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5.xml" ContentType="application/vnd.openxmlformats-officedocument.presentationml.tags+xml"/>
  <Override PartName="/ppt/notesSlides/notesSlide24.xml" ContentType="application/vnd.openxmlformats-officedocument.presentationml.notesSlide+xml"/>
  <Override PartName="/ppt/tags/tag6.xml" ContentType="application/vnd.openxmlformats-officedocument.presentationml.tags+xml"/>
  <Override PartName="/ppt/notesSlides/notesSlide25.xml" ContentType="application/vnd.openxmlformats-officedocument.presentationml.notesSlide+xml"/>
  <Override PartName="/ppt/tags/tag7.xml" ContentType="application/vnd.openxmlformats-officedocument.presentationml.tags+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tags/tag9.xml" ContentType="application/vnd.openxmlformats-officedocument.presentationml.tags+xml"/>
  <Override PartName="/ppt/notesSlides/notesSlide28.xml" ContentType="application/vnd.openxmlformats-officedocument.presentationml.notesSlide+xml"/>
  <Override PartName="/ppt/tags/tag10.xml" ContentType="application/vnd.openxmlformats-officedocument.presentationml.tags+xml"/>
  <Override PartName="/ppt/notesSlides/notesSlide29.xml" ContentType="application/vnd.openxmlformats-officedocument.presentationml.notesSlide+xml"/>
  <Override PartName="/ppt/tags/tag11.xml" ContentType="application/vnd.openxmlformats-officedocument.presentationml.tags+xml"/>
  <Override PartName="/ppt/notesSlides/notesSlide30.xml" ContentType="application/vnd.openxmlformats-officedocument.presentationml.notesSlide+xml"/>
  <Override PartName="/ppt/tags/tag12.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tags/tag13.xml" ContentType="application/vnd.openxmlformats-officedocument.presentationml.tag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tags/tag14.xml" ContentType="application/vnd.openxmlformats-officedocument.presentationml.tags+xml"/>
  <Override PartName="/ppt/notesSlides/notesSlide46.xml" ContentType="application/vnd.openxmlformats-officedocument.presentationml.notesSlide+xml"/>
  <Override PartName="/ppt/tags/tag15.xml" ContentType="application/vnd.openxmlformats-officedocument.presentationml.tags+xml"/>
  <Override PartName="/ppt/notesSlides/notesSlide47.xml" ContentType="application/vnd.openxmlformats-officedocument.presentationml.notesSlide+xml"/>
  <Override PartName="/ppt/tags/tag16.xml" ContentType="application/vnd.openxmlformats-officedocument.presentationml.tags+xml"/>
  <Override PartName="/ppt/notesSlides/notesSlide48.xml" ContentType="application/vnd.openxmlformats-officedocument.presentationml.notesSlide+xml"/>
  <Override PartName="/ppt/tags/tag17.xml" ContentType="application/vnd.openxmlformats-officedocument.presentationml.tags+xml"/>
  <Override PartName="/ppt/notesSlides/notesSlide49.xml" ContentType="application/vnd.openxmlformats-officedocument.presentationml.notesSlide+xml"/>
  <Override PartName="/ppt/tags/tag18.xml" ContentType="application/vnd.openxmlformats-officedocument.presentationml.tags+xml"/>
  <Override PartName="/ppt/notesSlides/notesSlide50.xml" ContentType="application/vnd.openxmlformats-officedocument.presentationml.notesSlide+xml"/>
  <Override PartName="/ppt/tags/tag19.xml" ContentType="application/vnd.openxmlformats-officedocument.presentationml.tags+xml"/>
  <Override PartName="/ppt/notesSlides/notesSlide51.xml" ContentType="application/vnd.openxmlformats-officedocument.presentationml.notesSlide+xml"/>
  <Override PartName="/ppt/tags/tag20.xml" ContentType="application/vnd.openxmlformats-officedocument.presentationml.tags+xml"/>
  <Override PartName="/ppt/notesSlides/notesSlide52.xml" ContentType="application/vnd.openxmlformats-officedocument.presentationml.notesSlide+xml"/>
  <Override PartName="/ppt/tags/tag21.xml" ContentType="application/vnd.openxmlformats-officedocument.presentationml.tags+xml"/>
  <Override PartName="/ppt/notesSlides/notesSlide53.xml" ContentType="application/vnd.openxmlformats-officedocument.presentationml.notesSlide+xml"/>
  <Override PartName="/ppt/tags/tag22.xml" ContentType="application/vnd.openxmlformats-officedocument.presentationml.tags+xml"/>
  <Override PartName="/ppt/notesSlides/notesSlide54.xml" ContentType="application/vnd.openxmlformats-officedocument.presentationml.notesSlide+xml"/>
  <Override PartName="/ppt/tags/tag23.xml" ContentType="application/vnd.openxmlformats-officedocument.presentationml.tags+xml"/>
  <Override PartName="/ppt/notesSlides/notesSlide55.xml" ContentType="application/vnd.openxmlformats-officedocument.presentationml.notesSlide+xml"/>
  <Override PartName="/ppt/tags/tag24.xml" ContentType="application/vnd.openxmlformats-officedocument.presentationml.tags+xml"/>
  <Override PartName="/ppt/notesSlides/notesSlide56.xml" ContentType="application/vnd.openxmlformats-officedocument.presentationml.notesSlide+xml"/>
  <Override PartName="/ppt/tags/tag25.xml" ContentType="application/vnd.openxmlformats-officedocument.presentationml.tags+xml"/>
  <Override PartName="/ppt/notesSlides/notesSlide57.xml" ContentType="application/vnd.openxmlformats-officedocument.presentationml.notesSlide+xml"/>
  <Override PartName="/ppt/tags/tag26.xml" ContentType="application/vnd.openxmlformats-officedocument.presentationml.tags+xml"/>
  <Override PartName="/ppt/notesSlides/notesSlide58.xml" ContentType="application/vnd.openxmlformats-officedocument.presentationml.notesSlide+xml"/>
  <Override PartName="/ppt/tags/tag27.xml" ContentType="application/vnd.openxmlformats-officedocument.presentationml.tags+xml"/>
  <Override PartName="/ppt/notesSlides/notesSlide59.xml" ContentType="application/vnd.openxmlformats-officedocument.presentationml.notesSlide+xml"/>
  <Override PartName="/ppt/tags/tag28.xml" ContentType="application/vnd.openxmlformats-officedocument.presentationml.tags+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tags/tag29.xml" ContentType="application/vnd.openxmlformats-officedocument.presentationml.tags+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tags/tag30.xml" ContentType="application/vnd.openxmlformats-officedocument.presentationml.tags+xml"/>
  <Override PartName="/ppt/notesSlides/notesSlide80.xml" ContentType="application/vnd.openxmlformats-officedocument.presentationml.notesSlide+xml"/>
  <Override PartName="/ppt/tags/tag31.xml" ContentType="application/vnd.openxmlformats-officedocument.presentationml.tags+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tags/tag32.xml" ContentType="application/vnd.openxmlformats-officedocument.presentationml.tags+xml"/>
  <Override PartName="/ppt/notesSlides/notesSlide83.xml" ContentType="application/vnd.openxmlformats-officedocument.presentationml.notesSlide+xml"/>
  <Override PartName="/ppt/tags/tag33.xml" ContentType="application/vnd.openxmlformats-officedocument.presentationml.tags+xml"/>
  <Override PartName="/ppt/notesSlides/notesSlide84.xml" ContentType="application/vnd.openxmlformats-officedocument.presentationml.notesSlide+xml"/>
  <Override PartName="/ppt/tags/tag34.xml" ContentType="application/vnd.openxmlformats-officedocument.presentationml.tags+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tags/tag35.xml" ContentType="application/vnd.openxmlformats-officedocument.presentationml.tags+xml"/>
  <Override PartName="/ppt/notesSlides/notesSlide8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69"/>
  </p:notesMasterIdLst>
  <p:sldIdLst>
    <p:sldId id="256" r:id="rId2"/>
    <p:sldId id="596" r:id="rId3"/>
    <p:sldId id="597" r:id="rId4"/>
    <p:sldId id="257" r:id="rId5"/>
    <p:sldId id="258" r:id="rId6"/>
    <p:sldId id="270" r:id="rId7"/>
    <p:sldId id="271" r:id="rId8"/>
    <p:sldId id="260" r:id="rId9"/>
    <p:sldId id="546" r:id="rId10"/>
    <p:sldId id="477" r:id="rId11"/>
    <p:sldId id="263" r:id="rId12"/>
    <p:sldId id="265" r:id="rId13"/>
    <p:sldId id="582" r:id="rId14"/>
    <p:sldId id="264" r:id="rId15"/>
    <p:sldId id="478" r:id="rId16"/>
    <p:sldId id="267" r:id="rId17"/>
    <p:sldId id="278" r:id="rId18"/>
    <p:sldId id="279" r:id="rId19"/>
    <p:sldId id="547" r:id="rId20"/>
    <p:sldId id="283" r:id="rId21"/>
    <p:sldId id="579" r:id="rId22"/>
    <p:sldId id="268" r:id="rId23"/>
    <p:sldId id="304" r:id="rId24"/>
    <p:sldId id="305" r:id="rId25"/>
    <p:sldId id="306" r:id="rId26"/>
    <p:sldId id="308" r:id="rId27"/>
    <p:sldId id="580" r:id="rId28"/>
    <p:sldId id="581" r:id="rId29"/>
    <p:sldId id="583" r:id="rId30"/>
    <p:sldId id="575" r:id="rId31"/>
    <p:sldId id="576" r:id="rId32"/>
    <p:sldId id="577" r:id="rId33"/>
    <p:sldId id="578" r:id="rId34"/>
    <p:sldId id="585" r:id="rId35"/>
    <p:sldId id="586" r:id="rId36"/>
    <p:sldId id="291" r:id="rId37"/>
    <p:sldId id="285" r:id="rId38"/>
    <p:sldId id="584" r:id="rId39"/>
    <p:sldId id="288" r:id="rId40"/>
    <p:sldId id="287" r:id="rId41"/>
    <p:sldId id="289" r:id="rId42"/>
    <p:sldId id="486" r:id="rId43"/>
    <p:sldId id="316" r:id="rId44"/>
    <p:sldId id="317" r:id="rId45"/>
    <p:sldId id="480" r:id="rId46"/>
    <p:sldId id="319" r:id="rId47"/>
    <p:sldId id="514" r:id="rId48"/>
    <p:sldId id="481" r:id="rId49"/>
    <p:sldId id="482" r:id="rId50"/>
    <p:sldId id="321" r:id="rId51"/>
    <p:sldId id="483" r:id="rId52"/>
    <p:sldId id="323" r:id="rId53"/>
    <p:sldId id="587" r:id="rId54"/>
    <p:sldId id="325" r:id="rId55"/>
    <p:sldId id="326" r:id="rId56"/>
    <p:sldId id="588" r:id="rId57"/>
    <p:sldId id="338" r:id="rId58"/>
    <p:sldId id="590" r:id="rId59"/>
    <p:sldId id="589" r:id="rId60"/>
    <p:sldId id="327" r:id="rId61"/>
    <p:sldId id="328" r:id="rId62"/>
    <p:sldId id="329" r:id="rId63"/>
    <p:sldId id="330" r:id="rId64"/>
    <p:sldId id="331" r:id="rId65"/>
    <p:sldId id="513" r:id="rId66"/>
    <p:sldId id="332" r:id="rId67"/>
    <p:sldId id="333" r:id="rId68"/>
    <p:sldId id="334" r:id="rId69"/>
    <p:sldId id="336" r:id="rId70"/>
    <p:sldId id="571" r:id="rId71"/>
    <p:sldId id="337" r:id="rId72"/>
    <p:sldId id="548" r:id="rId73"/>
    <p:sldId id="335" r:id="rId74"/>
    <p:sldId id="340" r:id="rId75"/>
    <p:sldId id="341" r:id="rId76"/>
    <p:sldId id="342" r:id="rId77"/>
    <p:sldId id="343" r:id="rId78"/>
    <p:sldId id="591" r:id="rId79"/>
    <p:sldId id="592" r:id="rId80"/>
    <p:sldId id="593" r:id="rId81"/>
    <p:sldId id="344" r:id="rId82"/>
    <p:sldId id="594" r:id="rId83"/>
    <p:sldId id="345" r:id="rId84"/>
    <p:sldId id="346" r:id="rId85"/>
    <p:sldId id="348" r:id="rId86"/>
    <p:sldId id="347" r:id="rId87"/>
    <p:sldId id="353" r:id="rId88"/>
    <p:sldId id="354" r:id="rId89"/>
    <p:sldId id="355" r:id="rId90"/>
    <p:sldId id="356" r:id="rId91"/>
    <p:sldId id="357" r:id="rId92"/>
    <p:sldId id="358" r:id="rId93"/>
    <p:sldId id="359" r:id="rId94"/>
    <p:sldId id="370" r:id="rId95"/>
    <p:sldId id="371" r:id="rId96"/>
    <p:sldId id="372" r:id="rId97"/>
    <p:sldId id="360" r:id="rId98"/>
    <p:sldId id="373" r:id="rId99"/>
    <p:sldId id="374" r:id="rId100"/>
    <p:sldId id="364" r:id="rId101"/>
    <p:sldId id="375" r:id="rId102"/>
    <p:sldId id="367" r:id="rId103"/>
    <p:sldId id="368" r:id="rId104"/>
    <p:sldId id="549" r:id="rId105"/>
    <p:sldId id="550" r:id="rId106"/>
    <p:sldId id="551" r:id="rId107"/>
    <p:sldId id="595" r:id="rId108"/>
    <p:sldId id="553" r:id="rId109"/>
    <p:sldId id="554" r:id="rId110"/>
    <p:sldId id="555" r:id="rId111"/>
    <p:sldId id="556" r:id="rId112"/>
    <p:sldId id="557" r:id="rId113"/>
    <p:sldId id="558" r:id="rId114"/>
    <p:sldId id="559" r:id="rId115"/>
    <p:sldId id="560" r:id="rId116"/>
    <p:sldId id="561" r:id="rId117"/>
    <p:sldId id="562" r:id="rId118"/>
    <p:sldId id="563" r:id="rId119"/>
    <p:sldId id="564" r:id="rId120"/>
    <p:sldId id="565" r:id="rId121"/>
    <p:sldId id="566" r:id="rId122"/>
    <p:sldId id="567" r:id="rId123"/>
    <p:sldId id="568" r:id="rId124"/>
    <p:sldId id="569" r:id="rId125"/>
    <p:sldId id="570" r:id="rId126"/>
    <p:sldId id="269" r:id="rId127"/>
    <p:sldId id="598" r:id="rId128"/>
    <p:sldId id="292" r:id="rId129"/>
    <p:sldId id="293" r:id="rId130"/>
    <p:sldId id="296" r:id="rId131"/>
    <p:sldId id="297" r:id="rId132"/>
    <p:sldId id="298" r:id="rId133"/>
    <p:sldId id="294" r:id="rId134"/>
    <p:sldId id="295" r:id="rId135"/>
    <p:sldId id="600" r:id="rId136"/>
    <p:sldId id="599" r:id="rId137"/>
    <p:sldId id="602" r:id="rId138"/>
    <p:sldId id="601" r:id="rId139"/>
    <p:sldId id="303" r:id="rId140"/>
    <p:sldId id="432" r:id="rId141"/>
    <p:sldId id="309" r:id="rId142"/>
    <p:sldId id="311" r:id="rId143"/>
    <p:sldId id="312" r:id="rId144"/>
    <p:sldId id="313" r:id="rId145"/>
    <p:sldId id="314" r:id="rId146"/>
    <p:sldId id="376" r:id="rId147"/>
    <p:sldId id="382" r:id="rId148"/>
    <p:sldId id="603" r:id="rId149"/>
    <p:sldId id="380" r:id="rId150"/>
    <p:sldId id="379" r:id="rId151"/>
    <p:sldId id="381" r:id="rId152"/>
    <p:sldId id="384" r:id="rId153"/>
    <p:sldId id="385" r:id="rId154"/>
    <p:sldId id="386" r:id="rId155"/>
    <p:sldId id="516" r:id="rId156"/>
    <p:sldId id="517" r:id="rId157"/>
    <p:sldId id="518" r:id="rId158"/>
    <p:sldId id="519" r:id="rId159"/>
    <p:sldId id="520" r:id="rId160"/>
    <p:sldId id="521" r:id="rId161"/>
    <p:sldId id="405" r:id="rId162"/>
    <p:sldId id="387" r:id="rId163"/>
    <p:sldId id="604" r:id="rId164"/>
    <p:sldId id="605" r:id="rId165"/>
    <p:sldId id="522" r:id="rId166"/>
    <p:sldId id="523" r:id="rId167"/>
    <p:sldId id="606" r:id="rId168"/>
  </p:sldIdLst>
  <p:sldSz cx="12192000" cy="6858000"/>
  <p:notesSz cx="6858000" cy="9144000"/>
  <p:custDataLst>
    <p:tags r:id="rId170"/>
  </p:custData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655D4A-5D90-476B-ACFC-70A995BADD2F}">
          <p14:sldIdLst>
            <p14:sldId id="256"/>
            <p14:sldId id="596"/>
            <p14:sldId id="597"/>
            <p14:sldId id="257"/>
            <p14:sldId id="258"/>
          </p14:sldIdLst>
        </p14:section>
        <p14:section name="Числа" id="{471D7F22-F0C9-48B6-AAC4-6234B014161E}">
          <p14:sldIdLst>
            <p14:sldId id="270"/>
            <p14:sldId id="271"/>
            <p14:sldId id="260"/>
            <p14:sldId id="546"/>
            <p14:sldId id="477"/>
            <p14:sldId id="263"/>
            <p14:sldId id="265"/>
            <p14:sldId id="582"/>
            <p14:sldId id="264"/>
            <p14:sldId id="478"/>
            <p14:sldId id="267"/>
            <p14:sldId id="278"/>
            <p14:sldId id="279"/>
            <p14:sldId id="547"/>
            <p14:sldId id="283"/>
            <p14:sldId id="579"/>
            <p14:sldId id="268"/>
            <p14:sldId id="304"/>
            <p14:sldId id="305"/>
            <p14:sldId id="306"/>
            <p14:sldId id="308"/>
            <p14:sldId id="580"/>
            <p14:sldId id="581"/>
            <p14:sldId id="583"/>
          </p14:sldIdLst>
        </p14:section>
        <p14:section name="Синонимы типов" id="{6BDEA9B9-0C9D-45B3-9C6E-4C64E941890F}">
          <p14:sldIdLst>
            <p14:sldId id="575"/>
            <p14:sldId id="576"/>
            <p14:sldId id="577"/>
            <p14:sldId id="578"/>
            <p14:sldId id="585"/>
            <p14:sldId id="586"/>
          </p14:sldIdLst>
        </p14:section>
        <p14:section name="Перечислимый тип" id="{DC4353FA-E4CD-4F2E-9942-69BE90E25C5B}">
          <p14:sldIdLst>
            <p14:sldId id="291"/>
            <p14:sldId id="285"/>
            <p14:sldId id="584"/>
            <p14:sldId id="288"/>
            <p14:sldId id="287"/>
            <p14:sldId id="289"/>
          </p14:sldIdLst>
        </p14:section>
        <p14:section name="Операторы" id="{8F5EA601-4308-4A6E-AC45-B85FC39CF690}">
          <p14:sldIdLst>
            <p14:sldId id="486"/>
            <p14:sldId id="316"/>
            <p14:sldId id="317"/>
            <p14:sldId id="480"/>
            <p14:sldId id="319"/>
            <p14:sldId id="514"/>
            <p14:sldId id="481"/>
            <p14:sldId id="482"/>
            <p14:sldId id="321"/>
            <p14:sldId id="483"/>
            <p14:sldId id="323"/>
            <p14:sldId id="587"/>
            <p14:sldId id="325"/>
            <p14:sldId id="326"/>
            <p14:sldId id="588"/>
            <p14:sldId id="338"/>
            <p14:sldId id="590"/>
          </p14:sldIdLst>
        </p14:section>
        <p14:section name="Преобразование типов" id="{9A87B9E3-F10F-4310-ABB3-06EA7182DCCD}">
          <p14:sldIdLst>
            <p14:sldId id="589"/>
            <p14:sldId id="327"/>
            <p14:sldId id="328"/>
            <p14:sldId id="329"/>
            <p14:sldId id="330"/>
            <p14:sldId id="331"/>
            <p14:sldId id="513"/>
            <p14:sldId id="332"/>
            <p14:sldId id="333"/>
            <p14:sldId id="334"/>
            <p14:sldId id="336"/>
            <p14:sldId id="571"/>
            <p14:sldId id="337"/>
            <p14:sldId id="548"/>
            <p14:sldId id="335"/>
          </p14:sldIdLst>
        </p14:section>
        <p14:section name="Инструкции и ветвление" id="{863392E1-A8B2-43AF-BCB0-467A97831621}">
          <p14:sldIdLst>
            <p14:sldId id="340"/>
            <p14:sldId id="341"/>
            <p14:sldId id="342"/>
            <p14:sldId id="343"/>
            <p14:sldId id="591"/>
            <p14:sldId id="592"/>
            <p14:sldId id="593"/>
            <p14:sldId id="344"/>
            <p14:sldId id="594"/>
            <p14:sldId id="345"/>
            <p14:sldId id="346"/>
            <p14:sldId id="348"/>
            <p14:sldId id="347"/>
          </p14:sldIdLst>
        </p14:section>
        <p14:section name="Циклы" id="{81D964F1-B797-499F-959E-1F236E2878D0}">
          <p14:sldIdLst>
            <p14:sldId id="353"/>
            <p14:sldId id="354"/>
            <p14:sldId id="355"/>
            <p14:sldId id="356"/>
            <p14:sldId id="357"/>
            <p14:sldId id="358"/>
            <p14:sldId id="359"/>
            <p14:sldId id="370"/>
            <p14:sldId id="371"/>
            <p14:sldId id="372"/>
            <p14:sldId id="360"/>
            <p14:sldId id="373"/>
            <p14:sldId id="374"/>
            <p14:sldId id="364"/>
            <p14:sldId id="375"/>
            <p14:sldId id="367"/>
            <p14:sldId id="368"/>
          </p14:sldIdLst>
        </p14:section>
        <p14:section name="Функции" id="{F3CBB449-6FCC-4FE0-84E3-52D9C444FD66}">
          <p14:sldIdLst>
            <p14:sldId id="549"/>
            <p14:sldId id="550"/>
            <p14:sldId id="551"/>
            <p14:sldId id="595"/>
            <p14:sldId id="553"/>
            <p14:sldId id="554"/>
            <p14:sldId id="555"/>
            <p14:sldId id="556"/>
            <p14:sldId id="557"/>
            <p14:sldId id="558"/>
            <p14:sldId id="559"/>
            <p14:sldId id="560"/>
            <p14:sldId id="561"/>
            <p14:sldId id="562"/>
            <p14:sldId id="563"/>
            <p14:sldId id="564"/>
            <p14:sldId id="565"/>
            <p14:sldId id="566"/>
            <p14:sldId id="567"/>
            <p14:sldId id="568"/>
            <p14:sldId id="569"/>
            <p14:sldId id="570"/>
          </p14:sldIdLst>
        </p14:section>
        <p14:section name="Структуры" id="{794BD681-6FA8-4C73-B6B5-F8CFA02DF44F}">
          <p14:sldIdLst>
            <p14:sldId id="269"/>
            <p14:sldId id="598"/>
            <p14:sldId id="292"/>
            <p14:sldId id="293"/>
            <p14:sldId id="296"/>
            <p14:sldId id="297"/>
            <p14:sldId id="298"/>
            <p14:sldId id="294"/>
            <p14:sldId id="295"/>
            <p14:sldId id="600"/>
            <p14:sldId id="599"/>
            <p14:sldId id="602"/>
            <p14:sldId id="601"/>
          </p14:sldIdLst>
        </p14:section>
        <p14:section name="Массивы" id="{7F261873-303A-485C-9F28-E4A09F7B0931}">
          <p14:sldIdLst>
            <p14:sldId id="303"/>
            <p14:sldId id="432"/>
            <p14:sldId id="309"/>
            <p14:sldId id="311"/>
            <p14:sldId id="312"/>
            <p14:sldId id="313"/>
            <p14:sldId id="314"/>
          </p14:sldIdLst>
        </p14:section>
        <p14:section name="Ссылки" id="{FFFE7F68-BD8C-4D86-825F-1D7EF87954E3}">
          <p14:sldIdLst>
            <p14:sldId id="376"/>
            <p14:sldId id="382"/>
            <p14:sldId id="603"/>
            <p14:sldId id="380"/>
            <p14:sldId id="379"/>
            <p14:sldId id="381"/>
            <p14:sldId id="384"/>
            <p14:sldId id="385"/>
            <p14:sldId id="386"/>
            <p14:sldId id="516"/>
            <p14:sldId id="517"/>
            <p14:sldId id="518"/>
            <p14:sldId id="519"/>
            <p14:sldId id="520"/>
            <p14:sldId id="521"/>
          </p14:sldIdLst>
        </p14:section>
        <p14:section name="Пространства имён" id="{6F2FE1EE-37FB-47FE-93AC-1AE796999B30}">
          <p14:sldIdLst>
            <p14:sldId id="405"/>
            <p14:sldId id="387"/>
            <p14:sldId id="604"/>
            <p14:sldId id="605"/>
            <p14:sldId id="522"/>
            <p14:sldId id="523"/>
            <p14:sldId id="60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2722E03-E50A-125D-914E-77E41B71B406}" name="Alexey Malov" initials="AM" userId="S::alexey.malov@ispring.com::84d975bf-7581-4e72-b098-b36a7b6fbb5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0097" autoAdjust="0"/>
  </p:normalViewPr>
  <p:slideViewPr>
    <p:cSldViewPr>
      <p:cViewPr varScale="1">
        <p:scale>
          <a:sx n="66" d="100"/>
          <a:sy n="66" d="100"/>
        </p:scale>
        <p:origin x="1566" y="288"/>
      </p:cViewPr>
      <p:guideLst>
        <p:guide orient="horz" pos="2160"/>
        <p:guide pos="3840"/>
      </p:guideLst>
    </p:cSldViewPr>
  </p:slideViewPr>
  <p:outlineViewPr>
    <p:cViewPr>
      <p:scale>
        <a:sx n="33" d="100"/>
        <a:sy n="33" d="100"/>
      </p:scale>
      <p:origin x="0" y="-14520"/>
    </p:cViewPr>
  </p:outlineViewPr>
  <p:notesTextViewPr>
    <p:cViewPr>
      <p:scale>
        <a:sx n="100" d="100"/>
        <a:sy n="100" d="100"/>
      </p:scale>
      <p:origin x="0" y="0"/>
    </p:cViewPr>
  </p:notesTextViewPr>
  <p:sorterViewPr>
    <p:cViewPr>
      <p:scale>
        <a:sx n="100" d="100"/>
        <a:sy n="100" d="100"/>
      </p:scale>
      <p:origin x="0" y="-21558"/>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tags" Target="tags/tag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presProps" Target="pres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microsoft.com/office/2018/10/relationships/authors" Target="author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F3DCB6D-0B48-4A3D-B663-06C3F903A9D3}" type="datetimeFigureOut">
              <a:rPr lang="ru-RU" smtClean="0"/>
              <a:pPr/>
              <a:t>28.02.2025</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2A1285-F988-4153-B7C5-B887A867730D}" type="slidenum">
              <a:rPr lang="ru-RU" smtClean="0"/>
              <a:pPr/>
              <a:t>‹#›</a:t>
            </a:fld>
            <a:endParaRPr lang="ru-RU"/>
          </a:p>
        </p:txBody>
      </p:sp>
    </p:spTree>
    <p:extLst>
      <p:ext uri="{BB962C8B-B14F-4D97-AF65-F5344CB8AC3E}">
        <p14:creationId xmlns:p14="http://schemas.microsoft.com/office/powerpoint/2010/main" val="1787361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ru.wikipedia.org/wiki/%D0%A2%D0%B8%D0%BF_%D0%B4%D0%B0%D0%BD%D0%BD%D1%8B%D1%85" TargetMode="External"/><Relationship Id="rId7" Type="http://schemas.openxmlformats.org/officeDocument/2006/relationships/hyperlink" Target="http://ru.wikipedia.org/wiki/%D0%A7%D0%B8%D1%81%D0%BB%D0%BE_%D1%81_%D0%BF%D0%BB%D0%B0%D0%B2%D0%B0%D1%8E%D1%89%D0%B5%D0%B9_%D0%B7%D0%B0%D0%BF%D1%8F%D1%82%D0%BE%D0%B9"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ru.wikipedia.org/wiki/%D0%A6%D0%B5%D0%BB%D0%BE%D0%B5_%D1%87%D0%B8%D1%81%D0%BB%D0%BE" TargetMode="External"/><Relationship Id="rId5" Type="http://schemas.openxmlformats.org/officeDocument/2006/relationships/hyperlink" Target="http://ru.wikipedia.org/wiki/%D0%9F%D0%B0%D1%81%D0%BA%D0%B0%D0%BB%D1%8C_(%D1%8F%D0%B7%D1%8B%D0%BA_%D0%BF%D1%80%D0%BE%D0%B3%D1%80%D0%B0%D0%BC%D0%BC%D0%B8%D1%80%D0%BE%D0%B2%D0%B0%D0%BD%D0%B8%D1%8F)" TargetMode="External"/><Relationship Id="rId4" Type="http://schemas.openxmlformats.org/officeDocument/2006/relationships/hyperlink" Target="http://ru.wikipedia.org/wiki/%D0%90%D0%BB%D0%B3%D0%BE%D0%BB" TargetMode="Externa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en.cppreference.com/w/cpp/string/basic_string/getline" TargetMode="External"/><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C72A1285-F988-4153-B7C5-B887A867730D}" type="slidenum">
              <a:rPr lang="ru-RU" smtClean="0"/>
              <a:pPr/>
              <a:t>1</a:t>
            </a:fld>
            <a:endParaRPr lang="ru-RU"/>
          </a:p>
        </p:txBody>
      </p:sp>
    </p:spTree>
    <p:extLst>
      <p:ext uri="{BB962C8B-B14F-4D97-AF65-F5344CB8AC3E}">
        <p14:creationId xmlns:p14="http://schemas.microsoft.com/office/powerpoint/2010/main" val="356855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C72A1285-F988-4153-B7C5-B887A867730D}" type="slidenum">
              <a:rPr lang="ru-RU" smtClean="0"/>
              <a:pPr/>
              <a:t>15</a:t>
            </a:fld>
            <a:endParaRPr lang="ru-RU"/>
          </a:p>
        </p:txBody>
      </p:sp>
    </p:spTree>
    <p:extLst>
      <p:ext uri="{BB962C8B-B14F-4D97-AF65-F5344CB8AC3E}">
        <p14:creationId xmlns:p14="http://schemas.microsoft.com/office/powerpoint/2010/main" val="894489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r>
              <a:rPr lang="ru-RU" dirty="0"/>
              <a:t>Строковые литералы в C++ хранятся как массивы символов типа </a:t>
            </a:r>
            <a:r>
              <a:rPr lang="ru-RU" dirty="0" err="1"/>
              <a:t>const</a:t>
            </a:r>
            <a:r>
              <a:rPr lang="ru-RU" dirty="0"/>
              <a:t> </a:t>
            </a:r>
            <a:r>
              <a:rPr lang="ru-RU" dirty="0" err="1"/>
              <a:t>char</a:t>
            </a:r>
            <a:r>
              <a:rPr lang="ru-RU" dirty="0"/>
              <a:t>. Каждый символ строки имеет свой собственный индекс в массиве, начиная с 0. </a:t>
            </a:r>
            <a:endParaRPr lang="en-US" dirty="0"/>
          </a:p>
          <a:p>
            <a:r>
              <a:rPr lang="ru-RU" dirty="0"/>
              <a:t>Кроме того, в конце каждой строки добавляется нулевой символ '\0', который указывает на конец строки</a:t>
            </a:r>
            <a:r>
              <a:rPr lang="en-US" dirty="0"/>
              <a:t>.</a:t>
            </a:r>
          </a:p>
          <a:p>
            <a:r>
              <a:rPr lang="ru-RU" dirty="0"/>
              <a:t>Важно отметить, что строковые литералы в C++ являются неизменяемыми, и попытки изменения символов в строковом литерале могут привести к неопределенному поведению. Если вам нужна изменяемая строка, вы можете использовать класс </a:t>
            </a:r>
            <a:r>
              <a:rPr lang="ru-RU" dirty="0" err="1"/>
              <a:t>std</a:t>
            </a:r>
            <a:r>
              <a:rPr lang="ru-RU" dirty="0"/>
              <a:t>::</a:t>
            </a:r>
            <a:r>
              <a:rPr lang="ru-RU" dirty="0" err="1"/>
              <a:t>string</a:t>
            </a:r>
            <a:r>
              <a:rPr lang="ru-RU" dirty="0"/>
              <a:t> из стандартной библиотеки C++.</a:t>
            </a:r>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16</a:t>
            </a:fld>
            <a:endParaRPr lang="ru-RU"/>
          </a:p>
        </p:txBody>
      </p:sp>
    </p:spTree>
    <p:extLst>
      <p:ext uri="{BB962C8B-B14F-4D97-AF65-F5344CB8AC3E}">
        <p14:creationId xmlns:p14="http://schemas.microsoft.com/office/powerpoint/2010/main" val="804158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p:cNvSpPr>
            <a:spLocks noGrp="1" noChangeArrowheads="1"/>
          </p:cNvSpPr>
          <p:nvPr>
            <p:ph type="sldNum" sz="quarter" idx="5"/>
          </p:nvPr>
        </p:nvSpPr>
        <p:spPr>
          <a:noFill/>
        </p:spPr>
        <p:txBody>
          <a:bodyPr/>
          <a:lstStyle/>
          <a:p>
            <a:fld id="{BD6C360D-8BEA-4BDD-A4FB-DC9C20ABA885}" type="slidenum">
              <a:rPr lang="ru-RU" smtClean="0"/>
              <a:pPr/>
              <a:t>17</a:t>
            </a:fld>
            <a:endParaRPr lang="ru-RU"/>
          </a:p>
        </p:txBody>
      </p:sp>
      <p:sp>
        <p:nvSpPr>
          <p:cNvPr id="124931" name="Rectangle 2"/>
          <p:cNvSpPr>
            <a:spLocks noGrp="1" noRot="1" noChangeAspect="1" noChangeArrowheads="1" noTextEdit="1"/>
          </p:cNvSpPr>
          <p:nvPr>
            <p:ph type="sldImg"/>
          </p:nvPr>
        </p:nvSpPr>
        <p:spPr>
          <a:xfrm>
            <a:off x="381000" y="685800"/>
            <a:ext cx="6096000" cy="3429000"/>
          </a:xfrm>
          <a:ln/>
        </p:spPr>
      </p:sp>
      <p:sp>
        <p:nvSpPr>
          <p:cNvPr id="124932" name="Rectangle 3"/>
          <p:cNvSpPr>
            <a:spLocks noGrp="1" noChangeArrowheads="1"/>
          </p:cNvSpPr>
          <p:nvPr>
            <p:ph type="body" idx="1"/>
          </p:nvPr>
        </p:nvSpPr>
        <p:spPr>
          <a:noFill/>
          <a:ln/>
        </p:spPr>
        <p:txBody>
          <a:bodyPr/>
          <a:lstStyle/>
          <a:p>
            <a:pPr eaLnBrk="1" hangingPunct="1"/>
            <a:r>
              <a:rPr lang="ru-RU"/>
              <a:t>На платформе </a:t>
            </a:r>
            <a:r>
              <a:rPr lang="en-US"/>
              <a:t>x86/win32</a:t>
            </a:r>
            <a:r>
              <a:rPr lang="ru-RU"/>
              <a:t> целочисленные типы данных имеют следующие размеры в байтах:</a:t>
            </a:r>
          </a:p>
          <a:p>
            <a:pPr eaLnBrk="1" hangingPunct="1"/>
            <a:r>
              <a:rPr lang="en-US"/>
              <a:t>char – 1</a:t>
            </a:r>
          </a:p>
          <a:p>
            <a:pPr eaLnBrk="1" hangingPunct="1"/>
            <a:r>
              <a:rPr lang="en-US"/>
              <a:t>short – 2</a:t>
            </a:r>
          </a:p>
          <a:p>
            <a:pPr eaLnBrk="1" hangingPunct="1"/>
            <a:r>
              <a:rPr lang="en-US"/>
              <a:t>int – 4</a:t>
            </a:r>
          </a:p>
          <a:p>
            <a:pPr eaLnBrk="1" hangingPunct="1"/>
            <a:r>
              <a:rPr lang="en-US"/>
              <a:t>long – 4</a:t>
            </a:r>
          </a:p>
          <a:p>
            <a:pPr eaLnBrk="1" hangingPunct="1"/>
            <a:endParaRPr lang="ru-RU"/>
          </a:p>
        </p:txBody>
      </p:sp>
    </p:spTree>
    <p:extLst>
      <p:ext uri="{BB962C8B-B14F-4D97-AF65-F5344CB8AC3E}">
        <p14:creationId xmlns:p14="http://schemas.microsoft.com/office/powerpoint/2010/main" val="40963314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18</a:t>
            </a:fld>
            <a:endParaRPr lang="ru-RU"/>
          </a:p>
        </p:txBody>
      </p:sp>
    </p:spTree>
    <p:extLst>
      <p:ext uri="{BB962C8B-B14F-4D97-AF65-F5344CB8AC3E}">
        <p14:creationId xmlns:p14="http://schemas.microsoft.com/office/powerpoint/2010/main" val="29158574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19</a:t>
            </a:fld>
            <a:endParaRPr lang="ru-RU"/>
          </a:p>
        </p:txBody>
      </p:sp>
    </p:spTree>
    <p:extLst>
      <p:ext uri="{BB962C8B-B14F-4D97-AF65-F5344CB8AC3E}">
        <p14:creationId xmlns:p14="http://schemas.microsoft.com/office/powerpoint/2010/main" val="2678089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7"/>
          <p:cNvSpPr>
            <a:spLocks noGrp="1" noChangeArrowheads="1"/>
          </p:cNvSpPr>
          <p:nvPr>
            <p:ph type="sldNum" sz="quarter" idx="5"/>
          </p:nvPr>
        </p:nvSpPr>
        <p:spPr>
          <a:noFill/>
        </p:spPr>
        <p:txBody>
          <a:bodyPr/>
          <a:lstStyle/>
          <a:p>
            <a:fld id="{800124FA-1881-44BD-85B1-55F49811BD9F}" type="slidenum">
              <a:rPr lang="ru-RU" smtClean="0"/>
              <a:pPr/>
              <a:t>20</a:t>
            </a:fld>
            <a:endParaRPr lang="ru-RU"/>
          </a:p>
        </p:txBody>
      </p:sp>
      <p:sp>
        <p:nvSpPr>
          <p:cNvPr id="126979" name="Rectangle 2"/>
          <p:cNvSpPr>
            <a:spLocks noGrp="1" noRot="1" noChangeAspect="1" noChangeArrowheads="1" noTextEdit="1"/>
          </p:cNvSpPr>
          <p:nvPr>
            <p:ph type="sldImg"/>
          </p:nvPr>
        </p:nvSpPr>
        <p:spPr>
          <a:xfrm>
            <a:off x="381000" y="685800"/>
            <a:ext cx="6096000" cy="3429000"/>
          </a:xfrm>
          <a:ln/>
        </p:spPr>
      </p:sp>
      <p:sp>
        <p:nvSpPr>
          <p:cNvPr id="126980" name="Rectangle 3"/>
          <p:cNvSpPr>
            <a:spLocks noGrp="1" noChangeArrowheads="1"/>
          </p:cNvSpPr>
          <p:nvPr>
            <p:ph type="body" idx="1"/>
          </p:nvPr>
        </p:nvSpPr>
        <p:spPr>
          <a:noFill/>
          <a:ln/>
        </p:spPr>
        <p:txBody>
          <a:bodyPr/>
          <a:lstStyle/>
          <a:p>
            <a:pPr eaLnBrk="1" hangingPunct="1"/>
            <a:r>
              <a:rPr lang="ru-RU"/>
              <a:t>На платформе </a:t>
            </a:r>
            <a:r>
              <a:rPr lang="en-US"/>
              <a:t>x86 </a:t>
            </a:r>
            <a:r>
              <a:rPr lang="ru-RU"/>
              <a:t>размеры вещественных типов данных (в байтах) следующие:</a:t>
            </a:r>
          </a:p>
          <a:p>
            <a:pPr eaLnBrk="1" hangingPunct="1"/>
            <a:r>
              <a:rPr lang="en-US"/>
              <a:t>float - 4</a:t>
            </a:r>
          </a:p>
          <a:p>
            <a:pPr eaLnBrk="1" hangingPunct="1"/>
            <a:r>
              <a:rPr lang="en-US"/>
              <a:t>double - 8</a:t>
            </a:r>
          </a:p>
          <a:p>
            <a:pPr eaLnBrk="1" hangingPunct="1"/>
            <a:r>
              <a:rPr lang="en-US"/>
              <a:t>long double - 10 (</a:t>
            </a:r>
            <a:r>
              <a:rPr lang="ru-RU"/>
              <a:t>в реализациях компилятора Си от </a:t>
            </a:r>
            <a:r>
              <a:rPr lang="en-US"/>
              <a:t>Microsoft </a:t>
            </a:r>
            <a:r>
              <a:rPr lang="ru-RU"/>
              <a:t>размер </a:t>
            </a:r>
            <a:r>
              <a:rPr lang="en-US"/>
              <a:t>long double </a:t>
            </a:r>
            <a:r>
              <a:rPr lang="ru-RU"/>
              <a:t>равен 8 байтам)</a:t>
            </a:r>
          </a:p>
          <a:p>
            <a:pPr eaLnBrk="1" hangingPunct="1"/>
            <a:endParaRPr lang="ru-RU"/>
          </a:p>
        </p:txBody>
      </p:sp>
    </p:spTree>
    <p:extLst>
      <p:ext uri="{BB962C8B-B14F-4D97-AF65-F5344CB8AC3E}">
        <p14:creationId xmlns:p14="http://schemas.microsoft.com/office/powerpoint/2010/main" val="3563585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24</a:t>
            </a:fld>
            <a:endParaRPr lang="ru-RU"/>
          </a:p>
        </p:txBody>
      </p:sp>
    </p:spTree>
    <p:extLst>
      <p:ext uri="{BB962C8B-B14F-4D97-AF65-F5344CB8AC3E}">
        <p14:creationId xmlns:p14="http://schemas.microsoft.com/office/powerpoint/2010/main" val="40475472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25</a:t>
            </a:fld>
            <a:endParaRPr lang="ru-RU"/>
          </a:p>
        </p:txBody>
      </p:sp>
    </p:spTree>
    <p:extLst>
      <p:ext uri="{BB962C8B-B14F-4D97-AF65-F5344CB8AC3E}">
        <p14:creationId xmlns:p14="http://schemas.microsoft.com/office/powerpoint/2010/main" val="3542130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32</a:t>
            </a:fld>
            <a:endParaRPr lang="ru-RU"/>
          </a:p>
        </p:txBody>
      </p:sp>
    </p:spTree>
    <p:extLst>
      <p:ext uri="{BB962C8B-B14F-4D97-AF65-F5344CB8AC3E}">
        <p14:creationId xmlns:p14="http://schemas.microsoft.com/office/powerpoint/2010/main" val="3627264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Образ слайда 1"/>
          <p:cNvSpPr>
            <a:spLocks noGrp="1" noRot="1" noChangeAspect="1" noTextEdit="1"/>
          </p:cNvSpPr>
          <p:nvPr>
            <p:ph type="sldImg"/>
          </p:nvPr>
        </p:nvSpPr>
        <p:spPr>
          <a:xfrm>
            <a:off x="381000" y="685800"/>
            <a:ext cx="6096000" cy="3429000"/>
          </a:xfrm>
          <a:ln/>
        </p:spPr>
      </p:sp>
      <p:sp>
        <p:nvSpPr>
          <p:cNvPr id="129027" name="Заметки 2"/>
          <p:cNvSpPr>
            <a:spLocks noGrp="1"/>
          </p:cNvSpPr>
          <p:nvPr>
            <p:ph type="body" idx="1"/>
          </p:nvPr>
        </p:nvSpPr>
        <p:spPr>
          <a:noFill/>
          <a:ln/>
        </p:spPr>
        <p:txBody>
          <a:bodyPr/>
          <a:lstStyle/>
          <a:p>
            <a:pPr eaLnBrk="1" hangingPunct="1"/>
            <a:endParaRPr lang="ru-RU"/>
          </a:p>
        </p:txBody>
      </p:sp>
      <p:sp>
        <p:nvSpPr>
          <p:cNvPr id="129028" name="Номер слайда 3"/>
          <p:cNvSpPr>
            <a:spLocks noGrp="1"/>
          </p:cNvSpPr>
          <p:nvPr>
            <p:ph type="sldNum" sz="quarter" idx="5"/>
          </p:nvPr>
        </p:nvSpPr>
        <p:spPr>
          <a:noFill/>
        </p:spPr>
        <p:txBody>
          <a:bodyPr/>
          <a:lstStyle/>
          <a:p>
            <a:fld id="{7595E9BD-6BC0-417F-A537-5B461C3D6EC4}" type="slidenum">
              <a:rPr lang="ru-RU" smtClean="0"/>
              <a:pPr/>
              <a:t>37</a:t>
            </a:fld>
            <a:endParaRPr lang="ru-RU"/>
          </a:p>
        </p:txBody>
      </p:sp>
    </p:spTree>
    <p:extLst>
      <p:ext uri="{BB962C8B-B14F-4D97-AF65-F5344CB8AC3E}">
        <p14:creationId xmlns:p14="http://schemas.microsoft.com/office/powerpoint/2010/main" val="3364974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347D7-B5AE-9937-75AD-505DF22A0F3F}"/>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E7FDA533-EFBC-DE39-B35D-33A8EE010A90}"/>
              </a:ext>
            </a:extLst>
          </p:cNvPr>
          <p:cNvSpPr>
            <a:spLocks noGrp="1" noRot="1" noChangeAspect="1"/>
          </p:cNvSpPr>
          <p:nvPr>
            <p:ph type="sldImg"/>
          </p:nvPr>
        </p:nvSpPr>
        <p:spPr>
          <a:xfrm>
            <a:off x="381000" y="685800"/>
            <a:ext cx="6096000" cy="3429000"/>
          </a:xfrm>
        </p:spPr>
      </p:sp>
      <p:sp>
        <p:nvSpPr>
          <p:cNvPr id="3" name="Заметки 2">
            <a:extLst>
              <a:ext uri="{FF2B5EF4-FFF2-40B4-BE49-F238E27FC236}">
                <a16:creationId xmlns:a16="http://schemas.microsoft.com/office/drawing/2014/main" id="{2EFBB063-93A9-01A6-DB50-FBFFA4F0EEBF}"/>
              </a:ext>
            </a:extLst>
          </p:cNvPr>
          <p:cNvSpPr>
            <a:spLocks noGrp="1"/>
          </p:cNvSpPr>
          <p:nvPr>
            <p:ph type="body" idx="1"/>
          </p:nvPr>
        </p:nvSpPr>
        <p:spPr/>
        <p:txBody>
          <a:bodyPr/>
          <a:lstStyle/>
          <a:p>
            <a:endParaRPr lang="ru-RU" dirty="0"/>
          </a:p>
        </p:txBody>
      </p:sp>
      <p:sp>
        <p:nvSpPr>
          <p:cNvPr id="4" name="Номер слайда 3">
            <a:extLst>
              <a:ext uri="{FF2B5EF4-FFF2-40B4-BE49-F238E27FC236}">
                <a16:creationId xmlns:a16="http://schemas.microsoft.com/office/drawing/2014/main" id="{BCFEDF1F-A0FE-0B50-831A-1CC40444F987}"/>
              </a:ext>
            </a:extLst>
          </p:cNvPr>
          <p:cNvSpPr>
            <a:spLocks noGrp="1"/>
          </p:cNvSpPr>
          <p:nvPr>
            <p:ph type="sldNum" sz="quarter" idx="5"/>
          </p:nvPr>
        </p:nvSpPr>
        <p:spPr/>
        <p:txBody>
          <a:bodyPr/>
          <a:lstStyle/>
          <a:p>
            <a:fld id="{C72A1285-F988-4153-B7C5-B887A867730D}" type="slidenum">
              <a:rPr lang="ru-RU" smtClean="0"/>
              <a:pPr/>
              <a:t>2</a:t>
            </a:fld>
            <a:endParaRPr lang="ru-RU"/>
          </a:p>
        </p:txBody>
      </p:sp>
    </p:spTree>
    <p:extLst>
      <p:ext uri="{BB962C8B-B14F-4D97-AF65-F5344CB8AC3E}">
        <p14:creationId xmlns:p14="http://schemas.microsoft.com/office/powerpoint/2010/main" val="305913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39</a:t>
            </a:fld>
            <a:endParaRPr lang="ru-RU"/>
          </a:p>
        </p:txBody>
      </p:sp>
    </p:spTree>
    <p:extLst>
      <p:ext uri="{BB962C8B-B14F-4D97-AF65-F5344CB8AC3E}">
        <p14:creationId xmlns:p14="http://schemas.microsoft.com/office/powerpoint/2010/main" val="35599701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40</a:t>
            </a:fld>
            <a:endParaRPr lang="ru-RU"/>
          </a:p>
        </p:txBody>
      </p:sp>
    </p:spTree>
    <p:extLst>
      <p:ext uri="{BB962C8B-B14F-4D97-AF65-F5344CB8AC3E}">
        <p14:creationId xmlns:p14="http://schemas.microsoft.com/office/powerpoint/2010/main" val="11643837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41</a:t>
            </a:fld>
            <a:endParaRPr lang="ru-RU"/>
          </a:p>
        </p:txBody>
      </p:sp>
    </p:spTree>
    <p:extLst>
      <p:ext uri="{BB962C8B-B14F-4D97-AF65-F5344CB8AC3E}">
        <p14:creationId xmlns:p14="http://schemas.microsoft.com/office/powerpoint/2010/main" val="19789444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Образ слайда 1"/>
          <p:cNvSpPr>
            <a:spLocks noGrp="1" noRot="1" noChangeAspect="1" noTextEdit="1"/>
          </p:cNvSpPr>
          <p:nvPr>
            <p:ph type="sldImg"/>
          </p:nvPr>
        </p:nvSpPr>
        <p:spPr>
          <a:xfrm>
            <a:off x="381000" y="685800"/>
            <a:ext cx="6096000" cy="3429000"/>
          </a:xfrm>
          <a:ln/>
        </p:spPr>
      </p:sp>
      <p:sp>
        <p:nvSpPr>
          <p:cNvPr id="141315" name="Заметки 2"/>
          <p:cNvSpPr>
            <a:spLocks noGrp="1"/>
          </p:cNvSpPr>
          <p:nvPr>
            <p:ph type="body" idx="1"/>
          </p:nvPr>
        </p:nvSpPr>
        <p:spPr>
          <a:noFill/>
          <a:ln/>
        </p:spPr>
        <p:txBody>
          <a:bodyPr/>
          <a:lstStyle/>
          <a:p>
            <a:pPr eaLnBrk="1" hangingPunct="1"/>
            <a:endParaRPr lang="ru-RU"/>
          </a:p>
        </p:txBody>
      </p:sp>
      <p:sp>
        <p:nvSpPr>
          <p:cNvPr id="141316" name="Номер слайда 3"/>
          <p:cNvSpPr>
            <a:spLocks noGrp="1"/>
          </p:cNvSpPr>
          <p:nvPr>
            <p:ph type="sldNum" sz="quarter" idx="5"/>
          </p:nvPr>
        </p:nvSpPr>
        <p:spPr>
          <a:noFill/>
        </p:spPr>
        <p:txBody>
          <a:bodyPr/>
          <a:lstStyle/>
          <a:p>
            <a:fld id="{509656BB-A70F-49C8-BE54-0F7292AAE175}" type="slidenum">
              <a:rPr lang="ru-RU" smtClean="0"/>
              <a:pPr/>
              <a:t>43</a:t>
            </a:fld>
            <a:endParaRPr lang="ru-RU"/>
          </a:p>
        </p:txBody>
      </p:sp>
    </p:spTree>
    <p:extLst>
      <p:ext uri="{BB962C8B-B14F-4D97-AF65-F5344CB8AC3E}">
        <p14:creationId xmlns:p14="http://schemas.microsoft.com/office/powerpoint/2010/main" val="13603992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7"/>
          <p:cNvSpPr>
            <a:spLocks noGrp="1" noChangeArrowheads="1"/>
          </p:cNvSpPr>
          <p:nvPr>
            <p:ph type="sldNum" sz="quarter" idx="5"/>
          </p:nvPr>
        </p:nvSpPr>
        <p:spPr>
          <a:noFill/>
        </p:spPr>
        <p:txBody>
          <a:bodyPr/>
          <a:lstStyle/>
          <a:p>
            <a:fld id="{91F18087-FEE3-4FF4-A09E-3D7EAE9798FA}" type="slidenum">
              <a:rPr lang="ru-RU" smtClean="0"/>
              <a:pPr/>
              <a:t>44</a:t>
            </a:fld>
            <a:endParaRPr lang="ru-RU"/>
          </a:p>
        </p:txBody>
      </p:sp>
      <p:sp>
        <p:nvSpPr>
          <p:cNvPr id="142339" name="Rectangle 2"/>
          <p:cNvSpPr>
            <a:spLocks noGrp="1" noRot="1" noChangeAspect="1" noChangeArrowheads="1" noTextEdit="1"/>
          </p:cNvSpPr>
          <p:nvPr>
            <p:ph type="sldImg"/>
          </p:nvPr>
        </p:nvSpPr>
        <p:spPr>
          <a:xfrm>
            <a:off x="381000" y="685800"/>
            <a:ext cx="6096000" cy="3429000"/>
          </a:xfrm>
          <a:ln/>
        </p:spPr>
      </p:sp>
      <p:sp>
        <p:nvSpPr>
          <p:cNvPr id="142340" name="Rectangle 3"/>
          <p:cNvSpPr>
            <a:spLocks noGrp="1" noChangeArrowheads="1"/>
          </p:cNvSpPr>
          <p:nvPr>
            <p:ph type="body" idx="1"/>
          </p:nvPr>
        </p:nvSpPr>
        <p:spPr>
          <a:noFill/>
          <a:ln/>
        </p:spPr>
        <p:txBody>
          <a:bodyPr/>
          <a:lstStyle/>
          <a:p>
            <a:pPr eaLnBrk="1" hangingPunct="1"/>
            <a:r>
              <a:rPr lang="ru-RU" sz="1000" dirty="0"/>
              <a:t>Бинарными (т. е. с двумя операндами) арифметическими операторами являются </a:t>
            </a:r>
            <a:r>
              <a:rPr lang="ru-RU" sz="1000" b="1" dirty="0"/>
              <a:t>+</a:t>
            </a:r>
            <a:r>
              <a:rPr lang="ru-RU" sz="1000" dirty="0"/>
              <a:t>, </a:t>
            </a:r>
            <a:r>
              <a:rPr lang="ru-RU" sz="1000" b="1" dirty="0"/>
              <a:t>-</a:t>
            </a:r>
            <a:r>
              <a:rPr lang="ru-RU" sz="1000" dirty="0"/>
              <a:t>, </a:t>
            </a:r>
            <a:r>
              <a:rPr lang="ru-RU" sz="1000" b="1" dirty="0"/>
              <a:t>*</a:t>
            </a:r>
            <a:r>
              <a:rPr lang="ru-RU" sz="1000" dirty="0"/>
              <a:t>, </a:t>
            </a:r>
            <a:r>
              <a:rPr lang="ru-RU" sz="1000" b="1" dirty="0"/>
              <a:t>/</a:t>
            </a:r>
            <a:r>
              <a:rPr lang="ru-RU" sz="1000" dirty="0"/>
              <a:t>, а также оператор деления по модулю </a:t>
            </a:r>
            <a:r>
              <a:rPr lang="ru-RU" sz="1000" b="1" dirty="0"/>
              <a:t>%</a:t>
            </a:r>
            <a:r>
              <a:rPr lang="ru-RU" sz="1000" dirty="0"/>
              <a:t>.</a:t>
            </a:r>
          </a:p>
          <a:p>
            <a:pPr eaLnBrk="1" hangingPunct="1"/>
            <a:r>
              <a:rPr lang="ru-RU" sz="1000" dirty="0"/>
              <a:t>Деление целых сопровождается отбрасыванием дробной части, какой бы она ни была. Выражение</a:t>
            </a:r>
          </a:p>
          <a:p>
            <a:pPr eaLnBrk="1" hangingPunct="1"/>
            <a:r>
              <a:rPr lang="ru-RU" sz="1000" dirty="0"/>
              <a:t>x % y дает остаток от деления x на y и, следовательно, нуль, если x делится на y нацело.</a:t>
            </a:r>
          </a:p>
          <a:p>
            <a:pPr eaLnBrk="1" hangingPunct="1"/>
            <a:r>
              <a:rPr lang="ru-RU" sz="1000" dirty="0"/>
              <a:t>Например, год является високосным, если он делится на 4, но не делится на 100. Кроме того, год является високосным, если он делится на 400. Следовательно,</a:t>
            </a:r>
          </a:p>
          <a:p>
            <a:pPr eaLnBrk="1" hangingPunct="1"/>
            <a:r>
              <a:rPr lang="ru-RU" sz="1000" b="1" dirty="0" err="1">
                <a:latin typeface="Courier New" pitchFamily="49" charset="0"/>
              </a:rPr>
              <a:t>if</a:t>
            </a:r>
            <a:r>
              <a:rPr lang="ru-RU" sz="1000" b="1" dirty="0">
                <a:latin typeface="Courier New" pitchFamily="49" charset="0"/>
              </a:rPr>
              <a:t> (</a:t>
            </a:r>
          </a:p>
          <a:p>
            <a:pPr eaLnBrk="1" hangingPunct="1"/>
            <a:r>
              <a:rPr lang="ru-RU" sz="1000" b="1" dirty="0">
                <a:latin typeface="Courier New" pitchFamily="49" charset="0"/>
              </a:rPr>
              <a:t>    ((</a:t>
            </a:r>
            <a:r>
              <a:rPr lang="ru-RU" sz="1000" b="1" dirty="0" err="1">
                <a:latin typeface="Courier New" pitchFamily="49" charset="0"/>
              </a:rPr>
              <a:t>year</a:t>
            </a:r>
            <a:r>
              <a:rPr lang="ru-RU" sz="1000" b="1" dirty="0">
                <a:latin typeface="Courier New" pitchFamily="49" charset="0"/>
              </a:rPr>
              <a:t> % 4 == 0) &amp;&amp; (</a:t>
            </a:r>
            <a:r>
              <a:rPr lang="ru-RU" sz="1000" b="1" dirty="0" err="1">
                <a:latin typeface="Courier New" pitchFamily="49" charset="0"/>
              </a:rPr>
              <a:t>year</a:t>
            </a:r>
            <a:r>
              <a:rPr lang="ru-RU" sz="1000" b="1" dirty="0">
                <a:latin typeface="Courier New" pitchFamily="49" charset="0"/>
              </a:rPr>
              <a:t> % 100 != 0)) || </a:t>
            </a:r>
          </a:p>
          <a:p>
            <a:pPr eaLnBrk="1" hangingPunct="1"/>
            <a:r>
              <a:rPr lang="ru-RU" sz="1000" b="1" dirty="0">
                <a:latin typeface="Courier New" pitchFamily="49" charset="0"/>
              </a:rPr>
              <a:t>    (</a:t>
            </a:r>
            <a:r>
              <a:rPr lang="ru-RU" sz="1000" b="1" dirty="0" err="1">
                <a:latin typeface="Courier New" pitchFamily="49" charset="0"/>
              </a:rPr>
              <a:t>year</a:t>
            </a:r>
            <a:r>
              <a:rPr lang="ru-RU" sz="1000" b="1" dirty="0">
                <a:latin typeface="Courier New" pitchFamily="49" charset="0"/>
              </a:rPr>
              <a:t> % 400 == 0)</a:t>
            </a:r>
          </a:p>
          <a:p>
            <a:pPr eaLnBrk="1" hangingPunct="1"/>
            <a:r>
              <a:rPr lang="ru-RU" sz="1000" b="1" dirty="0">
                <a:latin typeface="Courier New" pitchFamily="49" charset="0"/>
              </a:rPr>
              <a:t>    )</a:t>
            </a:r>
          </a:p>
          <a:p>
            <a:pPr eaLnBrk="1" hangingPunct="1"/>
            <a:r>
              <a:rPr lang="ru-RU" sz="1000" b="1" dirty="0">
                <a:latin typeface="Courier New" pitchFamily="49" charset="0"/>
              </a:rPr>
              <a:t>    </a:t>
            </a:r>
            <a:r>
              <a:rPr lang="ru-RU" sz="1000" b="1" dirty="0" err="1">
                <a:latin typeface="Courier New" pitchFamily="49" charset="0"/>
              </a:rPr>
              <a:t>printf</a:t>
            </a:r>
            <a:r>
              <a:rPr lang="ru-RU" sz="1000" b="1" dirty="0">
                <a:latin typeface="Courier New" pitchFamily="49" charset="0"/>
              </a:rPr>
              <a:t>("%d високосный год\n", </a:t>
            </a:r>
            <a:r>
              <a:rPr lang="ru-RU" sz="1000" b="1" dirty="0" err="1">
                <a:latin typeface="Courier New" pitchFamily="49" charset="0"/>
              </a:rPr>
              <a:t>year</a:t>
            </a:r>
            <a:r>
              <a:rPr lang="ru-RU" sz="1000" b="1" dirty="0">
                <a:latin typeface="Courier New" pitchFamily="49" charset="0"/>
              </a:rPr>
              <a:t>);</a:t>
            </a:r>
          </a:p>
          <a:p>
            <a:pPr eaLnBrk="1" hangingPunct="1"/>
            <a:r>
              <a:rPr lang="ru-RU" sz="1000" b="1" dirty="0" err="1">
                <a:latin typeface="Courier New" pitchFamily="49" charset="0"/>
              </a:rPr>
              <a:t>else</a:t>
            </a:r>
            <a:r>
              <a:rPr lang="ru-RU" sz="1000" b="1" dirty="0">
                <a:latin typeface="Courier New" pitchFamily="49" charset="0"/>
              </a:rPr>
              <a:t> </a:t>
            </a:r>
          </a:p>
          <a:p>
            <a:pPr eaLnBrk="1" hangingPunct="1"/>
            <a:r>
              <a:rPr lang="ru-RU" sz="1000" b="1" dirty="0">
                <a:latin typeface="Courier New" pitchFamily="49" charset="0"/>
              </a:rPr>
              <a:t>    </a:t>
            </a:r>
            <a:r>
              <a:rPr lang="ru-RU" sz="1000" b="1" dirty="0" err="1">
                <a:latin typeface="Courier New" pitchFamily="49" charset="0"/>
              </a:rPr>
              <a:t>printf</a:t>
            </a:r>
            <a:r>
              <a:rPr lang="ru-RU" sz="1000" b="1" dirty="0">
                <a:latin typeface="Courier New" pitchFamily="49" charset="0"/>
              </a:rPr>
              <a:t>("%d </a:t>
            </a:r>
            <a:r>
              <a:rPr lang="ru-RU" sz="1000" b="1" dirty="0" err="1">
                <a:latin typeface="Courier New" pitchFamily="49" charset="0"/>
              </a:rPr>
              <a:t>невисокосный</a:t>
            </a:r>
            <a:r>
              <a:rPr lang="ru-RU" sz="1000" b="1" dirty="0">
                <a:latin typeface="Courier New" pitchFamily="49" charset="0"/>
              </a:rPr>
              <a:t> год\n", </a:t>
            </a:r>
            <a:r>
              <a:rPr lang="ru-RU" sz="1000" b="1" dirty="0" err="1">
                <a:latin typeface="Courier New" pitchFamily="49" charset="0"/>
              </a:rPr>
              <a:t>year</a:t>
            </a:r>
            <a:r>
              <a:rPr lang="ru-RU" sz="1000" b="1" dirty="0">
                <a:latin typeface="Courier New" pitchFamily="49" charset="0"/>
              </a:rPr>
              <a:t>);</a:t>
            </a:r>
          </a:p>
          <a:p>
            <a:pPr eaLnBrk="1" hangingPunct="1"/>
            <a:r>
              <a:rPr lang="ru-RU" sz="1000" dirty="0"/>
              <a:t>Оператор </a:t>
            </a:r>
            <a:r>
              <a:rPr lang="ru-RU" sz="1000" b="1" dirty="0"/>
              <a:t>%</a:t>
            </a:r>
            <a:r>
              <a:rPr lang="ru-RU" sz="1000" dirty="0"/>
              <a:t> к операндам типов </a:t>
            </a:r>
            <a:r>
              <a:rPr lang="ru-RU" sz="1000" b="1" dirty="0" err="1"/>
              <a:t>float</a:t>
            </a:r>
            <a:r>
              <a:rPr lang="ru-RU" sz="1000" dirty="0"/>
              <a:t> и </a:t>
            </a:r>
            <a:r>
              <a:rPr lang="ru-RU" sz="1000" b="1" dirty="0" err="1"/>
              <a:t>double</a:t>
            </a:r>
            <a:r>
              <a:rPr lang="ru-RU" sz="1000" dirty="0"/>
              <a:t> не применяется. В какую сторону (в сторону увеличения или уменьшения числа) будет усечена дробная часть при выполнении </a:t>
            </a:r>
            <a:r>
              <a:rPr lang="ru-RU" sz="1000" b="1" dirty="0"/>
              <a:t>/</a:t>
            </a:r>
            <a:r>
              <a:rPr lang="ru-RU" sz="1000" dirty="0"/>
              <a:t> и каким будет знак результата операции </a:t>
            </a:r>
            <a:r>
              <a:rPr lang="ru-RU" sz="1000" b="1" dirty="0"/>
              <a:t>%</a:t>
            </a:r>
            <a:r>
              <a:rPr lang="ru-RU" sz="1000" dirty="0"/>
              <a:t> с отрицательными операндами, зависит от машины. </a:t>
            </a:r>
          </a:p>
          <a:p>
            <a:pPr eaLnBrk="1" hangingPunct="1"/>
            <a:r>
              <a:rPr lang="ru-RU" sz="1000" dirty="0"/>
              <a:t>Бинарные операторы </a:t>
            </a:r>
            <a:r>
              <a:rPr lang="ru-RU" sz="1000" b="1" dirty="0"/>
              <a:t>+</a:t>
            </a:r>
            <a:r>
              <a:rPr lang="ru-RU" sz="1000" dirty="0"/>
              <a:t> и </a:t>
            </a:r>
            <a:r>
              <a:rPr lang="ru-RU" sz="1000" b="1" dirty="0"/>
              <a:t>-</a:t>
            </a:r>
            <a:r>
              <a:rPr lang="ru-RU" sz="1000" dirty="0"/>
              <a:t> имеют одинаковый приоритет, который ниже приоритета операторов </a:t>
            </a:r>
            <a:r>
              <a:rPr lang="ru-RU" sz="1000" b="1" dirty="0"/>
              <a:t>*</a:t>
            </a:r>
            <a:r>
              <a:rPr lang="ru-RU" sz="1000" dirty="0"/>
              <a:t>, </a:t>
            </a:r>
            <a:r>
              <a:rPr lang="ru-RU" sz="1000" b="1" dirty="0"/>
              <a:t>/</a:t>
            </a:r>
            <a:r>
              <a:rPr lang="ru-RU" sz="1000" dirty="0"/>
              <a:t> и </a:t>
            </a:r>
            <a:r>
              <a:rPr lang="ru-RU" sz="1000" b="1" dirty="0"/>
              <a:t>%</a:t>
            </a:r>
            <a:r>
              <a:rPr lang="ru-RU" sz="1000" dirty="0"/>
              <a:t>, который в свою очередь ниже приоритета унарных операторов </a:t>
            </a:r>
            <a:r>
              <a:rPr lang="ru-RU" sz="1000" b="1" dirty="0"/>
              <a:t>+</a:t>
            </a:r>
            <a:r>
              <a:rPr lang="ru-RU" sz="1000" dirty="0"/>
              <a:t> и </a:t>
            </a:r>
            <a:r>
              <a:rPr lang="ru-RU" sz="1000" b="1" dirty="0"/>
              <a:t>-</a:t>
            </a:r>
            <a:r>
              <a:rPr lang="ru-RU" sz="1000" dirty="0"/>
              <a:t>. Арифметические операции одного приоритетного уровня выполняются слева направо. </a:t>
            </a:r>
          </a:p>
        </p:txBody>
      </p:sp>
    </p:spTree>
    <p:extLst>
      <p:ext uri="{BB962C8B-B14F-4D97-AF65-F5344CB8AC3E}">
        <p14:creationId xmlns:p14="http://schemas.microsoft.com/office/powerpoint/2010/main" val="33063427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7"/>
          <p:cNvSpPr>
            <a:spLocks noGrp="1" noChangeArrowheads="1"/>
          </p:cNvSpPr>
          <p:nvPr>
            <p:ph type="sldNum" sz="quarter" idx="5"/>
          </p:nvPr>
        </p:nvSpPr>
        <p:spPr>
          <a:noFill/>
        </p:spPr>
        <p:txBody>
          <a:bodyPr/>
          <a:lstStyle/>
          <a:p>
            <a:fld id="{D2C8C3FC-53BB-42D8-82DE-F753FF209435}" type="slidenum">
              <a:rPr lang="ru-RU" smtClean="0"/>
              <a:pPr/>
              <a:t>46</a:t>
            </a:fld>
            <a:endParaRPr lang="ru-RU"/>
          </a:p>
        </p:txBody>
      </p:sp>
      <p:sp>
        <p:nvSpPr>
          <p:cNvPr id="144387" name="Rectangle 2"/>
          <p:cNvSpPr>
            <a:spLocks noGrp="1" noRot="1" noChangeAspect="1" noChangeArrowheads="1" noTextEdit="1"/>
          </p:cNvSpPr>
          <p:nvPr>
            <p:ph type="sldImg"/>
          </p:nvPr>
        </p:nvSpPr>
        <p:spPr>
          <a:xfrm>
            <a:off x="381000" y="685800"/>
            <a:ext cx="6096000" cy="3429000"/>
          </a:xfrm>
          <a:ln/>
        </p:spPr>
      </p:sp>
      <p:sp>
        <p:nvSpPr>
          <p:cNvPr id="144388" name="Rectangle 3"/>
          <p:cNvSpPr>
            <a:spLocks noGrp="1" noChangeArrowheads="1"/>
          </p:cNvSpPr>
          <p:nvPr>
            <p:ph type="body" idx="1"/>
          </p:nvPr>
        </p:nvSpPr>
        <p:spPr>
          <a:xfrm>
            <a:off x="685800" y="4343400"/>
            <a:ext cx="5983288" cy="4405313"/>
          </a:xfrm>
          <a:noFill/>
          <a:ln/>
        </p:spPr>
        <p:txBody>
          <a:bodyPr/>
          <a:lstStyle/>
          <a:p>
            <a:pPr eaLnBrk="1" hangingPunct="1">
              <a:lnSpc>
                <a:spcPct val="80000"/>
              </a:lnSpc>
            </a:pPr>
            <a:r>
              <a:rPr lang="ru-RU" sz="800" dirty="0"/>
              <a:t>Операторами отношения являются </a:t>
            </a:r>
          </a:p>
          <a:p>
            <a:pPr eaLnBrk="1" hangingPunct="1">
              <a:lnSpc>
                <a:spcPct val="80000"/>
              </a:lnSpc>
            </a:pPr>
            <a:r>
              <a:rPr lang="ru-RU" sz="800" dirty="0"/>
              <a:t>&gt;</a:t>
            </a:r>
          </a:p>
          <a:p>
            <a:pPr eaLnBrk="1" hangingPunct="1">
              <a:lnSpc>
                <a:spcPct val="80000"/>
              </a:lnSpc>
            </a:pPr>
            <a:r>
              <a:rPr lang="ru-RU" sz="800" dirty="0"/>
              <a:t>&gt;=</a:t>
            </a:r>
          </a:p>
          <a:p>
            <a:pPr eaLnBrk="1" hangingPunct="1">
              <a:lnSpc>
                <a:spcPct val="80000"/>
              </a:lnSpc>
            </a:pPr>
            <a:r>
              <a:rPr lang="ru-RU" sz="800" dirty="0"/>
              <a:t>&lt;</a:t>
            </a:r>
          </a:p>
          <a:p>
            <a:pPr eaLnBrk="1" hangingPunct="1">
              <a:lnSpc>
                <a:spcPct val="80000"/>
              </a:lnSpc>
            </a:pPr>
            <a:r>
              <a:rPr lang="ru-RU" sz="800" dirty="0"/>
              <a:t>&lt;= </a:t>
            </a:r>
          </a:p>
          <a:p>
            <a:pPr eaLnBrk="1" hangingPunct="1">
              <a:lnSpc>
                <a:spcPct val="80000"/>
              </a:lnSpc>
            </a:pPr>
            <a:r>
              <a:rPr lang="ru-RU" sz="800" dirty="0"/>
              <a:t>Все они имеют одинаковый приоритет. Сразу за ними идет приоритет операторов сравнения на равенство: </a:t>
            </a:r>
          </a:p>
          <a:p>
            <a:pPr eaLnBrk="1" hangingPunct="1">
              <a:lnSpc>
                <a:spcPct val="80000"/>
              </a:lnSpc>
            </a:pPr>
            <a:r>
              <a:rPr lang="ru-RU" sz="800" dirty="0"/>
              <a:t>==</a:t>
            </a:r>
          </a:p>
          <a:p>
            <a:pPr eaLnBrk="1" hangingPunct="1">
              <a:lnSpc>
                <a:spcPct val="80000"/>
              </a:lnSpc>
            </a:pPr>
            <a:r>
              <a:rPr lang="ru-RU" sz="800" dirty="0"/>
              <a:t>!=</a:t>
            </a:r>
          </a:p>
          <a:p>
            <a:pPr eaLnBrk="1" hangingPunct="1">
              <a:lnSpc>
                <a:spcPct val="80000"/>
              </a:lnSpc>
            </a:pPr>
            <a:r>
              <a:rPr lang="ru-RU" sz="800" dirty="0"/>
              <a:t>Операторы отношения имеют более низкий приоритет, чем арифметические, поэтому выражение вроде i &lt; lim-1 будет выполняться так же, как i &lt; (lim-1), т.е. как мы и ожидаем. </a:t>
            </a:r>
          </a:p>
          <a:p>
            <a:pPr eaLnBrk="1" hangingPunct="1">
              <a:lnSpc>
                <a:spcPct val="80000"/>
              </a:lnSpc>
            </a:pPr>
            <a:r>
              <a:rPr lang="ru-RU" sz="800" dirty="0"/>
              <a:t>Более интересны логические операторы </a:t>
            </a:r>
            <a:r>
              <a:rPr lang="ru-RU" sz="800" b="1" dirty="0"/>
              <a:t>&amp;&amp;</a:t>
            </a:r>
            <a:r>
              <a:rPr lang="ru-RU" sz="800" dirty="0"/>
              <a:t> и </a:t>
            </a:r>
            <a:r>
              <a:rPr lang="ru-RU" sz="800" b="1" dirty="0"/>
              <a:t>||</a:t>
            </a:r>
            <a:r>
              <a:rPr lang="ru-RU" sz="800" dirty="0"/>
              <a:t>. Выражения, между которыми стоят операторы &amp;&amp; или ||, вычисляются слева направо. Вычисление прекращается, как только становится известна истинность или ложность результата.</a:t>
            </a:r>
          </a:p>
          <a:p>
            <a:pPr eaLnBrk="1" hangingPunct="1">
              <a:lnSpc>
                <a:spcPct val="80000"/>
              </a:lnSpc>
            </a:pPr>
            <a:r>
              <a:rPr lang="ru-RU" sz="800" b="1" dirty="0" err="1">
                <a:latin typeface="Courier New" pitchFamily="49" charset="0"/>
              </a:rPr>
              <a:t>for</a:t>
            </a:r>
            <a:r>
              <a:rPr lang="ru-RU" sz="800" b="1" dirty="0">
                <a:latin typeface="Courier New" pitchFamily="49" charset="0"/>
              </a:rPr>
              <a:t> (i = 0; i &lt; lim-1 &amp;&amp; (с = </a:t>
            </a:r>
            <a:r>
              <a:rPr lang="ru-RU" sz="800" b="1" dirty="0" err="1">
                <a:latin typeface="Courier New" pitchFamily="49" charset="0"/>
              </a:rPr>
              <a:t>getchar</a:t>
            </a:r>
            <a:r>
              <a:rPr lang="ru-RU" sz="800" b="1" dirty="0">
                <a:latin typeface="Courier New" pitchFamily="49" charset="0"/>
              </a:rPr>
              <a:t>()) != EOF &amp;&amp; с != '\n'; ++i)</a:t>
            </a:r>
          </a:p>
          <a:p>
            <a:pPr eaLnBrk="1" hangingPunct="1">
              <a:lnSpc>
                <a:spcPct val="80000"/>
              </a:lnSpc>
            </a:pPr>
            <a:r>
              <a:rPr lang="ru-RU" sz="800" b="1" dirty="0">
                <a:latin typeface="Courier New" pitchFamily="49" charset="0"/>
              </a:rPr>
              <a:t>    s[i] = c; </a:t>
            </a:r>
          </a:p>
          <a:p>
            <a:pPr eaLnBrk="1" hangingPunct="1">
              <a:lnSpc>
                <a:spcPct val="80000"/>
              </a:lnSpc>
            </a:pPr>
            <a:r>
              <a:rPr lang="ru-RU" sz="800" dirty="0"/>
              <a:t>Прежде чем читать очередной символ, нужно проверить, есть ли для него место в массиве s, иначе говоря, сначала необходимо проверить соблюдение условия i &lt; lim-1. Если это условие не выполняется, мы не должны продолжать вычисление, в частности читать следующий символ. Так же было бы неправильным сравнивать c и EOF до обращения к </a:t>
            </a:r>
            <a:r>
              <a:rPr lang="ru-RU" sz="800" dirty="0" err="1"/>
              <a:t>getchar</a:t>
            </a:r>
            <a:r>
              <a:rPr lang="ru-RU" sz="800" dirty="0"/>
              <a:t>; следовательно, и вызов </a:t>
            </a:r>
            <a:r>
              <a:rPr lang="ru-RU" sz="800" dirty="0" err="1"/>
              <a:t>getchar</a:t>
            </a:r>
            <a:r>
              <a:rPr lang="ru-RU" sz="800" dirty="0"/>
              <a:t>, и присваивание должны выполняться перед указанной проверкой. </a:t>
            </a:r>
          </a:p>
          <a:p>
            <a:pPr eaLnBrk="1" hangingPunct="1">
              <a:lnSpc>
                <a:spcPct val="80000"/>
              </a:lnSpc>
            </a:pPr>
            <a:r>
              <a:rPr lang="ru-RU" sz="800" dirty="0"/>
              <a:t>Приоритет оператора </a:t>
            </a:r>
            <a:r>
              <a:rPr lang="ru-RU" sz="800" b="1" dirty="0"/>
              <a:t>&amp;&amp;</a:t>
            </a:r>
            <a:r>
              <a:rPr lang="ru-RU" sz="800" dirty="0"/>
              <a:t> выше, чем таковой оператора </a:t>
            </a:r>
            <a:r>
              <a:rPr lang="ru-RU" sz="800" b="1" dirty="0"/>
              <a:t>||</a:t>
            </a:r>
            <a:r>
              <a:rPr lang="ru-RU" sz="800" dirty="0"/>
              <a:t>, однако их приоритеты ниже, чем приоритет операторов отношения и равенства. Из сказанного следует, что выражение вида </a:t>
            </a:r>
          </a:p>
          <a:p>
            <a:pPr eaLnBrk="1" hangingPunct="1">
              <a:lnSpc>
                <a:spcPct val="80000"/>
              </a:lnSpc>
            </a:pPr>
            <a:r>
              <a:rPr lang="ru-RU" sz="800" dirty="0"/>
              <a:t>i &lt; lim-1 &amp;&amp; (с = </a:t>
            </a:r>
            <a:r>
              <a:rPr lang="ru-RU" sz="800" dirty="0" err="1"/>
              <a:t>getchar</a:t>
            </a:r>
            <a:r>
              <a:rPr lang="ru-RU" sz="800" dirty="0"/>
              <a:t>()) != '\n' &amp;&amp; с != EOF </a:t>
            </a:r>
            <a:br>
              <a:rPr lang="ru-RU" sz="800" dirty="0"/>
            </a:br>
            <a:r>
              <a:rPr lang="ru-RU" sz="800" dirty="0"/>
              <a:t>не нуждается в дополнительных скобках. Но, так как приоритет </a:t>
            </a:r>
            <a:r>
              <a:rPr lang="ru-RU" sz="800" b="1" dirty="0"/>
              <a:t>!=</a:t>
            </a:r>
            <a:r>
              <a:rPr lang="ru-RU" sz="800" dirty="0"/>
              <a:t> выше, чем приоритет присваивания, в </a:t>
            </a:r>
            <a:br>
              <a:rPr lang="ru-RU" sz="800" dirty="0"/>
            </a:br>
            <a:r>
              <a:rPr lang="ru-RU" sz="800" dirty="0"/>
              <a:t>(с = </a:t>
            </a:r>
            <a:r>
              <a:rPr lang="ru-RU" sz="800" dirty="0" err="1"/>
              <a:t>getchar</a:t>
            </a:r>
            <a:r>
              <a:rPr lang="ru-RU" sz="800" dirty="0"/>
              <a:t>()) != '\n' </a:t>
            </a:r>
            <a:br>
              <a:rPr lang="ru-RU" sz="800" dirty="0"/>
            </a:br>
            <a:r>
              <a:rPr lang="ru-RU" sz="800" dirty="0"/>
              <a:t>скобки необходимы, чтобы сначала выполнить присваивание, а затем сравнение с '\n'. </a:t>
            </a:r>
          </a:p>
          <a:p>
            <a:pPr eaLnBrk="1" hangingPunct="1">
              <a:lnSpc>
                <a:spcPct val="80000"/>
              </a:lnSpc>
            </a:pPr>
            <a:r>
              <a:rPr lang="ru-RU" sz="800" dirty="0"/>
              <a:t>По определению численным результатом вычисления выражения отношения или логического выражения является 1, если оно истинно, и 0, если оно ложно. </a:t>
            </a:r>
          </a:p>
          <a:p>
            <a:pPr eaLnBrk="1" hangingPunct="1">
              <a:lnSpc>
                <a:spcPct val="80000"/>
              </a:lnSpc>
            </a:pPr>
            <a:r>
              <a:rPr lang="ru-RU" sz="800" dirty="0"/>
              <a:t>Унарный оператор </a:t>
            </a:r>
            <a:r>
              <a:rPr lang="ru-RU" sz="800" b="1" dirty="0"/>
              <a:t>!</a:t>
            </a:r>
            <a:r>
              <a:rPr lang="ru-RU" sz="800" dirty="0"/>
              <a:t> преобразует ненулевой операнд в 0, а нуль в 1. Обычно оператор </a:t>
            </a:r>
            <a:r>
              <a:rPr lang="ru-RU" sz="800" b="1" dirty="0"/>
              <a:t>!</a:t>
            </a:r>
            <a:r>
              <a:rPr lang="ru-RU" sz="800" dirty="0"/>
              <a:t> используют в конструкциях вида </a:t>
            </a:r>
          </a:p>
          <a:p>
            <a:pPr eaLnBrk="1" hangingPunct="1">
              <a:lnSpc>
                <a:spcPct val="80000"/>
              </a:lnSpc>
            </a:pPr>
            <a:r>
              <a:rPr lang="ru-RU" sz="800" dirty="0" err="1"/>
              <a:t>if</a:t>
            </a:r>
            <a:r>
              <a:rPr lang="ru-RU" sz="800" dirty="0"/>
              <a:t> (!</a:t>
            </a:r>
            <a:r>
              <a:rPr lang="ru-RU" sz="800" dirty="0" err="1"/>
              <a:t>valid</a:t>
            </a:r>
            <a:r>
              <a:rPr lang="ru-RU" sz="800" dirty="0"/>
              <a:t>) что эквивалентно </a:t>
            </a:r>
          </a:p>
          <a:p>
            <a:pPr eaLnBrk="1" hangingPunct="1">
              <a:lnSpc>
                <a:spcPct val="80000"/>
              </a:lnSpc>
            </a:pPr>
            <a:r>
              <a:rPr lang="ru-RU" sz="800" dirty="0" err="1"/>
              <a:t>if</a:t>
            </a:r>
            <a:r>
              <a:rPr lang="ru-RU" sz="800" dirty="0"/>
              <a:t> (</a:t>
            </a:r>
            <a:r>
              <a:rPr lang="ru-RU" sz="800" dirty="0" err="1"/>
              <a:t>valid</a:t>
            </a:r>
            <a:r>
              <a:rPr lang="ru-RU" sz="800" dirty="0"/>
              <a:t> == 0) Трудно сказать, какая из форм записи лучше. Конструкция вида !</a:t>
            </a:r>
            <a:r>
              <a:rPr lang="ru-RU" sz="800" dirty="0" err="1"/>
              <a:t>valid</a:t>
            </a:r>
            <a:r>
              <a:rPr lang="ru-RU" sz="800" dirty="0"/>
              <a:t> хорошо читается ("если не правильно”), но в более сложных выражениях может оказаться, что ее не так-то легко понять. </a:t>
            </a:r>
          </a:p>
        </p:txBody>
      </p:sp>
    </p:spTree>
    <p:extLst>
      <p:ext uri="{BB962C8B-B14F-4D97-AF65-F5344CB8AC3E}">
        <p14:creationId xmlns:p14="http://schemas.microsoft.com/office/powerpoint/2010/main" val="10857143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p:spPr>
        <p:txBody>
          <a:bodyPr/>
          <a:lstStyle/>
          <a:p>
            <a:fld id="{15E590F7-1CD5-4312-97DE-E910B148F904}" type="slidenum">
              <a:rPr lang="ru-RU" smtClean="0"/>
              <a:pPr/>
              <a:t>50</a:t>
            </a:fld>
            <a:endParaRPr lang="ru-RU"/>
          </a:p>
        </p:txBody>
      </p:sp>
      <p:sp>
        <p:nvSpPr>
          <p:cNvPr id="146435" name="Rectangle 2"/>
          <p:cNvSpPr>
            <a:spLocks noGrp="1" noRot="1" noChangeAspect="1" noChangeArrowheads="1" noTextEdit="1"/>
          </p:cNvSpPr>
          <p:nvPr>
            <p:ph type="sldImg"/>
          </p:nvPr>
        </p:nvSpPr>
        <p:spPr>
          <a:xfrm>
            <a:off x="381000" y="685800"/>
            <a:ext cx="6096000" cy="3429000"/>
          </a:xfrm>
          <a:ln/>
        </p:spPr>
      </p:sp>
      <p:sp>
        <p:nvSpPr>
          <p:cNvPr id="146436" name="Rectangle 3"/>
          <p:cNvSpPr>
            <a:spLocks noGrp="1" noChangeArrowheads="1"/>
          </p:cNvSpPr>
          <p:nvPr>
            <p:ph type="body" idx="1"/>
          </p:nvPr>
        </p:nvSpPr>
        <p:spPr>
          <a:noFill/>
          <a:ln/>
        </p:spPr>
        <p:txBody>
          <a:bodyPr/>
          <a:lstStyle/>
          <a:p>
            <a:pPr eaLnBrk="1" hangingPunct="1"/>
            <a:endParaRPr lang="ru-RU"/>
          </a:p>
        </p:txBody>
      </p:sp>
    </p:spTree>
    <p:extLst>
      <p:ext uri="{BB962C8B-B14F-4D97-AF65-F5344CB8AC3E}">
        <p14:creationId xmlns:p14="http://schemas.microsoft.com/office/powerpoint/2010/main" val="6906721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7"/>
          <p:cNvSpPr>
            <a:spLocks noGrp="1" noChangeArrowheads="1"/>
          </p:cNvSpPr>
          <p:nvPr>
            <p:ph type="sldNum" sz="quarter" idx="5"/>
          </p:nvPr>
        </p:nvSpPr>
        <p:spPr>
          <a:noFill/>
        </p:spPr>
        <p:txBody>
          <a:bodyPr/>
          <a:lstStyle/>
          <a:p>
            <a:fld id="{43827ADA-2EB5-42AC-8F71-F884E3D6C253}" type="slidenum">
              <a:rPr lang="ru-RU" smtClean="0"/>
              <a:pPr/>
              <a:t>52</a:t>
            </a:fld>
            <a:endParaRPr lang="ru-RU"/>
          </a:p>
        </p:txBody>
      </p:sp>
      <p:sp>
        <p:nvSpPr>
          <p:cNvPr id="148483" name="Rectangle 2"/>
          <p:cNvSpPr>
            <a:spLocks noGrp="1" noRot="1" noChangeAspect="1" noChangeArrowheads="1" noTextEdit="1"/>
          </p:cNvSpPr>
          <p:nvPr>
            <p:ph type="sldImg"/>
          </p:nvPr>
        </p:nvSpPr>
        <p:spPr>
          <a:xfrm>
            <a:off x="381000" y="685800"/>
            <a:ext cx="6096000" cy="3429000"/>
          </a:xfrm>
          <a:ln/>
        </p:spPr>
      </p:sp>
      <p:sp>
        <p:nvSpPr>
          <p:cNvPr id="148484" name="Rectangle 3"/>
          <p:cNvSpPr>
            <a:spLocks noGrp="1" noChangeArrowheads="1"/>
          </p:cNvSpPr>
          <p:nvPr>
            <p:ph type="body" idx="1"/>
          </p:nvPr>
        </p:nvSpPr>
        <p:spPr>
          <a:noFill/>
          <a:ln/>
        </p:spPr>
        <p:txBody>
          <a:bodyPr/>
          <a:lstStyle/>
          <a:p>
            <a:pPr eaLnBrk="1" hangingPunct="1">
              <a:lnSpc>
                <a:spcPct val="90000"/>
              </a:lnSpc>
            </a:pPr>
            <a:r>
              <a:rPr lang="ru-RU" sz="900"/>
              <a:t>В Си имеются шесть операторов для манипулирования с битами. Их можно применять только к целочисленным операндам, т. е. к операндам типов </a:t>
            </a:r>
            <a:r>
              <a:rPr lang="ru-RU" sz="900" b="1"/>
              <a:t>char</a:t>
            </a:r>
            <a:r>
              <a:rPr lang="ru-RU" sz="900"/>
              <a:t>, </a:t>
            </a:r>
            <a:r>
              <a:rPr lang="ru-RU" sz="900" b="1"/>
              <a:t>short</a:t>
            </a:r>
            <a:r>
              <a:rPr lang="ru-RU" sz="900"/>
              <a:t>, </a:t>
            </a:r>
            <a:r>
              <a:rPr lang="ru-RU" sz="900" b="1"/>
              <a:t>int</a:t>
            </a:r>
            <a:r>
              <a:rPr lang="ru-RU" sz="900"/>
              <a:t> и long, знаковым и беззнаковым. </a:t>
            </a:r>
          </a:p>
          <a:p>
            <a:pPr eaLnBrk="1" hangingPunct="1">
              <a:lnSpc>
                <a:spcPct val="90000"/>
              </a:lnSpc>
            </a:pPr>
            <a:r>
              <a:rPr lang="ru-RU" sz="900"/>
              <a:t>&amp; - побитовое И | - побитовое ИЛИ ^ - побитовое исключающее ИЛИ. &lt;&lt; - сдвиг влево. &gt;&gt; - сдвиг вправо. ~ - побитовое отрицание (унарный). Оператор </a:t>
            </a:r>
            <a:r>
              <a:rPr lang="ru-RU" sz="900" b="1"/>
              <a:t>&amp;</a:t>
            </a:r>
            <a:r>
              <a:rPr lang="ru-RU" sz="900"/>
              <a:t> (побитовое И) часто используется для обнуления некоторой группы разрядов. Например </a:t>
            </a:r>
          </a:p>
          <a:p>
            <a:pPr eaLnBrk="1" hangingPunct="1">
              <a:lnSpc>
                <a:spcPct val="90000"/>
              </a:lnSpc>
            </a:pPr>
            <a:r>
              <a:rPr lang="ru-RU" sz="900"/>
              <a:t>n = n &amp; 0177; обнуляет в n все разряды, кроме младших семи. </a:t>
            </a:r>
          </a:p>
          <a:p>
            <a:pPr eaLnBrk="1" hangingPunct="1">
              <a:lnSpc>
                <a:spcPct val="90000"/>
              </a:lnSpc>
            </a:pPr>
            <a:r>
              <a:rPr lang="ru-RU" sz="900"/>
              <a:t>Оператор </a:t>
            </a:r>
            <a:r>
              <a:rPr lang="ru-RU" sz="900" b="1"/>
              <a:t>|</a:t>
            </a:r>
            <a:r>
              <a:rPr lang="ru-RU" sz="900"/>
              <a:t> (побитовое ИЛИ) применяют для установки разрядов; так, </a:t>
            </a:r>
          </a:p>
          <a:p>
            <a:pPr eaLnBrk="1" hangingPunct="1">
              <a:lnSpc>
                <a:spcPct val="90000"/>
              </a:lnSpc>
            </a:pPr>
            <a:r>
              <a:rPr lang="ru-RU" sz="900"/>
              <a:t>x = x | SET_ON; устанавливает единицы в тех разрядах x, которым соответствуют единицы в SET_ON. </a:t>
            </a:r>
          </a:p>
          <a:p>
            <a:pPr eaLnBrk="1" hangingPunct="1">
              <a:lnSpc>
                <a:spcPct val="90000"/>
              </a:lnSpc>
            </a:pPr>
            <a:r>
              <a:rPr lang="ru-RU" sz="900"/>
              <a:t>Оператор </a:t>
            </a:r>
            <a:r>
              <a:rPr lang="ru-RU" sz="900" b="1"/>
              <a:t>^</a:t>
            </a:r>
            <a:r>
              <a:rPr lang="ru-RU" sz="900"/>
              <a:t> (побитовое исключающее ИЛИ) в каждом разряде установит 1, если соответствующие разряды операндов имеют различные значения, и 0, когда они совпадают. </a:t>
            </a:r>
          </a:p>
          <a:p>
            <a:pPr eaLnBrk="1" hangingPunct="1">
              <a:lnSpc>
                <a:spcPct val="90000"/>
              </a:lnSpc>
            </a:pPr>
            <a:r>
              <a:rPr lang="ru-RU" sz="900"/>
              <a:t>Поразрядные операторы </a:t>
            </a:r>
            <a:r>
              <a:rPr lang="ru-RU" sz="900" b="1"/>
              <a:t>&amp;</a:t>
            </a:r>
            <a:r>
              <a:rPr lang="ru-RU" sz="900"/>
              <a:t> и </a:t>
            </a:r>
            <a:r>
              <a:rPr lang="ru-RU" sz="900" b="1"/>
              <a:t>|</a:t>
            </a:r>
            <a:r>
              <a:rPr lang="ru-RU" sz="900"/>
              <a:t> следует отличать от логических операторов </a:t>
            </a:r>
            <a:r>
              <a:rPr lang="ru-RU" sz="900" b="1"/>
              <a:t>&amp;&amp;</a:t>
            </a:r>
            <a:r>
              <a:rPr lang="ru-RU" sz="900"/>
              <a:t> и </a:t>
            </a:r>
            <a:r>
              <a:rPr lang="ru-RU" sz="900" b="1"/>
              <a:t>||</a:t>
            </a:r>
            <a:r>
              <a:rPr lang="ru-RU" sz="900"/>
              <a:t>, которые при вычислении слева направо дают значение истинности. Например, если x равно 1, а y равно 2, то x &amp; y даст нуль, а x &amp;&amp; y - единицу. </a:t>
            </a:r>
          </a:p>
          <a:p>
            <a:pPr eaLnBrk="1" hangingPunct="1">
              <a:lnSpc>
                <a:spcPct val="90000"/>
              </a:lnSpc>
            </a:pPr>
            <a:r>
              <a:rPr lang="ru-RU" sz="900"/>
              <a:t>Операторы </a:t>
            </a:r>
            <a:r>
              <a:rPr lang="ru-RU" sz="900" b="1"/>
              <a:t>&lt;&lt;</a:t>
            </a:r>
            <a:r>
              <a:rPr lang="ru-RU" sz="900"/>
              <a:t> и </a:t>
            </a:r>
            <a:r>
              <a:rPr lang="ru-RU" sz="900" b="1"/>
              <a:t>&gt;&gt;</a:t>
            </a:r>
            <a:r>
              <a:rPr lang="ru-RU" sz="900"/>
              <a:t> сдвигают влево или вправо свой левый операнд на число битовых позиций, задаваемое правым операндом, который должен быть неотрицательным. Так, x &lt;&lt; 2 сдвигает значение x влево на 2 позиции, заполняя освобождающиеся биты нулями, что эквивалентно умножению x на 4. Сдвиг вправо беззнаковой величины всегда сопровождается заполнением освобождающихся разрядов нулями. Сдвиг вправо знаковой величины на одних машинах происходит с распространением знака ("арифметический сдвиг”), на других - с заполнением освобождающихся разрядов нулями ("логический сдвиг”). </a:t>
            </a:r>
          </a:p>
          <a:p>
            <a:pPr eaLnBrk="1" hangingPunct="1">
              <a:lnSpc>
                <a:spcPct val="90000"/>
              </a:lnSpc>
            </a:pPr>
            <a:r>
              <a:rPr lang="ru-RU" sz="900"/>
              <a:t>Унарный оператор ~ поразрядно "обращает” целое т. е. превращает каждый единичный бит в нулевой и наоборот. Например </a:t>
            </a:r>
          </a:p>
          <a:p>
            <a:pPr eaLnBrk="1" hangingPunct="1">
              <a:lnSpc>
                <a:spcPct val="90000"/>
              </a:lnSpc>
            </a:pPr>
            <a:r>
              <a:rPr lang="ru-RU" sz="900"/>
              <a:t>x = x &amp; ~077 обнуляет в x последние 6 разрядов. Заметим, что запись x &amp; ~077 не зависит от длины слова, и, следовательно, она лучше, чем x &amp; 0177700, поскольку последняя подразумевает, что x занимает 16 битов. Не зависимая от машины форма записи ~077 не потребует дополнительных затрат при счете, так как ~077 - константное выражение, которое будет вычислено во время компиляции. </a:t>
            </a:r>
          </a:p>
        </p:txBody>
      </p:sp>
    </p:spTree>
    <p:extLst>
      <p:ext uri="{BB962C8B-B14F-4D97-AF65-F5344CB8AC3E}">
        <p14:creationId xmlns:p14="http://schemas.microsoft.com/office/powerpoint/2010/main" val="38544365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7"/>
          <p:cNvSpPr>
            <a:spLocks noGrp="1" noChangeArrowheads="1"/>
          </p:cNvSpPr>
          <p:nvPr>
            <p:ph type="sldNum" sz="quarter" idx="5"/>
          </p:nvPr>
        </p:nvSpPr>
        <p:spPr>
          <a:noFill/>
        </p:spPr>
        <p:txBody>
          <a:bodyPr/>
          <a:lstStyle/>
          <a:p>
            <a:fld id="{1B0681D2-A8E3-4325-AC75-EC407F1F35F5}" type="slidenum">
              <a:rPr lang="ru-RU" smtClean="0"/>
              <a:pPr/>
              <a:t>54</a:t>
            </a:fld>
            <a:endParaRPr lang="ru-RU"/>
          </a:p>
        </p:txBody>
      </p:sp>
      <p:sp>
        <p:nvSpPr>
          <p:cNvPr id="150531" name="Rectangle 2"/>
          <p:cNvSpPr>
            <a:spLocks noGrp="1" noRot="1" noChangeAspect="1" noChangeArrowheads="1" noTextEdit="1"/>
          </p:cNvSpPr>
          <p:nvPr>
            <p:ph type="sldImg"/>
          </p:nvPr>
        </p:nvSpPr>
        <p:spPr>
          <a:xfrm>
            <a:off x="381000" y="685800"/>
            <a:ext cx="6096000" cy="3429000"/>
          </a:xfrm>
          <a:ln/>
        </p:spPr>
      </p:sp>
      <p:sp>
        <p:nvSpPr>
          <p:cNvPr id="150532" name="Rectangle 3"/>
          <p:cNvSpPr>
            <a:spLocks noGrp="1" noChangeArrowheads="1"/>
          </p:cNvSpPr>
          <p:nvPr>
            <p:ph type="body" idx="1"/>
          </p:nvPr>
        </p:nvSpPr>
        <p:spPr>
          <a:noFill/>
          <a:ln/>
        </p:spPr>
        <p:txBody>
          <a:bodyPr/>
          <a:lstStyle/>
          <a:p>
            <a:pPr eaLnBrk="1" hangingPunct="1">
              <a:lnSpc>
                <a:spcPct val="80000"/>
              </a:lnSpc>
            </a:pPr>
            <a:r>
              <a:rPr lang="ru-RU" sz="800" dirty="0"/>
              <a:t>Выражение </a:t>
            </a:r>
          </a:p>
          <a:p>
            <a:pPr eaLnBrk="1" hangingPunct="1">
              <a:lnSpc>
                <a:spcPct val="80000"/>
              </a:lnSpc>
            </a:pPr>
            <a:r>
              <a:rPr lang="ru-RU" sz="800" dirty="0"/>
              <a:t>i = i + 2; </a:t>
            </a:r>
            <a:endParaRPr lang="en-US" sz="800" dirty="0"/>
          </a:p>
          <a:p>
            <a:pPr eaLnBrk="1" hangingPunct="1">
              <a:lnSpc>
                <a:spcPct val="80000"/>
              </a:lnSpc>
            </a:pPr>
            <a:r>
              <a:rPr lang="ru-RU" sz="800" dirty="0"/>
              <a:t>в котором стоящая слева переменная повторяется и справа, можно написать в сжатом виде: </a:t>
            </a:r>
          </a:p>
          <a:p>
            <a:pPr eaLnBrk="1" hangingPunct="1">
              <a:lnSpc>
                <a:spcPct val="80000"/>
              </a:lnSpc>
            </a:pPr>
            <a:r>
              <a:rPr lang="ru-RU" sz="800" dirty="0"/>
              <a:t>i += 2; </a:t>
            </a:r>
            <a:endParaRPr lang="en-US" sz="800" dirty="0"/>
          </a:p>
          <a:p>
            <a:pPr eaLnBrk="1" hangingPunct="1">
              <a:lnSpc>
                <a:spcPct val="80000"/>
              </a:lnSpc>
            </a:pPr>
            <a:r>
              <a:rPr lang="ru-RU" sz="800" dirty="0"/>
              <a:t>Оператор </a:t>
            </a:r>
            <a:r>
              <a:rPr lang="ru-RU" sz="800" b="1" dirty="0"/>
              <a:t>+=</a:t>
            </a:r>
            <a:r>
              <a:rPr lang="ru-RU" sz="800" dirty="0"/>
              <a:t>, как и </a:t>
            </a:r>
            <a:r>
              <a:rPr lang="ru-RU" sz="800" b="1" dirty="0"/>
              <a:t>=</a:t>
            </a:r>
            <a:r>
              <a:rPr lang="ru-RU" sz="800" dirty="0"/>
              <a:t>, называется </a:t>
            </a:r>
            <a:r>
              <a:rPr lang="ru-RU" sz="800" b="1" dirty="0"/>
              <a:t>оператором присваивания</a:t>
            </a:r>
            <a:r>
              <a:rPr lang="ru-RU" sz="800" dirty="0"/>
              <a:t>. </a:t>
            </a:r>
          </a:p>
          <a:p>
            <a:pPr eaLnBrk="1" hangingPunct="1">
              <a:lnSpc>
                <a:spcPct val="80000"/>
              </a:lnSpc>
            </a:pPr>
            <a:r>
              <a:rPr lang="ru-RU" sz="800" dirty="0"/>
              <a:t>Большинству бинарных операторов (аналогичных + и имеющих левый и правый операнды) соответствуют операторы присваивания </a:t>
            </a:r>
            <a:r>
              <a:rPr lang="ru-RU" sz="800" b="1" dirty="0" err="1"/>
              <a:t>op</a:t>
            </a:r>
            <a:r>
              <a:rPr lang="ru-RU" sz="800" b="1" dirty="0"/>
              <a:t>=</a:t>
            </a:r>
            <a:r>
              <a:rPr lang="ru-RU" sz="800" dirty="0"/>
              <a:t>, где </a:t>
            </a:r>
            <a:r>
              <a:rPr lang="ru-RU" sz="800" dirty="0" err="1"/>
              <a:t>op</a:t>
            </a:r>
            <a:r>
              <a:rPr lang="ru-RU" sz="800" dirty="0"/>
              <a:t> - один из операторов </a:t>
            </a:r>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&lt;&lt;</a:t>
            </a:r>
            <a:endParaRPr lang="en-US" sz="800" dirty="0"/>
          </a:p>
          <a:p>
            <a:pPr eaLnBrk="1" hangingPunct="1">
              <a:lnSpc>
                <a:spcPct val="80000"/>
              </a:lnSpc>
              <a:buFontTx/>
              <a:buChar char="•"/>
            </a:pPr>
            <a:r>
              <a:rPr lang="ru-RU" sz="800" dirty="0"/>
              <a:t>&gt;&gt;</a:t>
            </a:r>
            <a:endParaRPr lang="en-US" sz="800" dirty="0"/>
          </a:p>
          <a:p>
            <a:pPr eaLnBrk="1" hangingPunct="1">
              <a:lnSpc>
                <a:spcPct val="80000"/>
              </a:lnSpc>
              <a:buFontTx/>
              <a:buChar char="•"/>
            </a:pPr>
            <a:r>
              <a:rPr lang="ru-RU" sz="800" dirty="0"/>
              <a:t>&amp;</a:t>
            </a:r>
            <a:endParaRPr lang="en-US" sz="800" dirty="0"/>
          </a:p>
          <a:p>
            <a:pPr eaLnBrk="1" hangingPunct="1">
              <a:lnSpc>
                <a:spcPct val="80000"/>
              </a:lnSpc>
              <a:buFontTx/>
              <a:buChar char="•"/>
            </a:pPr>
            <a:r>
              <a:rPr lang="ru-RU" sz="800" dirty="0"/>
              <a:t>^</a:t>
            </a:r>
            <a:endParaRPr lang="en-US" sz="800" dirty="0"/>
          </a:p>
          <a:p>
            <a:pPr eaLnBrk="1" hangingPunct="1">
              <a:lnSpc>
                <a:spcPct val="80000"/>
              </a:lnSpc>
              <a:buFontTx/>
              <a:buChar char="•"/>
            </a:pPr>
            <a:r>
              <a:rPr lang="ru-RU" sz="800" dirty="0"/>
              <a:t>|</a:t>
            </a:r>
            <a:endParaRPr lang="en-US" sz="800" dirty="0"/>
          </a:p>
          <a:p>
            <a:pPr eaLnBrk="1" hangingPunct="1">
              <a:lnSpc>
                <a:spcPct val="80000"/>
              </a:lnSpc>
            </a:pPr>
            <a:r>
              <a:rPr lang="ru-RU" sz="800" dirty="0"/>
              <a:t>Если </a:t>
            </a:r>
            <a:r>
              <a:rPr lang="ru-RU" sz="800" i="1" dirty="0"/>
              <a:t>выр1</a:t>
            </a:r>
            <a:r>
              <a:rPr lang="ru-RU" sz="800" dirty="0"/>
              <a:t> и </a:t>
            </a:r>
            <a:r>
              <a:rPr lang="ru-RU" sz="800" i="1" dirty="0"/>
              <a:t>выр2</a:t>
            </a:r>
            <a:r>
              <a:rPr lang="ru-RU" sz="800" dirty="0"/>
              <a:t> - выражения, то </a:t>
            </a:r>
            <a:endParaRPr lang="ru-RU" sz="800" i="1" dirty="0"/>
          </a:p>
          <a:p>
            <a:pPr eaLnBrk="1" hangingPunct="1">
              <a:lnSpc>
                <a:spcPct val="80000"/>
              </a:lnSpc>
            </a:pPr>
            <a:r>
              <a:rPr lang="ru-RU" sz="800" b="1" i="1" dirty="0"/>
              <a:t>выр1 </a:t>
            </a:r>
            <a:r>
              <a:rPr lang="ru-RU" sz="800" b="1" i="1" dirty="0" err="1"/>
              <a:t>op</a:t>
            </a:r>
            <a:r>
              <a:rPr lang="ru-RU" sz="800" b="1" dirty="0"/>
              <a:t>= </a:t>
            </a:r>
            <a:r>
              <a:rPr lang="ru-RU" sz="800" b="1" i="1" dirty="0"/>
              <a:t>выр2</a:t>
            </a:r>
            <a:r>
              <a:rPr lang="ru-RU" sz="800" b="1" dirty="0"/>
              <a:t> </a:t>
            </a:r>
            <a:endParaRPr lang="en-US" sz="800" b="1" dirty="0"/>
          </a:p>
          <a:p>
            <a:pPr eaLnBrk="1" hangingPunct="1">
              <a:lnSpc>
                <a:spcPct val="80000"/>
              </a:lnSpc>
            </a:pPr>
            <a:r>
              <a:rPr lang="ru-RU" sz="800" dirty="0"/>
              <a:t>Эквивалентно </a:t>
            </a:r>
          </a:p>
          <a:p>
            <a:pPr eaLnBrk="1" hangingPunct="1">
              <a:lnSpc>
                <a:spcPct val="80000"/>
              </a:lnSpc>
            </a:pPr>
            <a:r>
              <a:rPr lang="ru-RU" sz="800" dirty="0"/>
              <a:t>выр1 = (выр1) </a:t>
            </a:r>
            <a:r>
              <a:rPr lang="ru-RU" sz="800" dirty="0" err="1"/>
              <a:t>op</a:t>
            </a:r>
            <a:r>
              <a:rPr lang="ru-RU" sz="800" dirty="0"/>
              <a:t> (выр2) с той лишь разницей, что выр1 вычисляется только один раз. Обратите внимание на скобки вокруг выр2: </a:t>
            </a:r>
          </a:p>
          <a:p>
            <a:pPr eaLnBrk="1" hangingPunct="1">
              <a:lnSpc>
                <a:spcPct val="80000"/>
              </a:lnSpc>
            </a:pPr>
            <a:r>
              <a:rPr lang="ru-RU" sz="800" dirty="0"/>
              <a:t>x *= y + 1 эквивалентно </a:t>
            </a:r>
          </a:p>
          <a:p>
            <a:pPr eaLnBrk="1" hangingPunct="1">
              <a:lnSpc>
                <a:spcPct val="80000"/>
              </a:lnSpc>
            </a:pPr>
            <a:r>
              <a:rPr lang="ru-RU" sz="800" dirty="0"/>
              <a:t>x = x * (y + 1) но не </a:t>
            </a:r>
          </a:p>
          <a:p>
            <a:pPr eaLnBrk="1" hangingPunct="1">
              <a:lnSpc>
                <a:spcPct val="80000"/>
              </a:lnSpc>
            </a:pPr>
            <a:r>
              <a:rPr lang="ru-RU" sz="800" dirty="0"/>
              <a:t>x=x*y+1</a:t>
            </a:r>
            <a:endParaRPr lang="en-US" sz="800" dirty="0"/>
          </a:p>
          <a:p>
            <a:pPr eaLnBrk="1" hangingPunct="1">
              <a:lnSpc>
                <a:spcPct val="80000"/>
              </a:lnSpc>
            </a:pPr>
            <a:r>
              <a:rPr lang="ru-RU" sz="800" dirty="0"/>
              <a:t>Помимо краткости операторы присваивания обладают тем преимуществом, что они более соответствуют тому, как человек мыслит. Мы говорим "прибавить 2 к i" или "увеличить i на 2", а не "взять i, добавить 2 и затем вернуть результат в i", так что выражение i+=2 лучше, чем i=i+2. Кроме того, в сложных выражениях вроде </a:t>
            </a:r>
          </a:p>
          <a:p>
            <a:pPr eaLnBrk="1" hangingPunct="1">
              <a:lnSpc>
                <a:spcPct val="80000"/>
              </a:lnSpc>
            </a:pPr>
            <a:r>
              <a:rPr lang="ru-RU" sz="800" dirty="0" err="1"/>
              <a:t>yyval</a:t>
            </a:r>
            <a:r>
              <a:rPr lang="ru-RU" sz="800" dirty="0"/>
              <a:t>[</a:t>
            </a:r>
            <a:r>
              <a:rPr lang="ru-RU" sz="800" dirty="0" err="1"/>
              <a:t>yypv</a:t>
            </a:r>
            <a:r>
              <a:rPr lang="ru-RU" sz="800" dirty="0"/>
              <a:t>[p3+p4] + </a:t>
            </a:r>
            <a:r>
              <a:rPr lang="ru-RU" sz="800" dirty="0" err="1"/>
              <a:t>yypv</a:t>
            </a:r>
            <a:r>
              <a:rPr lang="ru-RU" sz="800" dirty="0"/>
              <a:t>[p1+p2]]+= 2</a:t>
            </a:r>
            <a:endParaRPr lang="en-US" sz="800" dirty="0"/>
          </a:p>
          <a:p>
            <a:pPr eaLnBrk="1" hangingPunct="1">
              <a:lnSpc>
                <a:spcPct val="80000"/>
              </a:lnSpc>
            </a:pPr>
            <a:r>
              <a:rPr lang="ru-RU" sz="800" dirty="0"/>
              <a:t>благодаря оператору присваивания += запись становится более легкой для понимания, так как читателю при такой записи не потребуется старательно сравнивать два длинных выражения, совпадают ли они, или выяснять, почему они не совпадают. Следует иметь в виду и то, что подобные операторы присваивания могут помочь компилятору сгенерировать более эффективный код. </a:t>
            </a:r>
          </a:p>
          <a:p>
            <a:pPr eaLnBrk="1" hangingPunct="1">
              <a:lnSpc>
                <a:spcPct val="80000"/>
              </a:lnSpc>
            </a:pPr>
            <a:r>
              <a:rPr lang="ru-RU" sz="800" dirty="0"/>
              <a:t>Мы уже видели, что присваивание вырабатывает значение и может применяться внутри выражения: вот самый расхожий пример: </a:t>
            </a:r>
          </a:p>
          <a:p>
            <a:pPr eaLnBrk="1" hangingPunct="1">
              <a:lnSpc>
                <a:spcPct val="80000"/>
              </a:lnSpc>
            </a:pPr>
            <a:r>
              <a:rPr lang="ru-RU" sz="800" dirty="0" err="1"/>
              <a:t>while</a:t>
            </a:r>
            <a:r>
              <a:rPr lang="ru-RU" sz="800" dirty="0"/>
              <a:t> ((с = </a:t>
            </a:r>
            <a:r>
              <a:rPr lang="ru-RU" sz="800" dirty="0" err="1"/>
              <a:t>getchar</a:t>
            </a:r>
            <a:r>
              <a:rPr lang="ru-RU" sz="800" dirty="0"/>
              <a:t>()) != EOF) В выражениях встречаются и другие операторы присваивания (+=, -= и т. д.), хотя и реже. Типом и значением любого выражения присваивания являются тип и значение его левого операнда после завершения присваивания. </a:t>
            </a:r>
          </a:p>
        </p:txBody>
      </p:sp>
    </p:spTree>
    <p:extLst>
      <p:ext uri="{BB962C8B-B14F-4D97-AF65-F5344CB8AC3E}">
        <p14:creationId xmlns:p14="http://schemas.microsoft.com/office/powerpoint/2010/main" val="871526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a:spLocks noGrp="1" noChangeArrowheads="1"/>
          </p:cNvSpPr>
          <p:nvPr>
            <p:ph type="sldNum" sz="quarter" idx="5"/>
          </p:nvPr>
        </p:nvSpPr>
        <p:spPr>
          <a:noFill/>
        </p:spPr>
        <p:txBody>
          <a:bodyPr/>
          <a:lstStyle/>
          <a:p>
            <a:fld id="{BE9A6D5B-1525-4DEB-BB3C-1CB18925C635}" type="slidenum">
              <a:rPr lang="ru-RU" smtClean="0"/>
              <a:pPr/>
              <a:t>55</a:t>
            </a:fld>
            <a:endParaRPr lang="ru-RU"/>
          </a:p>
        </p:txBody>
      </p:sp>
      <p:sp>
        <p:nvSpPr>
          <p:cNvPr id="151555" name="Rectangle 2"/>
          <p:cNvSpPr>
            <a:spLocks noGrp="1" noRot="1" noChangeAspect="1" noChangeArrowheads="1" noTextEdit="1"/>
          </p:cNvSpPr>
          <p:nvPr>
            <p:ph type="sldImg"/>
          </p:nvPr>
        </p:nvSpPr>
        <p:spPr>
          <a:xfrm>
            <a:off x="381000" y="685800"/>
            <a:ext cx="6096000" cy="3429000"/>
          </a:xfrm>
          <a:ln/>
        </p:spPr>
      </p:sp>
      <p:sp>
        <p:nvSpPr>
          <p:cNvPr id="151556" name="Rectangle 3"/>
          <p:cNvSpPr>
            <a:spLocks noGrp="1" noChangeArrowheads="1"/>
          </p:cNvSpPr>
          <p:nvPr>
            <p:ph type="body" idx="1"/>
          </p:nvPr>
        </p:nvSpPr>
        <p:spPr>
          <a:noFill/>
          <a:ln/>
        </p:spPr>
        <p:txBody>
          <a:bodyPr/>
          <a:lstStyle/>
          <a:p>
            <a:pPr eaLnBrk="1" hangingPunct="1"/>
            <a:r>
              <a:rPr lang="ru-RU"/>
              <a:t>В качестве примера приведем функцию bitcount, подсчитывающую число единичных битов в своем аргументе целочисленного типа. </a:t>
            </a:r>
            <a:endParaRPr lang="en-US"/>
          </a:p>
          <a:p>
            <a:pPr eaLnBrk="1" hangingPunct="1"/>
            <a:r>
              <a:rPr lang="ru-RU"/>
              <a:t>Независимо от машины, на которой будет работать эта программа, объявление аргумента x как unsigned гарантирует, что при правом сдвиге освобождающиеся биты будут заполняться нулями, а не знаковым битом. </a:t>
            </a:r>
          </a:p>
        </p:txBody>
      </p:sp>
    </p:spTree>
    <p:extLst>
      <p:ext uri="{BB962C8B-B14F-4D97-AF65-F5344CB8AC3E}">
        <p14:creationId xmlns:p14="http://schemas.microsoft.com/office/powerpoint/2010/main" val="797980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F7F2A-870A-164E-DE78-D44A7536EE83}"/>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59C70D4C-A3A2-5B53-59C4-8B588ACA8A5B}"/>
              </a:ext>
            </a:extLst>
          </p:cNvPr>
          <p:cNvSpPr>
            <a:spLocks noGrp="1" noRot="1" noChangeAspect="1"/>
          </p:cNvSpPr>
          <p:nvPr>
            <p:ph type="sldImg"/>
          </p:nvPr>
        </p:nvSpPr>
        <p:spPr>
          <a:xfrm>
            <a:off x="381000" y="685800"/>
            <a:ext cx="6096000" cy="3429000"/>
          </a:xfrm>
        </p:spPr>
      </p:sp>
      <p:sp>
        <p:nvSpPr>
          <p:cNvPr id="3" name="Заметки 2">
            <a:extLst>
              <a:ext uri="{FF2B5EF4-FFF2-40B4-BE49-F238E27FC236}">
                <a16:creationId xmlns:a16="http://schemas.microsoft.com/office/drawing/2014/main" id="{D12BDC4D-8AAA-4E6F-8DCA-3E29118147F2}"/>
              </a:ext>
            </a:extLst>
          </p:cNvPr>
          <p:cNvSpPr>
            <a:spLocks noGrp="1"/>
          </p:cNvSpPr>
          <p:nvPr>
            <p:ph type="body" idx="1"/>
          </p:nvPr>
        </p:nvSpPr>
        <p:spPr/>
        <p:txBody>
          <a:bodyPr/>
          <a:lstStyle/>
          <a:p>
            <a:endParaRPr lang="ru-RU" dirty="0"/>
          </a:p>
        </p:txBody>
      </p:sp>
      <p:sp>
        <p:nvSpPr>
          <p:cNvPr id="4" name="Номер слайда 3">
            <a:extLst>
              <a:ext uri="{FF2B5EF4-FFF2-40B4-BE49-F238E27FC236}">
                <a16:creationId xmlns:a16="http://schemas.microsoft.com/office/drawing/2014/main" id="{88565EF9-CAE7-5D93-CF30-250A42130CF1}"/>
              </a:ext>
            </a:extLst>
          </p:cNvPr>
          <p:cNvSpPr>
            <a:spLocks noGrp="1"/>
          </p:cNvSpPr>
          <p:nvPr>
            <p:ph type="sldNum" sz="quarter" idx="5"/>
          </p:nvPr>
        </p:nvSpPr>
        <p:spPr/>
        <p:txBody>
          <a:bodyPr/>
          <a:lstStyle/>
          <a:p>
            <a:fld id="{C72A1285-F988-4153-B7C5-B887A867730D}" type="slidenum">
              <a:rPr lang="ru-RU" smtClean="0"/>
              <a:pPr/>
              <a:t>3</a:t>
            </a:fld>
            <a:endParaRPr lang="ru-RU"/>
          </a:p>
        </p:txBody>
      </p:sp>
    </p:spTree>
    <p:extLst>
      <p:ext uri="{BB962C8B-B14F-4D97-AF65-F5344CB8AC3E}">
        <p14:creationId xmlns:p14="http://schemas.microsoft.com/office/powerpoint/2010/main" val="38312884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7"/>
          <p:cNvSpPr>
            <a:spLocks noGrp="1" noChangeArrowheads="1"/>
          </p:cNvSpPr>
          <p:nvPr>
            <p:ph type="sldNum" sz="quarter" idx="5"/>
          </p:nvPr>
        </p:nvSpPr>
        <p:spPr>
          <a:noFill/>
        </p:spPr>
        <p:txBody>
          <a:bodyPr/>
          <a:lstStyle/>
          <a:p>
            <a:fld id="{2DBBFFD5-9602-4132-83B1-4B45C4F2E419}" type="slidenum">
              <a:rPr lang="ru-RU" smtClean="0"/>
              <a:pPr/>
              <a:t>57</a:t>
            </a:fld>
            <a:endParaRPr lang="ru-RU"/>
          </a:p>
        </p:txBody>
      </p:sp>
      <p:sp>
        <p:nvSpPr>
          <p:cNvPr id="152579" name="Rectangle 2"/>
          <p:cNvSpPr>
            <a:spLocks noGrp="1" noRot="1" noChangeAspect="1" noChangeArrowheads="1" noTextEdit="1"/>
          </p:cNvSpPr>
          <p:nvPr>
            <p:ph type="sldImg"/>
          </p:nvPr>
        </p:nvSpPr>
        <p:spPr>
          <a:xfrm>
            <a:off x="381000" y="685800"/>
            <a:ext cx="6096000" cy="3429000"/>
          </a:xfrm>
          <a:ln/>
        </p:spPr>
      </p:sp>
      <p:sp>
        <p:nvSpPr>
          <p:cNvPr id="152580" name="Rectangle 3"/>
          <p:cNvSpPr>
            <a:spLocks noGrp="1" noChangeArrowheads="1"/>
          </p:cNvSpPr>
          <p:nvPr>
            <p:ph type="body" idx="1"/>
          </p:nvPr>
        </p:nvSpPr>
        <p:spPr>
          <a:noFill/>
          <a:ln/>
        </p:spPr>
        <p:txBody>
          <a:bodyPr/>
          <a:lstStyle/>
          <a:p>
            <a:pPr eaLnBrk="1" hangingPunct="1"/>
            <a:r>
              <a:rPr lang="ru-RU" sz="1000"/>
              <a:t>Инструкции </a:t>
            </a:r>
          </a:p>
          <a:p>
            <a:pPr eaLnBrk="1" hangingPunct="1"/>
            <a:r>
              <a:rPr lang="ru-RU" sz="1000"/>
              <a:t>if (a &gt; b) z = a; else z = b; пересылают в z большее из двух значений a и b. Условное выражение, написанное с помощью тернарного (т. е. имеющего три операнда) оператора "? : ", представляет собой другой способ записи этой и подобных ей конструкций. В выражении </a:t>
            </a:r>
          </a:p>
          <a:p>
            <a:pPr eaLnBrk="1" hangingPunct="1"/>
            <a:r>
              <a:rPr lang="ru-RU" sz="1000"/>
              <a:t>выр1 ? выр2 : выр3 первым вычисляется выражение выр1. Если его значение не нуль (истина), то вычисляется выражение выр2, и значение этого выражения становится значением всего условного выражения. В противном случае вычисляется выражение выр3 и его значение становится значением условного выражения. Следует отметить, что из выражений выр2 и выр3 вычисляется только одно из них. Таким образом, чтобы установить в z большее из a и b, можно написать </a:t>
            </a:r>
          </a:p>
          <a:p>
            <a:pPr eaLnBrk="1" hangingPunct="1"/>
            <a:r>
              <a:rPr lang="ru-RU" sz="1000"/>
              <a:t>z = (a &gt; b) ? a : b; /* z = max(a, b) */ </a:t>
            </a:r>
            <a:endParaRPr lang="en-US" sz="1000"/>
          </a:p>
          <a:p>
            <a:pPr eaLnBrk="1" hangingPunct="1"/>
            <a:r>
              <a:rPr lang="ru-RU" sz="1000"/>
              <a:t>Следует заметить, что условное выражение и в самом деле является выражением, и его можно использовать в любом месте, где допускается выражение. Если выр2 и выр3 принадлежат разным типам, то тип результата определяется правилами преобразования</a:t>
            </a:r>
            <a:r>
              <a:rPr lang="en-US" sz="1000"/>
              <a:t>.</a:t>
            </a:r>
            <a:endParaRPr lang="ru-RU" sz="1000"/>
          </a:p>
          <a:p>
            <a:pPr eaLnBrk="1" hangingPunct="1"/>
            <a:r>
              <a:rPr lang="ru-RU" sz="1000"/>
              <a:t>Например, если f имеет тип </a:t>
            </a:r>
            <a:r>
              <a:rPr lang="ru-RU" sz="1000" b="1"/>
              <a:t>float</a:t>
            </a:r>
            <a:r>
              <a:rPr lang="ru-RU" sz="1000"/>
              <a:t>, а n - тип </a:t>
            </a:r>
            <a:r>
              <a:rPr lang="ru-RU" sz="1000" b="1"/>
              <a:t>int</a:t>
            </a:r>
            <a:r>
              <a:rPr lang="ru-RU" sz="1000"/>
              <a:t>, то типом выражения </a:t>
            </a:r>
          </a:p>
          <a:p>
            <a:pPr eaLnBrk="1" hangingPunct="1"/>
            <a:r>
              <a:rPr lang="ru-RU" sz="1000"/>
              <a:t>(n &gt; 0) ? f : n </a:t>
            </a:r>
          </a:p>
          <a:p>
            <a:pPr eaLnBrk="1" hangingPunct="1"/>
            <a:r>
              <a:rPr lang="ru-RU" sz="1000"/>
              <a:t>будет </a:t>
            </a:r>
            <a:r>
              <a:rPr lang="ru-RU" sz="1000" b="1"/>
              <a:t>float</a:t>
            </a:r>
            <a:r>
              <a:rPr lang="ru-RU" sz="1000"/>
              <a:t> вне зависимости от того, положительно значение n или нет. </a:t>
            </a:r>
          </a:p>
          <a:p>
            <a:pPr eaLnBrk="1" hangingPunct="1"/>
            <a:r>
              <a:rPr lang="ru-RU" sz="1000"/>
              <a:t>Заключать в скобки первое выражение в условном выражении не обязательно, так как приоритет </a:t>
            </a:r>
            <a:r>
              <a:rPr lang="ru-RU" sz="1000" b="1"/>
              <a:t>?:</a:t>
            </a:r>
            <a:r>
              <a:rPr lang="ru-RU" sz="1000"/>
              <a:t> очень низкий (более низкий приоритет имеет только присваивание), однако мы рекомендуем всегда это делать, поскольку благодаря обрамляющим скобкам условие в выражении лучше воспринимается. </a:t>
            </a:r>
          </a:p>
          <a:p>
            <a:pPr eaLnBrk="1" hangingPunct="1"/>
            <a:endParaRPr lang="ru-RU" sz="1000"/>
          </a:p>
        </p:txBody>
      </p:sp>
    </p:spTree>
    <p:extLst>
      <p:ext uri="{BB962C8B-B14F-4D97-AF65-F5344CB8AC3E}">
        <p14:creationId xmlns:p14="http://schemas.microsoft.com/office/powerpoint/2010/main" val="26612160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6721DDD3-7B80-40CF-BC49-5CB6C181212B}" type="slidenum">
              <a:rPr lang="ru-RU" smtClean="0"/>
              <a:pPr/>
              <a:t>60</a:t>
            </a:fld>
            <a:endParaRPr lang="ru-RU"/>
          </a:p>
        </p:txBody>
      </p:sp>
      <p:sp>
        <p:nvSpPr>
          <p:cNvPr id="145411" name="Rectangle 2"/>
          <p:cNvSpPr>
            <a:spLocks noGrp="1" noRot="1" noChangeAspect="1" noChangeArrowheads="1" noTextEdit="1"/>
          </p:cNvSpPr>
          <p:nvPr>
            <p:ph type="sldImg"/>
          </p:nvPr>
        </p:nvSpPr>
        <p:spPr>
          <a:xfrm>
            <a:off x="1235075" y="214313"/>
            <a:ext cx="3173413" cy="1785937"/>
          </a:xfrm>
          <a:ln/>
        </p:spPr>
      </p:sp>
      <p:sp>
        <p:nvSpPr>
          <p:cNvPr id="145412" name="Rectangle 3"/>
          <p:cNvSpPr>
            <a:spLocks noGrp="1" noChangeArrowheads="1"/>
          </p:cNvSpPr>
          <p:nvPr>
            <p:ph type="body" idx="1"/>
          </p:nvPr>
        </p:nvSpPr>
        <p:spPr>
          <a:xfrm>
            <a:off x="357188" y="2143125"/>
            <a:ext cx="6143625" cy="8215313"/>
          </a:xfrm>
          <a:noFill/>
          <a:ln/>
        </p:spPr>
        <p:txBody>
          <a:bodyPr/>
          <a:lstStyle/>
          <a:p>
            <a:pPr eaLnBrk="1" hangingPunct="1">
              <a:lnSpc>
                <a:spcPct val="80000"/>
              </a:lnSpc>
            </a:pPr>
            <a:r>
              <a:rPr lang="ru-RU" sz="700">
                <a:latin typeface="Arial Narrow" pitchFamily="34" charset="0"/>
              </a:rPr>
              <a:t>Если операнды оператора принадлежат к разным типам, то они приводятся к некоторому общему типу. Приведение выполняется в соответствии с небольшим числом правил. Обычно автоматически производятся лишь те преобразования, которые без какой-либо потери информации превращают операнды с меньшим диапазоном значений в операнды с большим диапазоном, как, например, преобразование целого в число с плавающей точкой в выражении вроде f+i. Выражения, не имеющие смысла, например число с плавающей точкой в роли индекса, не допускаются. Выражения, в которых могла бы теряться информация (скажем, при присваивании длинных целых переменным более коротких типов или при присваивании значений с плавающей точкой целым переменным), могут повлечь за собой предупреждение, но они допустимы. </a:t>
            </a:r>
          </a:p>
          <a:p>
            <a:pPr eaLnBrk="1" hangingPunct="1">
              <a:lnSpc>
                <a:spcPct val="80000"/>
              </a:lnSpc>
            </a:pPr>
            <a:r>
              <a:rPr lang="ru-RU" sz="700">
                <a:latin typeface="Arial Narrow" pitchFamily="34" charset="0"/>
              </a:rPr>
              <a:t>Значения типа </a:t>
            </a:r>
            <a:r>
              <a:rPr lang="ru-RU" sz="700" b="1">
                <a:latin typeface="Arial Narrow" pitchFamily="34" charset="0"/>
              </a:rPr>
              <a:t>char</a:t>
            </a:r>
            <a:r>
              <a:rPr lang="ru-RU" sz="700">
                <a:latin typeface="Arial Narrow" pitchFamily="34" charset="0"/>
              </a:rPr>
              <a:t> - это просто малые целые, и их можно свободно использовать в арифметических выражениях, что значительно облегчает всевозможные манипуляции с символами. В качестве примера приведем простенькую реализацию функции atoi, преобразующей последовательность цифр в ее числовой эквивалент. </a:t>
            </a:r>
          </a:p>
          <a:p>
            <a:pPr eaLnBrk="1" hangingPunct="1">
              <a:lnSpc>
                <a:spcPct val="80000"/>
              </a:lnSpc>
            </a:pPr>
            <a:r>
              <a:rPr lang="ru-RU" sz="700">
                <a:latin typeface="Arial Narrow" pitchFamily="34" charset="0"/>
              </a:rPr>
              <a:t>/* atoi: преобразование s в целое */ </a:t>
            </a:r>
          </a:p>
          <a:p>
            <a:pPr eaLnBrk="1" hangingPunct="1">
              <a:lnSpc>
                <a:spcPct val="80000"/>
              </a:lnSpc>
            </a:pPr>
            <a:r>
              <a:rPr lang="ru-RU" sz="700">
                <a:latin typeface="Arial Narrow" pitchFamily="34" charset="0"/>
              </a:rPr>
              <a:t>int atoi(char s[])</a:t>
            </a:r>
          </a:p>
          <a:p>
            <a:pPr eaLnBrk="1" hangingPunct="1">
              <a:lnSpc>
                <a:spcPct val="80000"/>
              </a:lnSpc>
            </a:pPr>
            <a:r>
              <a:rPr lang="ru-RU" sz="700">
                <a:latin typeface="Arial Narrow" pitchFamily="34" charset="0"/>
              </a:rPr>
              <a:t>{</a:t>
            </a:r>
          </a:p>
          <a:p>
            <a:pPr eaLnBrk="1" hangingPunct="1">
              <a:lnSpc>
                <a:spcPct val="80000"/>
              </a:lnSpc>
            </a:pPr>
            <a:r>
              <a:rPr lang="ru-RU" sz="700">
                <a:latin typeface="Arial Narrow" pitchFamily="34" charset="0"/>
              </a:rPr>
              <a:t>	int i, n; n = 0;</a:t>
            </a:r>
          </a:p>
          <a:p>
            <a:pPr eaLnBrk="1" hangingPunct="1">
              <a:lnSpc>
                <a:spcPct val="80000"/>
              </a:lnSpc>
            </a:pPr>
            <a:r>
              <a:rPr lang="ru-RU" sz="700">
                <a:latin typeface="Arial Narrow" pitchFamily="34" charset="0"/>
              </a:rPr>
              <a:t>	for (i = 0; s[i] &gt;= '0' &amp;&amp; s[i] &lt;= '9';++i)</a:t>
            </a:r>
          </a:p>
          <a:p>
            <a:pPr eaLnBrk="1" hangingPunct="1">
              <a:lnSpc>
                <a:spcPct val="80000"/>
              </a:lnSpc>
            </a:pPr>
            <a:r>
              <a:rPr lang="ru-RU" sz="700">
                <a:latin typeface="Arial Narrow" pitchFamily="34" charset="0"/>
              </a:rPr>
              <a:t>		n = 10 * n + (s[i] - '0');</a:t>
            </a:r>
          </a:p>
          <a:p>
            <a:pPr eaLnBrk="1" hangingPunct="1">
              <a:lnSpc>
                <a:spcPct val="80000"/>
              </a:lnSpc>
            </a:pPr>
            <a:r>
              <a:rPr lang="ru-RU" sz="700">
                <a:latin typeface="Arial Narrow" pitchFamily="34" charset="0"/>
              </a:rPr>
              <a:t>	return n;</a:t>
            </a:r>
          </a:p>
          <a:p>
            <a:pPr eaLnBrk="1" hangingPunct="1">
              <a:lnSpc>
                <a:spcPct val="80000"/>
              </a:lnSpc>
            </a:pPr>
            <a:r>
              <a:rPr lang="ru-RU" sz="700">
                <a:latin typeface="Arial Narrow" pitchFamily="34" charset="0"/>
              </a:rPr>
              <a:t>}</a:t>
            </a:r>
          </a:p>
          <a:p>
            <a:pPr eaLnBrk="1" hangingPunct="1">
              <a:lnSpc>
                <a:spcPct val="80000"/>
              </a:lnSpc>
            </a:pPr>
            <a:r>
              <a:rPr lang="ru-RU" sz="700">
                <a:latin typeface="Arial Narrow" pitchFamily="34" charset="0"/>
              </a:rPr>
              <a:t>Выражение </a:t>
            </a:r>
          </a:p>
          <a:p>
            <a:pPr eaLnBrk="1" hangingPunct="1">
              <a:lnSpc>
                <a:spcPct val="80000"/>
              </a:lnSpc>
            </a:pPr>
            <a:r>
              <a:rPr lang="ru-RU" sz="700" b="1">
                <a:latin typeface="Arial Narrow" pitchFamily="34" charset="0"/>
              </a:rPr>
              <a:t>s[i] -'0' </a:t>
            </a:r>
          </a:p>
          <a:p>
            <a:pPr eaLnBrk="1" hangingPunct="1">
              <a:lnSpc>
                <a:spcPct val="80000"/>
              </a:lnSpc>
            </a:pPr>
            <a:r>
              <a:rPr lang="ru-RU" sz="700">
                <a:latin typeface="Arial Narrow" pitchFamily="34" charset="0"/>
              </a:rPr>
              <a:t>дает числовое значение символа, хранящегося в s[i], так как значения '0', '1' и пр. образуют непрерывную возрастающую последовательность. </a:t>
            </a:r>
          </a:p>
          <a:p>
            <a:pPr eaLnBrk="1" hangingPunct="1">
              <a:lnSpc>
                <a:spcPct val="80000"/>
              </a:lnSpc>
            </a:pPr>
            <a:r>
              <a:rPr lang="ru-RU" sz="700">
                <a:latin typeface="Arial Narrow" pitchFamily="34" charset="0"/>
              </a:rPr>
              <a:t>Другой пример приведения </a:t>
            </a:r>
            <a:r>
              <a:rPr lang="ru-RU" sz="700" b="1">
                <a:latin typeface="Arial Narrow" pitchFamily="34" charset="0"/>
              </a:rPr>
              <a:t>char</a:t>
            </a:r>
            <a:r>
              <a:rPr lang="ru-RU" sz="700">
                <a:latin typeface="Arial Narrow" pitchFamily="34" charset="0"/>
              </a:rPr>
              <a:t> к </a:t>
            </a:r>
            <a:r>
              <a:rPr lang="ru-RU" sz="700" b="1">
                <a:latin typeface="Arial Narrow" pitchFamily="34" charset="0"/>
              </a:rPr>
              <a:t>int</a:t>
            </a:r>
            <a:r>
              <a:rPr lang="ru-RU" sz="700">
                <a:latin typeface="Arial Narrow" pitchFamily="34" charset="0"/>
              </a:rPr>
              <a:t> связан с функцией lower, которая одиночный символ из набора ASCII, если он является заглавной буквой, превращает в строчную. Если же символ не является заглавной буквой, lower его не изменяет.</a:t>
            </a:r>
          </a:p>
          <a:p>
            <a:pPr eaLnBrk="1" hangingPunct="1">
              <a:lnSpc>
                <a:spcPct val="80000"/>
              </a:lnSpc>
            </a:pPr>
            <a:r>
              <a:rPr lang="ru-RU" sz="700">
                <a:latin typeface="Arial Narrow" pitchFamily="34" charset="0"/>
              </a:rPr>
              <a:t>/* lower: преобразование c в строчную, только для ASCII */</a:t>
            </a:r>
          </a:p>
          <a:p>
            <a:pPr eaLnBrk="1" hangingPunct="1">
              <a:lnSpc>
                <a:spcPct val="80000"/>
              </a:lnSpc>
            </a:pPr>
            <a:r>
              <a:rPr lang="ru-RU" sz="700">
                <a:latin typeface="Arial Narrow" pitchFamily="34" charset="0"/>
              </a:rPr>
              <a:t>int lower(int c)</a:t>
            </a:r>
          </a:p>
          <a:p>
            <a:pPr eaLnBrk="1" hangingPunct="1">
              <a:lnSpc>
                <a:spcPct val="80000"/>
              </a:lnSpc>
            </a:pPr>
            <a:r>
              <a:rPr lang="ru-RU" sz="700">
                <a:latin typeface="Arial Narrow" pitchFamily="34" charset="0"/>
              </a:rPr>
              <a:t>{</a:t>
            </a:r>
          </a:p>
          <a:p>
            <a:pPr eaLnBrk="1" hangingPunct="1">
              <a:lnSpc>
                <a:spcPct val="80000"/>
              </a:lnSpc>
            </a:pPr>
            <a:r>
              <a:rPr lang="ru-RU" sz="700">
                <a:latin typeface="Arial Narrow" pitchFamily="34" charset="0"/>
              </a:rPr>
              <a:t>	if (c &gt;= 'A' &amp;&amp; c &lt;='Z')</a:t>
            </a:r>
          </a:p>
          <a:p>
            <a:pPr eaLnBrk="1" hangingPunct="1">
              <a:lnSpc>
                <a:spcPct val="80000"/>
              </a:lnSpc>
            </a:pPr>
            <a:r>
              <a:rPr lang="ru-RU" sz="700">
                <a:latin typeface="Arial Narrow" pitchFamily="34" charset="0"/>
              </a:rPr>
              <a:t>		return c +'a'-'A';</a:t>
            </a:r>
          </a:p>
          <a:p>
            <a:pPr eaLnBrk="1" hangingPunct="1">
              <a:lnSpc>
                <a:spcPct val="80000"/>
              </a:lnSpc>
            </a:pPr>
            <a:r>
              <a:rPr lang="ru-RU" sz="700">
                <a:latin typeface="Arial Narrow" pitchFamily="34" charset="0"/>
              </a:rPr>
              <a:t>	else</a:t>
            </a:r>
          </a:p>
          <a:p>
            <a:pPr eaLnBrk="1" hangingPunct="1">
              <a:lnSpc>
                <a:spcPct val="80000"/>
              </a:lnSpc>
            </a:pPr>
            <a:r>
              <a:rPr lang="ru-RU" sz="700">
                <a:latin typeface="Arial Narrow" pitchFamily="34" charset="0"/>
              </a:rPr>
              <a:t>		return c; </a:t>
            </a:r>
          </a:p>
          <a:p>
            <a:pPr eaLnBrk="1" hangingPunct="1">
              <a:lnSpc>
                <a:spcPct val="80000"/>
              </a:lnSpc>
            </a:pPr>
            <a:r>
              <a:rPr lang="ru-RU" sz="700">
                <a:latin typeface="Arial Narrow" pitchFamily="34" charset="0"/>
              </a:rPr>
              <a:t>} </a:t>
            </a:r>
          </a:p>
          <a:p>
            <a:pPr eaLnBrk="1" hangingPunct="1">
              <a:lnSpc>
                <a:spcPct val="80000"/>
              </a:lnSpc>
            </a:pPr>
            <a:endParaRPr lang="ru-RU" sz="700">
              <a:latin typeface="Arial Narrow" pitchFamily="34" charset="0"/>
            </a:endParaRPr>
          </a:p>
          <a:p>
            <a:pPr eaLnBrk="1" hangingPunct="1">
              <a:lnSpc>
                <a:spcPct val="80000"/>
              </a:lnSpc>
            </a:pPr>
            <a:r>
              <a:rPr lang="ru-RU" sz="700">
                <a:latin typeface="Arial Narrow" pitchFamily="34" charset="0"/>
              </a:rPr>
              <a:t>В случае ASCII эта программа будет работать правильно, потому что между одноименными буквами верхнего и нижнего регистров - одинаковое расстояние (если их рассматривать как числовые значения). Кроме того, латинский алфавит - плотный, т. е. между буквами A и Z расположены только буквы. Для набора EBCDIC последнее условие не выполняется, и поэтому наша программа в этом случае будет преобразовывать не только буквы. </a:t>
            </a:r>
          </a:p>
          <a:p>
            <a:pPr eaLnBrk="1" hangingPunct="1">
              <a:lnSpc>
                <a:spcPct val="80000"/>
              </a:lnSpc>
            </a:pPr>
            <a:r>
              <a:rPr lang="ru-RU" sz="700">
                <a:latin typeface="Arial Narrow" pitchFamily="34" charset="0"/>
              </a:rPr>
              <a:t>Стандартный заголовочный файл </a:t>
            </a:r>
            <a:r>
              <a:rPr lang="ru-RU" sz="700" b="1">
                <a:latin typeface="Arial Narrow" pitchFamily="34" charset="0"/>
              </a:rPr>
              <a:t>&lt;ctype.h&gt;</a:t>
            </a:r>
            <a:r>
              <a:rPr lang="ru-RU" sz="700">
                <a:latin typeface="Arial Narrow" pitchFamily="34" charset="0"/>
              </a:rPr>
              <a:t> определяет семейство функций, которые позволяют проверять и преобразовывать символы независимо от символьного набора. Например, функция tolower(c) возвращает букву c в коде нижнего регистра, если она была в коде верхнего регистра, поэтому tolower - универсальная замена функции lower, рассмотренной выше. Аналогично проверку </a:t>
            </a:r>
          </a:p>
          <a:p>
            <a:pPr eaLnBrk="1" hangingPunct="1">
              <a:lnSpc>
                <a:spcPct val="80000"/>
              </a:lnSpc>
            </a:pPr>
            <a:r>
              <a:rPr lang="ru-RU" sz="700">
                <a:latin typeface="Arial Narrow" pitchFamily="34" charset="0"/>
              </a:rPr>
              <a:t>c &gt;= '0' &amp;&amp; c &lt;= '9' можно заменить на isdigit(c)</a:t>
            </a:r>
          </a:p>
          <a:p>
            <a:pPr eaLnBrk="1" hangingPunct="1">
              <a:lnSpc>
                <a:spcPct val="80000"/>
              </a:lnSpc>
            </a:pPr>
            <a:r>
              <a:rPr lang="ru-RU" sz="700">
                <a:latin typeface="Arial Narrow" pitchFamily="34" charset="0"/>
              </a:rPr>
              <a:t>Существует одна тонкость, касающаяся преобразования символов в целые числа: язык не определяет, являются ли переменные типа </a:t>
            </a:r>
            <a:r>
              <a:rPr lang="ru-RU" sz="700" b="1">
                <a:latin typeface="Arial Narrow" pitchFamily="34" charset="0"/>
              </a:rPr>
              <a:t>char</a:t>
            </a:r>
            <a:r>
              <a:rPr lang="ru-RU" sz="700">
                <a:latin typeface="Arial Narrow" pitchFamily="34" charset="0"/>
              </a:rPr>
              <a:t> знаковыми или беззнаковыми. При преобразовании </a:t>
            </a:r>
            <a:r>
              <a:rPr lang="ru-RU" sz="700" b="1">
                <a:latin typeface="Arial Narrow" pitchFamily="34" charset="0"/>
              </a:rPr>
              <a:t>char</a:t>
            </a:r>
            <a:r>
              <a:rPr lang="ru-RU" sz="700">
                <a:latin typeface="Arial Narrow" pitchFamily="34" charset="0"/>
              </a:rPr>
              <a:t> в </a:t>
            </a:r>
            <a:r>
              <a:rPr lang="ru-RU" sz="700" b="1">
                <a:latin typeface="Arial Narrow" pitchFamily="34" charset="0"/>
              </a:rPr>
              <a:t>int</a:t>
            </a:r>
            <a:r>
              <a:rPr lang="ru-RU" sz="700">
                <a:latin typeface="Arial Narrow" pitchFamily="34" charset="0"/>
              </a:rPr>
              <a:t> может ли когда- нибудь получиться отрицательное целое? На машинах с разной архитектурой ответы могут отличаться. На некоторых машинах значение типа </a:t>
            </a:r>
            <a:r>
              <a:rPr lang="ru-RU" sz="700" b="1">
                <a:latin typeface="Arial Narrow" pitchFamily="34" charset="0"/>
              </a:rPr>
              <a:t>char</a:t>
            </a:r>
            <a:r>
              <a:rPr lang="ru-RU" sz="700">
                <a:latin typeface="Arial Narrow" pitchFamily="34" charset="0"/>
              </a:rPr>
              <a:t> с единичным старшим битом будет превращено в отрицательное целое (посредством "распространения знака”). На других - преобразование </a:t>
            </a:r>
            <a:r>
              <a:rPr lang="ru-RU" sz="700" b="1">
                <a:latin typeface="Arial Narrow" pitchFamily="34" charset="0"/>
              </a:rPr>
              <a:t>char</a:t>
            </a:r>
            <a:r>
              <a:rPr lang="ru-RU" sz="700">
                <a:latin typeface="Arial Narrow" pitchFamily="34" charset="0"/>
              </a:rPr>
              <a:t> в </a:t>
            </a:r>
            <a:r>
              <a:rPr lang="ru-RU" sz="700" b="1">
                <a:latin typeface="Arial Narrow" pitchFamily="34" charset="0"/>
              </a:rPr>
              <a:t>int</a:t>
            </a:r>
            <a:r>
              <a:rPr lang="ru-RU" sz="700">
                <a:latin typeface="Arial Narrow" pitchFamily="34" charset="0"/>
              </a:rPr>
              <a:t> осуществляется добавлением нулей слева, и, таким образом, получаемое значение всегда положительно. </a:t>
            </a:r>
          </a:p>
          <a:p>
            <a:pPr eaLnBrk="1" hangingPunct="1">
              <a:lnSpc>
                <a:spcPct val="80000"/>
              </a:lnSpc>
            </a:pPr>
            <a:r>
              <a:rPr lang="ru-RU" sz="700">
                <a:latin typeface="Arial Narrow" pitchFamily="34" charset="0"/>
              </a:rPr>
              <a:t>Гарантируется, что любой символ из стандартного набора печатаемых символов никогда не будет отрицательным числом, поэтому в выражениях такие символы всегда являются положительными операндами. Но произвольный восьмибитовый код в переменной типа </a:t>
            </a:r>
            <a:r>
              <a:rPr lang="ru-RU" sz="700" b="1">
                <a:latin typeface="Arial Narrow" pitchFamily="34" charset="0"/>
              </a:rPr>
              <a:t>char</a:t>
            </a:r>
            <a:r>
              <a:rPr lang="ru-RU" sz="700">
                <a:latin typeface="Arial Narrow" pitchFamily="34" charset="0"/>
              </a:rPr>
              <a:t> на одних машинах может быть отрицательным числом, а на других - положительным. Для совместимости переменные типа </a:t>
            </a:r>
            <a:r>
              <a:rPr lang="ru-RU" sz="700" b="1">
                <a:latin typeface="Arial Narrow" pitchFamily="34" charset="0"/>
              </a:rPr>
              <a:t>char</a:t>
            </a:r>
            <a:r>
              <a:rPr lang="ru-RU" sz="700">
                <a:latin typeface="Arial Narrow" pitchFamily="34" charset="0"/>
              </a:rPr>
              <a:t>, в которых хранятся несимвольные данные, следует специфицировать явно как </a:t>
            </a:r>
            <a:r>
              <a:rPr lang="ru-RU" sz="700" b="1">
                <a:latin typeface="Arial Narrow" pitchFamily="34" charset="0"/>
              </a:rPr>
              <a:t>signed</a:t>
            </a:r>
            <a:r>
              <a:rPr lang="ru-RU" sz="700">
                <a:latin typeface="Arial Narrow" pitchFamily="34" charset="0"/>
              </a:rPr>
              <a:t> или </a:t>
            </a:r>
            <a:r>
              <a:rPr lang="ru-RU" sz="700" b="1">
                <a:latin typeface="Arial Narrow" pitchFamily="34" charset="0"/>
              </a:rPr>
              <a:t>unsigned</a:t>
            </a:r>
            <a:r>
              <a:rPr lang="ru-RU" sz="700">
                <a:latin typeface="Arial Narrow" pitchFamily="34" charset="0"/>
              </a:rPr>
              <a:t>. </a:t>
            </a:r>
          </a:p>
          <a:p>
            <a:pPr eaLnBrk="1" hangingPunct="1">
              <a:lnSpc>
                <a:spcPct val="80000"/>
              </a:lnSpc>
            </a:pPr>
            <a:r>
              <a:rPr lang="ru-RU" sz="700">
                <a:latin typeface="Arial Narrow" pitchFamily="34" charset="0"/>
              </a:rPr>
              <a:t>Отношения вроде i &gt; j и логические выражения, перемежаемые операторами </a:t>
            </a:r>
            <a:r>
              <a:rPr lang="ru-RU" sz="700" b="1">
                <a:latin typeface="Arial Narrow" pitchFamily="34" charset="0"/>
              </a:rPr>
              <a:t>&amp;&amp;</a:t>
            </a:r>
            <a:r>
              <a:rPr lang="ru-RU" sz="700">
                <a:latin typeface="Arial Narrow" pitchFamily="34" charset="0"/>
              </a:rPr>
              <a:t> и </a:t>
            </a:r>
            <a:r>
              <a:rPr lang="ru-RU" sz="700" b="1">
                <a:latin typeface="Arial Narrow" pitchFamily="34" charset="0"/>
              </a:rPr>
              <a:t>||</a:t>
            </a:r>
            <a:r>
              <a:rPr lang="ru-RU" sz="700">
                <a:latin typeface="Arial Narrow" pitchFamily="34" charset="0"/>
              </a:rPr>
              <a:t>, определяют выражение-условие, которое имеет значение 1, если оно истинно, и 0, если ложно. Так, присваивание </a:t>
            </a:r>
          </a:p>
          <a:p>
            <a:pPr eaLnBrk="1" hangingPunct="1">
              <a:lnSpc>
                <a:spcPct val="80000"/>
              </a:lnSpc>
            </a:pPr>
            <a:r>
              <a:rPr lang="ru-RU" sz="700">
                <a:latin typeface="Arial Narrow" pitchFamily="34" charset="0"/>
              </a:rPr>
              <a:t>d = c &gt;= '0' &amp;&amp; c &lt;= '9' установит d в значение 1, если c есть цифра, и 0 в противном случае. Однако функции, подобные isdigit, в качестве истины могут выдавать любое ненулевое значение. В местах проверок внутри if, while, for и пр. "истина” просто означает "не нуль”. </a:t>
            </a:r>
          </a:p>
          <a:p>
            <a:pPr eaLnBrk="1" hangingPunct="1">
              <a:lnSpc>
                <a:spcPct val="80000"/>
              </a:lnSpc>
            </a:pPr>
            <a:r>
              <a:rPr lang="ru-RU" sz="700">
                <a:latin typeface="Arial Narrow" pitchFamily="34" charset="0"/>
              </a:rPr>
              <a:t>Неявные арифметические преобразования, как правило, осуществляются естественным образом. В общем случае, когда оператор вроде + или * с двумя операндами (бинарный оператор) имеет разнотипные операнды, прежде чем операция начнет выполняться, "низший” тип повышается до "высшего”. Результат будет иметь высший тип.</a:t>
            </a:r>
          </a:p>
          <a:p>
            <a:pPr eaLnBrk="1" hangingPunct="1">
              <a:lnSpc>
                <a:spcPct val="80000"/>
              </a:lnSpc>
            </a:pPr>
            <a:r>
              <a:rPr lang="ru-RU" sz="700">
                <a:latin typeface="Arial Narrow" pitchFamily="34" charset="0"/>
              </a:rPr>
              <a:t>Если же в выражении нет беззнаковых операндов, можно удовлетвориться следующим набором неформальных правил: </a:t>
            </a:r>
          </a:p>
          <a:p>
            <a:pPr eaLnBrk="1" hangingPunct="1">
              <a:lnSpc>
                <a:spcPct val="80000"/>
              </a:lnSpc>
              <a:buFontTx/>
              <a:buChar char="•"/>
            </a:pPr>
            <a:r>
              <a:rPr lang="ru-RU" sz="700">
                <a:latin typeface="Arial Narrow" pitchFamily="34" charset="0"/>
              </a:rPr>
              <a:t>Если какой-либо из операндов принадлежит типу </a:t>
            </a:r>
            <a:r>
              <a:rPr lang="ru-RU" sz="700" b="1">
                <a:latin typeface="Arial Narrow" pitchFamily="34" charset="0"/>
              </a:rPr>
              <a:t>long double</a:t>
            </a:r>
            <a:r>
              <a:rPr lang="ru-RU" sz="700">
                <a:latin typeface="Arial Narrow" pitchFamily="34" charset="0"/>
              </a:rPr>
              <a:t>, то и другой приводится к </a:t>
            </a:r>
            <a:r>
              <a:rPr lang="ru-RU" sz="700" b="1">
                <a:latin typeface="Arial Narrow" pitchFamily="34" charset="0"/>
              </a:rPr>
              <a:t>long double</a:t>
            </a:r>
            <a:r>
              <a:rPr lang="ru-RU" sz="700">
                <a:latin typeface="Arial Narrow" pitchFamily="34" charset="0"/>
              </a:rPr>
              <a:t>. </a:t>
            </a:r>
          </a:p>
          <a:p>
            <a:pPr eaLnBrk="1" hangingPunct="1">
              <a:lnSpc>
                <a:spcPct val="80000"/>
              </a:lnSpc>
              <a:buFontTx/>
              <a:buChar char="•"/>
            </a:pPr>
            <a:r>
              <a:rPr lang="ru-RU" sz="700">
                <a:latin typeface="Arial Narrow" pitchFamily="34" charset="0"/>
              </a:rPr>
              <a:t>В противном случае, если какой-либо из операндов принадлежит типу </a:t>
            </a:r>
            <a:r>
              <a:rPr lang="ru-RU" sz="700" b="1">
                <a:latin typeface="Arial Narrow" pitchFamily="34" charset="0"/>
              </a:rPr>
              <a:t>double</a:t>
            </a:r>
            <a:r>
              <a:rPr lang="ru-RU" sz="700">
                <a:latin typeface="Arial Narrow" pitchFamily="34" charset="0"/>
              </a:rPr>
              <a:t>, то и другой приводится к </a:t>
            </a:r>
            <a:r>
              <a:rPr lang="ru-RU" sz="700" b="1">
                <a:latin typeface="Arial Narrow" pitchFamily="34" charset="0"/>
              </a:rPr>
              <a:t>double</a:t>
            </a:r>
            <a:r>
              <a:rPr lang="ru-RU" sz="700">
                <a:latin typeface="Arial Narrow" pitchFamily="34" charset="0"/>
              </a:rPr>
              <a:t>. </a:t>
            </a:r>
          </a:p>
          <a:p>
            <a:pPr eaLnBrk="1" hangingPunct="1">
              <a:lnSpc>
                <a:spcPct val="80000"/>
              </a:lnSpc>
              <a:buFontTx/>
              <a:buChar char="•"/>
            </a:pPr>
            <a:r>
              <a:rPr lang="ru-RU" sz="700">
                <a:latin typeface="Arial Narrow" pitchFamily="34" charset="0"/>
              </a:rPr>
              <a:t>В противном случае, если какой-либо из операндов принадлежит типу </a:t>
            </a:r>
            <a:r>
              <a:rPr lang="ru-RU" sz="700" b="1">
                <a:latin typeface="Arial Narrow" pitchFamily="34" charset="0"/>
              </a:rPr>
              <a:t>float</a:t>
            </a:r>
            <a:r>
              <a:rPr lang="ru-RU" sz="700">
                <a:latin typeface="Arial Narrow" pitchFamily="34" charset="0"/>
              </a:rPr>
              <a:t>, то и другой приводится к </a:t>
            </a:r>
            <a:r>
              <a:rPr lang="ru-RU" sz="700" b="1">
                <a:latin typeface="Arial Narrow" pitchFamily="34" charset="0"/>
              </a:rPr>
              <a:t>float</a:t>
            </a:r>
            <a:r>
              <a:rPr lang="ru-RU" sz="700">
                <a:latin typeface="Arial Narrow" pitchFamily="34" charset="0"/>
              </a:rPr>
              <a:t>. </a:t>
            </a:r>
          </a:p>
          <a:p>
            <a:pPr eaLnBrk="1" hangingPunct="1">
              <a:lnSpc>
                <a:spcPct val="80000"/>
              </a:lnSpc>
              <a:buFontTx/>
              <a:buChar char="•"/>
            </a:pPr>
            <a:r>
              <a:rPr lang="ru-RU" sz="700">
                <a:latin typeface="Arial Narrow" pitchFamily="34" charset="0"/>
              </a:rPr>
              <a:t>В противном случае операнды типов </a:t>
            </a:r>
            <a:r>
              <a:rPr lang="ru-RU" sz="700" b="1">
                <a:latin typeface="Arial Narrow" pitchFamily="34" charset="0"/>
              </a:rPr>
              <a:t>char</a:t>
            </a:r>
            <a:r>
              <a:rPr lang="ru-RU" sz="700">
                <a:latin typeface="Arial Narrow" pitchFamily="34" charset="0"/>
              </a:rPr>
              <a:t> и </a:t>
            </a:r>
            <a:r>
              <a:rPr lang="ru-RU" sz="700" b="1">
                <a:latin typeface="Arial Narrow" pitchFamily="34" charset="0"/>
              </a:rPr>
              <a:t>short</a:t>
            </a:r>
            <a:r>
              <a:rPr lang="ru-RU" sz="700">
                <a:latin typeface="Arial Narrow" pitchFamily="34" charset="0"/>
              </a:rPr>
              <a:t> приводятся к </a:t>
            </a:r>
            <a:r>
              <a:rPr lang="ru-RU" sz="700" b="1">
                <a:latin typeface="Arial Narrow" pitchFamily="34" charset="0"/>
              </a:rPr>
              <a:t>int</a:t>
            </a:r>
            <a:r>
              <a:rPr lang="ru-RU" sz="700">
                <a:latin typeface="Arial Narrow" pitchFamily="34" charset="0"/>
              </a:rPr>
              <a:t>. </a:t>
            </a:r>
          </a:p>
          <a:p>
            <a:pPr eaLnBrk="1" hangingPunct="1">
              <a:lnSpc>
                <a:spcPct val="80000"/>
              </a:lnSpc>
              <a:buFontTx/>
              <a:buChar char="•"/>
            </a:pPr>
            <a:r>
              <a:rPr lang="ru-RU" sz="700">
                <a:latin typeface="Arial Narrow" pitchFamily="34" charset="0"/>
              </a:rPr>
              <a:t>И наконец, если один из операндов типа </a:t>
            </a:r>
            <a:r>
              <a:rPr lang="ru-RU" sz="700" b="1">
                <a:latin typeface="Arial Narrow" pitchFamily="34" charset="0"/>
              </a:rPr>
              <a:t>long</a:t>
            </a:r>
            <a:r>
              <a:rPr lang="ru-RU" sz="700">
                <a:latin typeface="Arial Narrow" pitchFamily="34" charset="0"/>
              </a:rPr>
              <a:t>, то и другой приводится к </a:t>
            </a:r>
            <a:r>
              <a:rPr lang="ru-RU" sz="700" b="1">
                <a:latin typeface="Arial Narrow" pitchFamily="34" charset="0"/>
              </a:rPr>
              <a:t>long</a:t>
            </a:r>
            <a:r>
              <a:rPr lang="ru-RU" sz="700">
                <a:latin typeface="Arial Narrow" pitchFamily="34" charset="0"/>
              </a:rPr>
              <a:t>. </a:t>
            </a:r>
          </a:p>
          <a:p>
            <a:pPr eaLnBrk="1" hangingPunct="1">
              <a:lnSpc>
                <a:spcPct val="80000"/>
              </a:lnSpc>
            </a:pPr>
            <a:r>
              <a:rPr lang="ru-RU" sz="700">
                <a:latin typeface="Arial Narrow" pitchFamily="34" charset="0"/>
              </a:rPr>
              <a:t>Заметим, что операнды типа </a:t>
            </a:r>
            <a:r>
              <a:rPr lang="ru-RU" sz="700" b="1">
                <a:latin typeface="Arial Narrow" pitchFamily="34" charset="0"/>
              </a:rPr>
              <a:t>float</a:t>
            </a:r>
            <a:r>
              <a:rPr lang="ru-RU" sz="700">
                <a:latin typeface="Arial Narrow" pitchFamily="34" charset="0"/>
              </a:rPr>
              <a:t> не приводятся автоматически к типу </a:t>
            </a:r>
            <a:r>
              <a:rPr lang="ru-RU" sz="700" b="1">
                <a:latin typeface="Arial Narrow" pitchFamily="34" charset="0"/>
              </a:rPr>
              <a:t>double</a:t>
            </a:r>
            <a:r>
              <a:rPr lang="ru-RU" sz="700">
                <a:latin typeface="Arial Narrow" pitchFamily="34" charset="0"/>
              </a:rPr>
              <a:t>; в этом данная версия языка отличается от первоначальной. Вообще говоря, математические функции, аналогичные собранным в библиотеке </a:t>
            </a:r>
            <a:r>
              <a:rPr lang="ru-RU" sz="700" b="1">
                <a:latin typeface="Arial Narrow" pitchFamily="34" charset="0"/>
              </a:rPr>
              <a:t>&lt;math.h&gt;</a:t>
            </a:r>
            <a:r>
              <a:rPr lang="ru-RU" sz="700">
                <a:latin typeface="Arial Narrow" pitchFamily="34" charset="0"/>
              </a:rPr>
              <a:t>, базируются на вычислениях с двойной точностью. В основном </a:t>
            </a:r>
            <a:r>
              <a:rPr lang="ru-RU" sz="700" b="1">
                <a:latin typeface="Arial Narrow" pitchFamily="34" charset="0"/>
              </a:rPr>
              <a:t>float</a:t>
            </a:r>
            <a:r>
              <a:rPr lang="ru-RU" sz="700">
                <a:latin typeface="Arial Narrow" pitchFamily="34" charset="0"/>
              </a:rPr>
              <a:t> используется для экономии памяти на больших массивах и не так часто - для ускорения счета на тех машинах, где арифметика с двойной точностью слишком дорога с точки зрения расхода времени и памяти. </a:t>
            </a:r>
          </a:p>
          <a:p>
            <a:pPr eaLnBrk="1" hangingPunct="1">
              <a:lnSpc>
                <a:spcPct val="80000"/>
              </a:lnSpc>
            </a:pPr>
            <a:r>
              <a:rPr lang="ru-RU" sz="700">
                <a:latin typeface="Arial Narrow" pitchFamily="34" charset="0"/>
              </a:rPr>
              <a:t>Правила преобразования усложняются с появлением операндов типа </a:t>
            </a:r>
            <a:r>
              <a:rPr lang="ru-RU" sz="700" b="1">
                <a:latin typeface="Arial Narrow" pitchFamily="34" charset="0"/>
              </a:rPr>
              <a:t>unsigned</a:t>
            </a:r>
            <a:r>
              <a:rPr lang="ru-RU" sz="700">
                <a:latin typeface="Arial Narrow" pitchFamily="34" charset="0"/>
              </a:rPr>
              <a:t>. Проблема в том, что сравнения знаковых и беззнаковых значений зависят от размеров целочисленных типов, которые на разных машинах могут отличаться. Предположим, что значение типа </a:t>
            </a:r>
            <a:r>
              <a:rPr lang="ru-RU" sz="700" b="1">
                <a:latin typeface="Arial Narrow" pitchFamily="34" charset="0"/>
              </a:rPr>
              <a:t>int</a:t>
            </a:r>
            <a:r>
              <a:rPr lang="ru-RU" sz="700">
                <a:latin typeface="Arial Narrow" pitchFamily="34" charset="0"/>
              </a:rPr>
              <a:t> занимает 16 битов, а значение типа </a:t>
            </a:r>
            <a:r>
              <a:rPr lang="ru-RU" sz="700" b="1">
                <a:latin typeface="Arial Narrow" pitchFamily="34" charset="0"/>
              </a:rPr>
              <a:t>long</a:t>
            </a:r>
            <a:r>
              <a:rPr lang="ru-RU" sz="700">
                <a:latin typeface="Arial Narrow" pitchFamily="34" charset="0"/>
              </a:rPr>
              <a:t> - 32 бита. Тогда -1L &lt; 1U, поскольку 1U принадлежит типу </a:t>
            </a:r>
            <a:r>
              <a:rPr lang="ru-RU" sz="700" b="1">
                <a:latin typeface="Arial Narrow" pitchFamily="34" charset="0"/>
              </a:rPr>
              <a:t>unsigned int</a:t>
            </a:r>
            <a:r>
              <a:rPr lang="ru-RU" sz="700">
                <a:latin typeface="Arial Narrow" pitchFamily="34" charset="0"/>
              </a:rPr>
              <a:t> и повышается до типа </a:t>
            </a:r>
            <a:r>
              <a:rPr lang="ru-RU" sz="700" b="1">
                <a:latin typeface="Arial Narrow" pitchFamily="34" charset="0"/>
              </a:rPr>
              <a:t>signed long</a:t>
            </a:r>
            <a:r>
              <a:rPr lang="ru-RU" sz="700">
                <a:latin typeface="Arial Narrow" pitchFamily="34" charset="0"/>
              </a:rPr>
              <a:t>. Но –1L &gt;1UL, так как -1L повышается до типа </a:t>
            </a:r>
            <a:r>
              <a:rPr lang="ru-RU" sz="700" b="1">
                <a:latin typeface="Arial Narrow" pitchFamily="34" charset="0"/>
              </a:rPr>
              <a:t>unsigned long</a:t>
            </a:r>
            <a:r>
              <a:rPr lang="ru-RU" sz="700">
                <a:latin typeface="Arial Narrow" pitchFamily="34" charset="0"/>
              </a:rPr>
              <a:t> и воспринимается как большое положительное число. </a:t>
            </a:r>
          </a:p>
          <a:p>
            <a:pPr eaLnBrk="1" hangingPunct="1">
              <a:lnSpc>
                <a:spcPct val="80000"/>
              </a:lnSpc>
            </a:pPr>
            <a:r>
              <a:rPr lang="ru-RU" sz="700">
                <a:latin typeface="Arial Narrow" pitchFamily="34" charset="0"/>
              </a:rPr>
              <a:t>Преобразования имеют место и при присвоениях: значение правой части присвоения приводится к типу левой части, который и является типом результата. </a:t>
            </a:r>
          </a:p>
          <a:p>
            <a:pPr eaLnBrk="1" hangingPunct="1">
              <a:lnSpc>
                <a:spcPct val="80000"/>
              </a:lnSpc>
            </a:pPr>
            <a:r>
              <a:rPr lang="ru-RU" sz="700">
                <a:latin typeface="Arial Narrow" pitchFamily="34" charset="0"/>
              </a:rPr>
              <a:t>Тип </a:t>
            </a:r>
            <a:r>
              <a:rPr lang="ru-RU" sz="700" b="1">
                <a:latin typeface="Arial Narrow" pitchFamily="34" charset="0"/>
              </a:rPr>
              <a:t>char</a:t>
            </a:r>
            <a:r>
              <a:rPr lang="ru-RU" sz="700">
                <a:latin typeface="Arial Narrow" pitchFamily="34" charset="0"/>
              </a:rPr>
              <a:t> превращается в </a:t>
            </a:r>
            <a:r>
              <a:rPr lang="ru-RU" sz="700" b="1">
                <a:latin typeface="Arial Narrow" pitchFamily="34" charset="0"/>
              </a:rPr>
              <a:t>int</a:t>
            </a:r>
            <a:r>
              <a:rPr lang="ru-RU" sz="700">
                <a:latin typeface="Arial Narrow" pitchFamily="34" charset="0"/>
              </a:rPr>
              <a:t> путем распространения знака или другим описанным выше способом. </a:t>
            </a:r>
          </a:p>
          <a:p>
            <a:pPr eaLnBrk="1" hangingPunct="1">
              <a:lnSpc>
                <a:spcPct val="80000"/>
              </a:lnSpc>
            </a:pPr>
            <a:r>
              <a:rPr lang="ru-RU" sz="700">
                <a:latin typeface="Arial Narrow" pitchFamily="34" charset="0"/>
              </a:rPr>
              <a:t>Тип </a:t>
            </a:r>
            <a:r>
              <a:rPr lang="ru-RU" sz="700" b="1">
                <a:latin typeface="Arial Narrow" pitchFamily="34" charset="0"/>
              </a:rPr>
              <a:t>long int</a:t>
            </a:r>
            <a:r>
              <a:rPr lang="ru-RU" sz="700">
                <a:latin typeface="Arial Narrow" pitchFamily="34" charset="0"/>
              </a:rPr>
              <a:t> преобразуются в </a:t>
            </a:r>
            <a:r>
              <a:rPr lang="ru-RU" sz="700" b="1">
                <a:latin typeface="Arial Narrow" pitchFamily="34" charset="0"/>
              </a:rPr>
              <a:t>short int</a:t>
            </a:r>
            <a:r>
              <a:rPr lang="ru-RU" sz="700">
                <a:latin typeface="Arial Narrow" pitchFamily="34" charset="0"/>
              </a:rPr>
              <a:t> или в значения типа </a:t>
            </a:r>
            <a:r>
              <a:rPr lang="ru-RU" sz="700" b="1">
                <a:latin typeface="Arial Narrow" pitchFamily="34" charset="0"/>
              </a:rPr>
              <a:t>char</a:t>
            </a:r>
            <a:r>
              <a:rPr lang="ru-RU" sz="700">
                <a:latin typeface="Arial Narrow" pitchFamily="34" charset="0"/>
              </a:rPr>
              <a:t> путем отбрасывания старших разрядов. Так, в </a:t>
            </a:r>
          </a:p>
          <a:p>
            <a:pPr eaLnBrk="1" hangingPunct="1">
              <a:lnSpc>
                <a:spcPct val="80000"/>
              </a:lnSpc>
            </a:pPr>
            <a:r>
              <a:rPr lang="ru-RU" sz="700" b="1">
                <a:latin typeface="Arial Narrow" pitchFamily="34" charset="0"/>
              </a:rPr>
              <a:t>int i;</a:t>
            </a:r>
          </a:p>
          <a:p>
            <a:pPr eaLnBrk="1" hangingPunct="1">
              <a:lnSpc>
                <a:spcPct val="80000"/>
              </a:lnSpc>
            </a:pPr>
            <a:r>
              <a:rPr lang="ru-RU" sz="700" b="1">
                <a:latin typeface="Arial Narrow" pitchFamily="34" charset="0"/>
              </a:rPr>
              <a:t>char c;</a:t>
            </a:r>
          </a:p>
          <a:p>
            <a:pPr eaLnBrk="1" hangingPunct="1">
              <a:lnSpc>
                <a:spcPct val="80000"/>
              </a:lnSpc>
            </a:pPr>
            <a:r>
              <a:rPr lang="ru-RU" sz="700" b="1">
                <a:latin typeface="Arial Narrow" pitchFamily="34" charset="0"/>
              </a:rPr>
              <a:t>i = c;</a:t>
            </a:r>
          </a:p>
          <a:p>
            <a:pPr eaLnBrk="1" hangingPunct="1">
              <a:lnSpc>
                <a:spcPct val="80000"/>
              </a:lnSpc>
            </a:pPr>
            <a:r>
              <a:rPr lang="ru-RU" sz="700" b="1">
                <a:latin typeface="Arial Narrow" pitchFamily="34" charset="0"/>
              </a:rPr>
              <a:t>c = i;</a:t>
            </a:r>
          </a:p>
          <a:p>
            <a:pPr eaLnBrk="1" hangingPunct="1">
              <a:lnSpc>
                <a:spcPct val="80000"/>
              </a:lnSpc>
            </a:pPr>
            <a:r>
              <a:rPr lang="ru-RU" sz="700">
                <a:latin typeface="Arial Narrow" pitchFamily="34" charset="0"/>
              </a:rPr>
              <a:t>значение c не изменится. Это справедливо независимо от того, распространяется знак при переводе </a:t>
            </a:r>
            <a:r>
              <a:rPr lang="ru-RU" sz="700" b="1">
                <a:latin typeface="Arial Narrow" pitchFamily="34" charset="0"/>
              </a:rPr>
              <a:t>char</a:t>
            </a:r>
            <a:r>
              <a:rPr lang="ru-RU" sz="700">
                <a:latin typeface="Arial Narrow" pitchFamily="34" charset="0"/>
              </a:rPr>
              <a:t> в </a:t>
            </a:r>
            <a:r>
              <a:rPr lang="ru-RU" sz="700" b="1">
                <a:latin typeface="Arial Narrow" pitchFamily="34" charset="0"/>
              </a:rPr>
              <a:t>int</a:t>
            </a:r>
            <a:r>
              <a:rPr lang="ru-RU" sz="700">
                <a:latin typeface="Arial Narrow" pitchFamily="34" charset="0"/>
              </a:rPr>
              <a:t> или нет. Однако, если изменить очередность присваиваний, возможна потеря информации. </a:t>
            </a:r>
          </a:p>
          <a:p>
            <a:pPr eaLnBrk="1" hangingPunct="1">
              <a:lnSpc>
                <a:spcPct val="80000"/>
              </a:lnSpc>
            </a:pPr>
            <a:r>
              <a:rPr lang="ru-RU" sz="700">
                <a:latin typeface="Arial Narrow" pitchFamily="34" charset="0"/>
              </a:rPr>
              <a:t>Если x принадлежит типу </a:t>
            </a:r>
            <a:r>
              <a:rPr lang="ru-RU" sz="700" b="1">
                <a:latin typeface="Arial Narrow" pitchFamily="34" charset="0"/>
              </a:rPr>
              <a:t>float</a:t>
            </a:r>
            <a:r>
              <a:rPr lang="ru-RU" sz="700">
                <a:latin typeface="Arial Narrow" pitchFamily="34" charset="0"/>
              </a:rPr>
              <a:t>, а i - типу </a:t>
            </a:r>
            <a:r>
              <a:rPr lang="ru-RU" sz="700" b="1">
                <a:latin typeface="Arial Narrow" pitchFamily="34" charset="0"/>
              </a:rPr>
              <a:t>int</a:t>
            </a:r>
            <a:r>
              <a:rPr lang="ru-RU" sz="700">
                <a:latin typeface="Arial Narrow" pitchFamily="34" charset="0"/>
              </a:rPr>
              <a:t>, то и x=i, и i=z вызовут преобразования, причем перевод </a:t>
            </a:r>
            <a:r>
              <a:rPr lang="ru-RU" sz="700" b="1">
                <a:latin typeface="Arial Narrow" pitchFamily="34" charset="0"/>
              </a:rPr>
              <a:t>float</a:t>
            </a:r>
            <a:r>
              <a:rPr lang="ru-RU" sz="700">
                <a:latin typeface="Arial Narrow" pitchFamily="34" charset="0"/>
              </a:rPr>
              <a:t> в </a:t>
            </a:r>
            <a:r>
              <a:rPr lang="ru-RU" sz="700" b="1">
                <a:latin typeface="Arial Narrow" pitchFamily="34" charset="0"/>
              </a:rPr>
              <a:t>int</a:t>
            </a:r>
            <a:r>
              <a:rPr lang="ru-RU" sz="700">
                <a:latin typeface="Arial Narrow" pitchFamily="34" charset="0"/>
              </a:rPr>
              <a:t> сопровождается отбрасыванием дробной части. Если </a:t>
            </a:r>
            <a:r>
              <a:rPr lang="ru-RU" sz="700" b="1">
                <a:latin typeface="Arial Narrow" pitchFamily="34" charset="0"/>
              </a:rPr>
              <a:t>double</a:t>
            </a:r>
            <a:r>
              <a:rPr lang="ru-RU" sz="700">
                <a:latin typeface="Arial Narrow" pitchFamily="34" charset="0"/>
              </a:rPr>
              <a:t> переводится во </a:t>
            </a:r>
            <a:r>
              <a:rPr lang="ru-RU" sz="700" b="1">
                <a:latin typeface="Arial Narrow" pitchFamily="34" charset="0"/>
              </a:rPr>
              <a:t>float</a:t>
            </a:r>
            <a:r>
              <a:rPr lang="ru-RU" sz="700">
                <a:latin typeface="Arial Narrow" pitchFamily="34" charset="0"/>
              </a:rPr>
              <a:t>, то значение либо округляется, либо обрезается; это зависит от реализации. </a:t>
            </a:r>
          </a:p>
          <a:p>
            <a:pPr eaLnBrk="1" hangingPunct="1">
              <a:lnSpc>
                <a:spcPct val="80000"/>
              </a:lnSpc>
            </a:pPr>
            <a:r>
              <a:rPr lang="ru-RU" sz="700">
                <a:latin typeface="Arial Narrow" pitchFamily="34" charset="0"/>
              </a:rPr>
              <a:t>Так как аргумент в вызове функции есть выражение, при передаче его функции также возможно преобразование типа. При отсутствии прототипа (функции аргументы тина </a:t>
            </a:r>
            <a:r>
              <a:rPr lang="ru-RU" sz="700" b="1">
                <a:latin typeface="Arial Narrow" pitchFamily="34" charset="0"/>
              </a:rPr>
              <a:t>char</a:t>
            </a:r>
            <a:r>
              <a:rPr lang="ru-RU" sz="700">
                <a:latin typeface="Arial Narrow" pitchFamily="34" charset="0"/>
              </a:rPr>
              <a:t> и </a:t>
            </a:r>
            <a:r>
              <a:rPr lang="ru-RU" sz="700" b="1">
                <a:latin typeface="Arial Narrow" pitchFamily="34" charset="0"/>
              </a:rPr>
              <a:t>short</a:t>
            </a:r>
            <a:r>
              <a:rPr lang="ru-RU" sz="700">
                <a:latin typeface="Arial Narrow" pitchFamily="34" charset="0"/>
              </a:rPr>
              <a:t> переводятся в </a:t>
            </a:r>
            <a:r>
              <a:rPr lang="ru-RU" sz="700" b="1">
                <a:latin typeface="Arial Narrow" pitchFamily="34" charset="0"/>
              </a:rPr>
              <a:t>int</a:t>
            </a:r>
            <a:r>
              <a:rPr lang="ru-RU" sz="700">
                <a:latin typeface="Arial Narrow" pitchFamily="34" charset="0"/>
              </a:rPr>
              <a:t>, a </a:t>
            </a:r>
            <a:r>
              <a:rPr lang="ru-RU" sz="700" b="1">
                <a:latin typeface="Arial Narrow" pitchFamily="34" charset="0"/>
              </a:rPr>
              <a:t>float</a:t>
            </a:r>
            <a:r>
              <a:rPr lang="ru-RU" sz="700">
                <a:latin typeface="Arial Narrow" pitchFamily="34" charset="0"/>
              </a:rPr>
              <a:t> - в </a:t>
            </a:r>
            <a:r>
              <a:rPr lang="ru-RU" sz="700" b="1">
                <a:latin typeface="Arial Narrow" pitchFamily="34" charset="0"/>
              </a:rPr>
              <a:t>double</a:t>
            </a:r>
            <a:r>
              <a:rPr lang="ru-RU" sz="700">
                <a:latin typeface="Arial Narrow" pitchFamily="34" charset="0"/>
              </a:rPr>
              <a:t>. Вот почему мы объявляли аргументы типа </a:t>
            </a:r>
            <a:r>
              <a:rPr lang="ru-RU" sz="700" b="1">
                <a:latin typeface="Arial Narrow" pitchFamily="34" charset="0"/>
              </a:rPr>
              <a:t>int</a:t>
            </a:r>
            <a:r>
              <a:rPr lang="ru-RU" sz="700">
                <a:latin typeface="Arial Narrow" pitchFamily="34" charset="0"/>
              </a:rPr>
              <a:t> или </a:t>
            </a:r>
            <a:r>
              <a:rPr lang="ru-RU" sz="700" b="1">
                <a:latin typeface="Arial Narrow" pitchFamily="34" charset="0"/>
              </a:rPr>
              <a:t>double</a:t>
            </a:r>
            <a:r>
              <a:rPr lang="ru-RU" sz="700">
                <a:latin typeface="Arial Narrow" pitchFamily="34" charset="0"/>
              </a:rPr>
              <a:t> даже тогда, когда в вызове функции использовали аргументы типа </a:t>
            </a:r>
            <a:r>
              <a:rPr lang="ru-RU" sz="700" b="1">
                <a:latin typeface="Arial Narrow" pitchFamily="34" charset="0"/>
              </a:rPr>
              <a:t>char</a:t>
            </a:r>
            <a:r>
              <a:rPr lang="ru-RU" sz="700">
                <a:latin typeface="Arial Narrow" pitchFamily="34" charset="0"/>
              </a:rPr>
              <a:t> или </a:t>
            </a:r>
            <a:r>
              <a:rPr lang="ru-RU" sz="700" b="1">
                <a:latin typeface="Arial Narrow" pitchFamily="34" charset="0"/>
              </a:rPr>
              <a:t>float</a:t>
            </a:r>
            <a:r>
              <a:rPr lang="ru-RU" sz="700">
                <a:latin typeface="Arial Narrow" pitchFamily="34" charset="0"/>
              </a:rPr>
              <a:t>. </a:t>
            </a:r>
          </a:p>
          <a:p>
            <a:pPr eaLnBrk="1" hangingPunct="1">
              <a:lnSpc>
                <a:spcPct val="80000"/>
              </a:lnSpc>
            </a:pPr>
            <a:r>
              <a:rPr lang="ru-RU" sz="700">
                <a:latin typeface="Arial Narrow" pitchFamily="34" charset="0"/>
              </a:rPr>
              <a:t>И наконец, для любого выражения можно явно ("насильно”) указать преобразование его типа, используя унарный оператор, называемый приведением. Конструкция вида </a:t>
            </a:r>
          </a:p>
          <a:p>
            <a:pPr eaLnBrk="1" hangingPunct="1">
              <a:lnSpc>
                <a:spcPct val="80000"/>
              </a:lnSpc>
            </a:pPr>
            <a:r>
              <a:rPr lang="ru-RU" sz="700">
                <a:latin typeface="Arial Narrow" pitchFamily="34" charset="0"/>
              </a:rPr>
              <a:t>(</a:t>
            </a:r>
            <a:r>
              <a:rPr lang="ru-RU" sz="700" i="1">
                <a:latin typeface="Arial Narrow" pitchFamily="34" charset="0"/>
              </a:rPr>
              <a:t>имя-типа</a:t>
            </a:r>
            <a:r>
              <a:rPr lang="ru-RU" sz="700">
                <a:latin typeface="Arial Narrow" pitchFamily="34" charset="0"/>
              </a:rPr>
              <a:t>) </a:t>
            </a:r>
            <a:r>
              <a:rPr lang="ru-RU" sz="700" i="1">
                <a:latin typeface="Arial Narrow" pitchFamily="34" charset="0"/>
              </a:rPr>
              <a:t>выражение</a:t>
            </a:r>
            <a:r>
              <a:rPr lang="ru-RU" sz="700">
                <a:latin typeface="Arial Narrow" pitchFamily="34" charset="0"/>
              </a:rPr>
              <a:t> приводит выражение к указанному в скобках типу по перечисленным выше правилам. Смысл операции приведения можно представить себе так: выражение как бы присваивается некоторой переменной указанного типа, и эта переменная используется вместо всей конструкции. Например, библиотечная функция sqrt рассчитана на аргумент типа </a:t>
            </a:r>
            <a:r>
              <a:rPr lang="ru-RU" sz="700" b="1">
                <a:latin typeface="Arial Narrow" pitchFamily="34" charset="0"/>
              </a:rPr>
              <a:t>double</a:t>
            </a:r>
            <a:r>
              <a:rPr lang="ru-RU" sz="700">
                <a:latin typeface="Arial Narrow" pitchFamily="34" charset="0"/>
              </a:rPr>
              <a:t> и выдает чепуху, если ей подсунуть что-нибудь другое (sqrt описана в ). Поэтому, если n имеет целочисленный тип, мы можем написать </a:t>
            </a:r>
          </a:p>
          <a:p>
            <a:pPr eaLnBrk="1" hangingPunct="1">
              <a:lnSpc>
                <a:spcPct val="80000"/>
              </a:lnSpc>
            </a:pPr>
            <a:r>
              <a:rPr lang="ru-RU" sz="700">
                <a:latin typeface="Arial Narrow" pitchFamily="34" charset="0"/>
              </a:rPr>
              <a:t>sqrt((double) n) и перед тем, как значение n будет передано функции, оно будет переведено в </a:t>
            </a:r>
            <a:r>
              <a:rPr lang="ru-RU" sz="700" b="1">
                <a:latin typeface="Arial Narrow" pitchFamily="34" charset="0"/>
              </a:rPr>
              <a:t>double</a:t>
            </a:r>
            <a:r>
              <a:rPr lang="ru-RU" sz="700">
                <a:latin typeface="Arial Narrow" pitchFamily="34" charset="0"/>
              </a:rPr>
              <a:t>. Заметим, что операция приведения всего лишь вырабатывает значение n указанного типа, но саму переменную n не затрагивает. Приоритет оператора приведения столь же высок, как и любого унарного оператора, что зафиксировано в таблице, помещенной в конце этой главы. </a:t>
            </a:r>
          </a:p>
          <a:p>
            <a:pPr eaLnBrk="1" hangingPunct="1">
              <a:lnSpc>
                <a:spcPct val="80000"/>
              </a:lnSpc>
            </a:pPr>
            <a:r>
              <a:rPr lang="ru-RU" sz="700">
                <a:latin typeface="Arial Narrow" pitchFamily="34" charset="0"/>
              </a:rPr>
              <a:t>В том случае, когда аргументы описаны в прототипе функции, как тому и следует быть, при вызове функции нужное преобразование выполняется автоматически. Так, при наличии прототипа функции sqrt: </a:t>
            </a:r>
          </a:p>
          <a:p>
            <a:pPr eaLnBrk="1" hangingPunct="1">
              <a:lnSpc>
                <a:spcPct val="80000"/>
              </a:lnSpc>
            </a:pPr>
            <a:r>
              <a:rPr lang="ru-RU" sz="700">
                <a:latin typeface="Arial Narrow" pitchFamily="34" charset="0"/>
              </a:rPr>
              <a:t>double sqrt(double); перед обращением к sqrt в присваивании </a:t>
            </a:r>
          </a:p>
          <a:p>
            <a:pPr eaLnBrk="1" hangingPunct="1">
              <a:lnSpc>
                <a:spcPct val="80000"/>
              </a:lnSpc>
            </a:pPr>
            <a:r>
              <a:rPr lang="ru-RU" sz="700">
                <a:latin typeface="Arial Narrow" pitchFamily="34" charset="0"/>
              </a:rPr>
              <a:t>root2 = sqrt(2); целое 2 будет переведено в значение </a:t>
            </a:r>
            <a:r>
              <a:rPr lang="ru-RU" sz="700" b="1">
                <a:latin typeface="Arial Narrow" pitchFamily="34" charset="0"/>
              </a:rPr>
              <a:t>double</a:t>
            </a:r>
            <a:r>
              <a:rPr lang="ru-RU" sz="700">
                <a:latin typeface="Arial Narrow" pitchFamily="34" charset="0"/>
              </a:rPr>
              <a:t> 2.0 автоматически без явного указания операции приведения. </a:t>
            </a:r>
          </a:p>
          <a:p>
            <a:pPr eaLnBrk="1" hangingPunct="1">
              <a:lnSpc>
                <a:spcPct val="80000"/>
              </a:lnSpc>
            </a:pPr>
            <a:r>
              <a:rPr lang="ru-RU" sz="700">
                <a:latin typeface="Arial Narrow" pitchFamily="34" charset="0"/>
              </a:rPr>
              <a:t>Операцию приведения проиллюстрируем на переносимой версии генератора псевдослучайных чисел и функции, инициализирующей "семя”. И генератор, и функция входят в стандартную библиотеку. </a:t>
            </a:r>
          </a:p>
          <a:p>
            <a:pPr eaLnBrk="1" hangingPunct="1">
              <a:lnSpc>
                <a:spcPct val="80000"/>
              </a:lnSpc>
            </a:pPr>
            <a:r>
              <a:rPr lang="ru-RU" sz="700">
                <a:latin typeface="Arial Narrow" pitchFamily="34" charset="0"/>
              </a:rPr>
              <a:t>unsigned long int next = 1;</a:t>
            </a:r>
          </a:p>
          <a:p>
            <a:pPr eaLnBrk="1" hangingPunct="1">
              <a:lnSpc>
                <a:spcPct val="80000"/>
              </a:lnSpc>
            </a:pPr>
            <a:r>
              <a:rPr lang="ru-RU" sz="700">
                <a:latin typeface="Arial Narrow" pitchFamily="34" charset="0"/>
              </a:rPr>
              <a:t>/* rand: возвращает псевдослучайное целое 0...32767 */ </a:t>
            </a:r>
          </a:p>
          <a:p>
            <a:pPr eaLnBrk="1" hangingPunct="1">
              <a:lnSpc>
                <a:spcPct val="80000"/>
              </a:lnSpc>
            </a:pPr>
            <a:r>
              <a:rPr lang="ru-RU" sz="700">
                <a:latin typeface="Arial Narrow" pitchFamily="34" charset="0"/>
              </a:rPr>
              <a:t>int rand(void) </a:t>
            </a:r>
          </a:p>
          <a:p>
            <a:pPr eaLnBrk="1" hangingPunct="1">
              <a:lnSpc>
                <a:spcPct val="80000"/>
              </a:lnSpc>
            </a:pPr>
            <a:r>
              <a:rPr lang="ru-RU" sz="700">
                <a:latin typeface="Arial Narrow" pitchFamily="34" charset="0"/>
              </a:rPr>
              <a:t>{</a:t>
            </a:r>
          </a:p>
          <a:p>
            <a:pPr eaLnBrk="1" hangingPunct="1">
              <a:lnSpc>
                <a:spcPct val="80000"/>
              </a:lnSpc>
            </a:pPr>
            <a:r>
              <a:rPr lang="ru-RU" sz="700">
                <a:latin typeface="Arial Narrow" pitchFamily="34" charset="0"/>
              </a:rPr>
              <a:t>	next = next * 1103515245 + 12345;</a:t>
            </a:r>
          </a:p>
          <a:p>
            <a:pPr eaLnBrk="1" hangingPunct="1">
              <a:lnSpc>
                <a:spcPct val="80000"/>
              </a:lnSpc>
            </a:pPr>
            <a:r>
              <a:rPr lang="ru-RU" sz="700">
                <a:latin typeface="Arial Narrow" pitchFamily="34" charset="0"/>
              </a:rPr>
              <a:t>	return (unsigned int)(next/65536) % 32768;</a:t>
            </a:r>
          </a:p>
          <a:p>
            <a:pPr eaLnBrk="1" hangingPunct="1">
              <a:lnSpc>
                <a:spcPct val="80000"/>
              </a:lnSpc>
            </a:pPr>
            <a:r>
              <a:rPr lang="ru-RU" sz="700">
                <a:latin typeface="Arial Narrow" pitchFamily="34" charset="0"/>
              </a:rPr>
              <a:t>} </a:t>
            </a:r>
          </a:p>
          <a:p>
            <a:pPr eaLnBrk="1" hangingPunct="1">
              <a:lnSpc>
                <a:spcPct val="80000"/>
              </a:lnSpc>
            </a:pPr>
            <a:endParaRPr lang="ru-RU" sz="700">
              <a:latin typeface="Arial Narrow" pitchFamily="34" charset="0"/>
            </a:endParaRPr>
          </a:p>
          <a:p>
            <a:pPr eaLnBrk="1" hangingPunct="1">
              <a:lnSpc>
                <a:spcPct val="80000"/>
              </a:lnSpc>
            </a:pPr>
            <a:r>
              <a:rPr lang="ru-RU" sz="700">
                <a:latin typeface="Arial Narrow" pitchFamily="34" charset="0"/>
              </a:rPr>
              <a:t>/* srand: устанавливает "семя” для rand() */ </a:t>
            </a:r>
          </a:p>
          <a:p>
            <a:pPr eaLnBrk="1" hangingPunct="1">
              <a:lnSpc>
                <a:spcPct val="80000"/>
              </a:lnSpc>
            </a:pPr>
            <a:r>
              <a:rPr lang="ru-RU" sz="700">
                <a:latin typeface="Arial Narrow" pitchFamily="34" charset="0"/>
              </a:rPr>
              <a:t>void srand(unsigned int seed)</a:t>
            </a:r>
          </a:p>
          <a:p>
            <a:pPr eaLnBrk="1" hangingPunct="1">
              <a:lnSpc>
                <a:spcPct val="80000"/>
              </a:lnSpc>
            </a:pPr>
            <a:r>
              <a:rPr lang="ru-RU" sz="700">
                <a:latin typeface="Arial Narrow" pitchFamily="34" charset="0"/>
              </a:rPr>
              <a:t>{</a:t>
            </a:r>
          </a:p>
          <a:p>
            <a:pPr eaLnBrk="1" hangingPunct="1">
              <a:lnSpc>
                <a:spcPct val="80000"/>
              </a:lnSpc>
            </a:pPr>
            <a:r>
              <a:rPr lang="ru-RU" sz="700">
                <a:latin typeface="Arial Narrow" pitchFamily="34" charset="0"/>
              </a:rPr>
              <a:t>	next = seed;</a:t>
            </a:r>
          </a:p>
          <a:p>
            <a:pPr eaLnBrk="1" hangingPunct="1">
              <a:lnSpc>
                <a:spcPct val="80000"/>
              </a:lnSpc>
            </a:pPr>
            <a:r>
              <a:rPr lang="ru-RU" sz="700">
                <a:latin typeface="Arial Narrow" pitchFamily="34" charset="0"/>
              </a:rPr>
              <a:t>} </a:t>
            </a:r>
          </a:p>
          <a:p>
            <a:pPr eaLnBrk="1" hangingPunct="1">
              <a:lnSpc>
                <a:spcPct val="80000"/>
              </a:lnSpc>
            </a:pPr>
            <a:endParaRPr lang="ru-RU" sz="700">
              <a:latin typeface="Arial Narrow" pitchFamily="34" charset="0"/>
            </a:endParaRPr>
          </a:p>
        </p:txBody>
      </p:sp>
    </p:spTree>
    <p:extLst>
      <p:ext uri="{BB962C8B-B14F-4D97-AF65-F5344CB8AC3E}">
        <p14:creationId xmlns:p14="http://schemas.microsoft.com/office/powerpoint/2010/main" val="4020807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61</a:t>
            </a:fld>
            <a:endParaRPr lang="ru-RU"/>
          </a:p>
        </p:txBody>
      </p:sp>
    </p:spTree>
    <p:extLst>
      <p:ext uri="{BB962C8B-B14F-4D97-AF65-F5344CB8AC3E}">
        <p14:creationId xmlns:p14="http://schemas.microsoft.com/office/powerpoint/2010/main" val="22531916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62</a:t>
            </a:fld>
            <a:endParaRPr lang="ru-RU"/>
          </a:p>
        </p:txBody>
      </p:sp>
    </p:spTree>
    <p:extLst>
      <p:ext uri="{BB962C8B-B14F-4D97-AF65-F5344CB8AC3E}">
        <p14:creationId xmlns:p14="http://schemas.microsoft.com/office/powerpoint/2010/main" val="23224097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63</a:t>
            </a:fld>
            <a:endParaRPr lang="ru-RU"/>
          </a:p>
        </p:txBody>
      </p:sp>
    </p:spTree>
    <p:extLst>
      <p:ext uri="{BB962C8B-B14F-4D97-AF65-F5344CB8AC3E}">
        <p14:creationId xmlns:p14="http://schemas.microsoft.com/office/powerpoint/2010/main" val="23886549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64</a:t>
            </a:fld>
            <a:endParaRPr lang="ru-RU"/>
          </a:p>
        </p:txBody>
      </p:sp>
    </p:spTree>
    <p:extLst>
      <p:ext uri="{BB962C8B-B14F-4D97-AF65-F5344CB8AC3E}">
        <p14:creationId xmlns:p14="http://schemas.microsoft.com/office/powerpoint/2010/main" val="4717494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65</a:t>
            </a:fld>
            <a:endParaRPr lang="ru-RU"/>
          </a:p>
        </p:txBody>
      </p:sp>
    </p:spTree>
    <p:extLst>
      <p:ext uri="{BB962C8B-B14F-4D97-AF65-F5344CB8AC3E}">
        <p14:creationId xmlns:p14="http://schemas.microsoft.com/office/powerpoint/2010/main" val="39997001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66</a:t>
            </a:fld>
            <a:endParaRPr lang="ru-RU"/>
          </a:p>
        </p:txBody>
      </p:sp>
    </p:spTree>
    <p:extLst>
      <p:ext uri="{BB962C8B-B14F-4D97-AF65-F5344CB8AC3E}">
        <p14:creationId xmlns:p14="http://schemas.microsoft.com/office/powerpoint/2010/main" val="22600366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67</a:t>
            </a:fld>
            <a:endParaRPr lang="ru-RU"/>
          </a:p>
        </p:txBody>
      </p:sp>
    </p:spTree>
    <p:extLst>
      <p:ext uri="{BB962C8B-B14F-4D97-AF65-F5344CB8AC3E}">
        <p14:creationId xmlns:p14="http://schemas.microsoft.com/office/powerpoint/2010/main" val="32445199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68</a:t>
            </a:fld>
            <a:endParaRPr lang="ru-RU"/>
          </a:p>
        </p:txBody>
      </p:sp>
    </p:spTree>
    <p:extLst>
      <p:ext uri="{BB962C8B-B14F-4D97-AF65-F5344CB8AC3E}">
        <p14:creationId xmlns:p14="http://schemas.microsoft.com/office/powerpoint/2010/main" val="135549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4</a:t>
            </a:fld>
            <a:endParaRPr lang="ru-RU"/>
          </a:p>
        </p:txBody>
      </p:sp>
    </p:spTree>
    <p:extLst>
      <p:ext uri="{BB962C8B-B14F-4D97-AF65-F5344CB8AC3E}">
        <p14:creationId xmlns:p14="http://schemas.microsoft.com/office/powerpoint/2010/main" val="37817004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69</a:t>
            </a:fld>
            <a:endParaRPr lang="ru-RU"/>
          </a:p>
        </p:txBody>
      </p:sp>
    </p:spTree>
    <p:extLst>
      <p:ext uri="{BB962C8B-B14F-4D97-AF65-F5344CB8AC3E}">
        <p14:creationId xmlns:p14="http://schemas.microsoft.com/office/powerpoint/2010/main" val="19403986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5189C-09BA-B6F9-007B-BA5F39430096}"/>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54704E20-F745-E4A9-3EDC-71D9FADA59F6}"/>
              </a:ext>
            </a:extLst>
          </p:cNvPr>
          <p:cNvSpPr>
            <a:spLocks noGrp="1" noRot="1" noChangeAspect="1"/>
          </p:cNvSpPr>
          <p:nvPr>
            <p:ph type="sldImg"/>
          </p:nvPr>
        </p:nvSpPr>
        <p:spPr>
          <a:xfrm>
            <a:off x="381000" y="685800"/>
            <a:ext cx="6096000" cy="3429000"/>
          </a:xfrm>
        </p:spPr>
      </p:sp>
      <p:sp>
        <p:nvSpPr>
          <p:cNvPr id="3" name="Заметки 2">
            <a:extLst>
              <a:ext uri="{FF2B5EF4-FFF2-40B4-BE49-F238E27FC236}">
                <a16:creationId xmlns:a16="http://schemas.microsoft.com/office/drawing/2014/main" id="{D508A467-6114-973E-80E3-7255C6485FB2}"/>
              </a:ext>
            </a:extLst>
          </p:cNvPr>
          <p:cNvSpPr>
            <a:spLocks noGrp="1"/>
          </p:cNvSpPr>
          <p:nvPr>
            <p:ph type="body" idx="1"/>
          </p:nvPr>
        </p:nvSpPr>
        <p:spPr/>
        <p:txBody>
          <a:bodyPr/>
          <a:lstStyle/>
          <a:p>
            <a:endParaRPr lang="ru-RU"/>
          </a:p>
        </p:txBody>
      </p:sp>
      <p:sp>
        <p:nvSpPr>
          <p:cNvPr id="4" name="Номер слайда 3">
            <a:extLst>
              <a:ext uri="{FF2B5EF4-FFF2-40B4-BE49-F238E27FC236}">
                <a16:creationId xmlns:a16="http://schemas.microsoft.com/office/drawing/2014/main" id="{3FA8E0E9-D7F6-B0B6-7BAD-FF02A742A94A}"/>
              </a:ext>
            </a:extLst>
          </p:cNvPr>
          <p:cNvSpPr>
            <a:spLocks noGrp="1"/>
          </p:cNvSpPr>
          <p:nvPr>
            <p:ph type="sldNum" sz="quarter" idx="10"/>
          </p:nvPr>
        </p:nvSpPr>
        <p:spPr/>
        <p:txBody>
          <a:bodyPr/>
          <a:lstStyle/>
          <a:p>
            <a:pPr>
              <a:defRPr/>
            </a:pPr>
            <a:fld id="{A9EEDAFB-66F6-4554-A2E1-FF14FD81AE35}" type="slidenum">
              <a:rPr lang="ru-RU" smtClean="0"/>
              <a:pPr>
                <a:defRPr/>
              </a:pPr>
              <a:t>70</a:t>
            </a:fld>
            <a:endParaRPr lang="ru-RU"/>
          </a:p>
        </p:txBody>
      </p:sp>
    </p:spTree>
    <p:extLst>
      <p:ext uri="{BB962C8B-B14F-4D97-AF65-F5344CB8AC3E}">
        <p14:creationId xmlns:p14="http://schemas.microsoft.com/office/powerpoint/2010/main" val="4123053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71</a:t>
            </a:fld>
            <a:endParaRPr lang="ru-RU"/>
          </a:p>
        </p:txBody>
      </p:sp>
    </p:spTree>
    <p:extLst>
      <p:ext uri="{BB962C8B-B14F-4D97-AF65-F5344CB8AC3E}">
        <p14:creationId xmlns:p14="http://schemas.microsoft.com/office/powerpoint/2010/main" val="13893107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73</a:t>
            </a:fld>
            <a:endParaRPr lang="ru-RU"/>
          </a:p>
        </p:txBody>
      </p:sp>
    </p:spTree>
    <p:extLst>
      <p:ext uri="{BB962C8B-B14F-4D97-AF65-F5344CB8AC3E}">
        <p14:creationId xmlns:p14="http://schemas.microsoft.com/office/powerpoint/2010/main" val="1190976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p:spPr>
        <p:txBody>
          <a:bodyPr/>
          <a:lstStyle/>
          <a:p>
            <a:fld id="{C36D7681-B91F-4460-A719-CE877E973B3B}" type="slidenum">
              <a:rPr lang="ru-RU" smtClean="0"/>
              <a:pPr/>
              <a:t>75</a:t>
            </a:fld>
            <a:endParaRPr lang="ru-RU"/>
          </a:p>
        </p:txBody>
      </p:sp>
      <p:sp>
        <p:nvSpPr>
          <p:cNvPr id="154627" name="Rectangle 2"/>
          <p:cNvSpPr>
            <a:spLocks noGrp="1" noRot="1" noChangeAspect="1" noChangeArrowheads="1" noTextEdit="1"/>
          </p:cNvSpPr>
          <p:nvPr>
            <p:ph type="sldImg"/>
          </p:nvPr>
        </p:nvSpPr>
        <p:spPr>
          <a:xfrm>
            <a:off x="381000" y="685800"/>
            <a:ext cx="6096000" cy="3429000"/>
          </a:xfrm>
          <a:ln/>
        </p:spPr>
      </p:sp>
      <p:sp>
        <p:nvSpPr>
          <p:cNvPr id="154628" name="Rectangle 3"/>
          <p:cNvSpPr>
            <a:spLocks noGrp="1" noChangeArrowheads="1"/>
          </p:cNvSpPr>
          <p:nvPr>
            <p:ph type="body" idx="1"/>
          </p:nvPr>
        </p:nvSpPr>
        <p:spPr>
          <a:noFill/>
          <a:ln/>
        </p:spPr>
        <p:txBody>
          <a:bodyPr/>
          <a:lstStyle/>
          <a:p>
            <a:pPr eaLnBrk="1" hangingPunct="1"/>
            <a:r>
              <a:rPr lang="ru-RU" dirty="0"/>
              <a:t>Выражение, скажем </a:t>
            </a:r>
            <a:r>
              <a:rPr lang="ru-RU" i="1" dirty="0"/>
              <a:t>x = 0</a:t>
            </a:r>
            <a:r>
              <a:rPr lang="ru-RU" dirty="0"/>
              <a:t>, или </a:t>
            </a:r>
            <a:r>
              <a:rPr lang="ru-RU" i="1" dirty="0"/>
              <a:t>i++</a:t>
            </a:r>
            <a:r>
              <a:rPr lang="ru-RU" dirty="0"/>
              <a:t>, или </a:t>
            </a:r>
            <a:r>
              <a:rPr lang="ru-RU" i="1" dirty="0" err="1"/>
              <a:t>printf</a:t>
            </a:r>
            <a:r>
              <a:rPr lang="ru-RU" i="1" dirty="0"/>
              <a:t>(…)</a:t>
            </a:r>
            <a:r>
              <a:rPr lang="ru-RU" dirty="0"/>
              <a:t>, становится </a:t>
            </a:r>
            <a:r>
              <a:rPr lang="ru-RU" i="1" dirty="0"/>
              <a:t>инструкцией</a:t>
            </a:r>
            <a:r>
              <a:rPr lang="ru-RU" dirty="0"/>
              <a:t>, если в конце его поставить точку с запятой, например:</a:t>
            </a:r>
          </a:p>
          <a:p>
            <a:pPr eaLnBrk="1" hangingPunct="1"/>
            <a:r>
              <a:rPr lang="ru-RU" dirty="0"/>
              <a:t>x = 0;</a:t>
            </a:r>
          </a:p>
          <a:p>
            <a:pPr eaLnBrk="1" hangingPunct="1"/>
            <a:r>
              <a:rPr lang="ru-RU" dirty="0"/>
              <a:t>i++;</a:t>
            </a:r>
          </a:p>
          <a:p>
            <a:pPr eaLnBrk="1" hangingPunct="1"/>
            <a:r>
              <a:rPr lang="ru-RU" dirty="0" err="1"/>
              <a:t>printf</a:t>
            </a:r>
            <a:r>
              <a:rPr lang="ru-RU" dirty="0"/>
              <a:t>(...);</a:t>
            </a:r>
          </a:p>
          <a:p>
            <a:pPr eaLnBrk="1" hangingPunct="1"/>
            <a:r>
              <a:rPr lang="ru-RU" dirty="0"/>
              <a:t>В Си точка с запятой является заключающим символом инструкции, а не разделителем, как в языке Паскаль. </a:t>
            </a:r>
          </a:p>
          <a:p>
            <a:pPr eaLnBrk="1" hangingPunct="1"/>
            <a:r>
              <a:rPr lang="ru-RU" dirty="0"/>
              <a:t>Фигурные скобки </a:t>
            </a:r>
            <a:r>
              <a:rPr lang="ru-RU" b="1" dirty="0"/>
              <a:t>{</a:t>
            </a:r>
            <a:r>
              <a:rPr lang="ru-RU" dirty="0"/>
              <a:t> и </a:t>
            </a:r>
            <a:r>
              <a:rPr lang="ru-RU" b="1" dirty="0"/>
              <a:t>}</a:t>
            </a:r>
            <a:r>
              <a:rPr lang="ru-RU" dirty="0"/>
              <a:t> используются для объединения объявлений и инструкций в </a:t>
            </a:r>
            <a:r>
              <a:rPr lang="ru-RU" i="1" dirty="0"/>
              <a:t>составную инструкцию</a:t>
            </a:r>
            <a:r>
              <a:rPr lang="ru-RU" dirty="0"/>
              <a:t>, или </a:t>
            </a:r>
            <a:r>
              <a:rPr lang="ru-RU" i="1" dirty="0"/>
              <a:t>блок</a:t>
            </a:r>
            <a:r>
              <a:rPr lang="ru-RU" dirty="0"/>
              <a:t>, чтобы с точки зрения синтаксиса эта новая конструкция воспринималась как одна инструкция. Фигурные скобки, обрамляющие группу инструкций, образующих тело функции, - это один пример; второй пример - это скобки, объединяющие инструкции, помещенные после </a:t>
            </a:r>
            <a:r>
              <a:rPr lang="ru-RU" b="1" dirty="0" err="1"/>
              <a:t>if</a:t>
            </a:r>
            <a:r>
              <a:rPr lang="ru-RU" dirty="0"/>
              <a:t>, </a:t>
            </a:r>
            <a:r>
              <a:rPr lang="ru-RU" b="1" dirty="0" err="1"/>
              <a:t>else</a:t>
            </a:r>
            <a:r>
              <a:rPr lang="ru-RU" dirty="0"/>
              <a:t>, </a:t>
            </a:r>
            <a:r>
              <a:rPr lang="ru-RU" b="1" dirty="0" err="1"/>
              <a:t>while</a:t>
            </a:r>
            <a:r>
              <a:rPr lang="ru-RU" dirty="0"/>
              <a:t> или </a:t>
            </a:r>
            <a:r>
              <a:rPr lang="ru-RU" b="1" dirty="0" err="1"/>
              <a:t>for</a:t>
            </a:r>
            <a:r>
              <a:rPr lang="ru-RU" dirty="0" err="1"/>
              <a:t>.После</a:t>
            </a:r>
            <a:r>
              <a:rPr lang="ru-RU" dirty="0"/>
              <a:t> правой закрывающей фигурной скобки в конце блока точка с запятой не ставится. </a:t>
            </a:r>
          </a:p>
        </p:txBody>
      </p:sp>
    </p:spTree>
    <p:extLst>
      <p:ext uri="{BB962C8B-B14F-4D97-AF65-F5344CB8AC3E}">
        <p14:creationId xmlns:p14="http://schemas.microsoft.com/office/powerpoint/2010/main" val="3901021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76</a:t>
            </a:fld>
            <a:endParaRPr lang="ru-RU"/>
          </a:p>
        </p:txBody>
      </p:sp>
    </p:spTree>
    <p:extLst>
      <p:ext uri="{BB962C8B-B14F-4D97-AF65-F5344CB8AC3E}">
        <p14:creationId xmlns:p14="http://schemas.microsoft.com/office/powerpoint/2010/main" val="33357089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p:spPr>
        <p:txBody>
          <a:bodyPr/>
          <a:lstStyle/>
          <a:p>
            <a:fld id="{AD9CA9B5-74EB-4998-8634-E28112587779}" type="slidenum">
              <a:rPr lang="ru-RU" smtClean="0"/>
              <a:pPr/>
              <a:t>77</a:t>
            </a:fld>
            <a:endParaRPr lang="ru-RU"/>
          </a:p>
        </p:txBody>
      </p:sp>
      <p:sp>
        <p:nvSpPr>
          <p:cNvPr id="155651" name="Rectangle 2"/>
          <p:cNvSpPr>
            <a:spLocks noGrp="1" noRot="1" noChangeAspect="1" noChangeArrowheads="1" noTextEdit="1"/>
          </p:cNvSpPr>
          <p:nvPr>
            <p:ph type="sldImg"/>
          </p:nvPr>
        </p:nvSpPr>
        <p:spPr>
          <a:xfrm>
            <a:off x="363538" y="107950"/>
            <a:ext cx="6096000" cy="3429000"/>
          </a:xfrm>
          <a:ln/>
        </p:spPr>
      </p:sp>
      <p:sp>
        <p:nvSpPr>
          <p:cNvPr id="155652" name="Rectangle 3"/>
          <p:cNvSpPr>
            <a:spLocks noGrp="1" noChangeArrowheads="1"/>
          </p:cNvSpPr>
          <p:nvPr>
            <p:ph type="body" idx="1"/>
          </p:nvPr>
        </p:nvSpPr>
        <p:spPr>
          <a:xfrm>
            <a:off x="0" y="3492500"/>
            <a:ext cx="6858000" cy="5651500"/>
          </a:xfrm>
          <a:noFill/>
          <a:ln/>
        </p:spPr>
        <p:txBody>
          <a:bodyPr/>
          <a:lstStyle/>
          <a:p>
            <a:pPr eaLnBrk="1" hangingPunct="1">
              <a:lnSpc>
                <a:spcPct val="80000"/>
              </a:lnSpc>
            </a:pPr>
            <a:r>
              <a:rPr lang="ru-RU" sz="800" dirty="0"/>
              <a:t>Инструкция </a:t>
            </a:r>
            <a:r>
              <a:rPr lang="ru-RU" sz="800" b="1" dirty="0" err="1"/>
              <a:t>if-else</a:t>
            </a:r>
            <a:r>
              <a:rPr lang="ru-RU" sz="800" dirty="0"/>
              <a:t> используется для принятия решения. Формально ее синтаксисом является: </a:t>
            </a:r>
          </a:p>
          <a:p>
            <a:pPr eaLnBrk="1" hangingPunct="1">
              <a:lnSpc>
                <a:spcPct val="80000"/>
              </a:lnSpc>
            </a:pPr>
            <a:r>
              <a:rPr lang="ru-RU" sz="800" b="1" dirty="0" err="1"/>
              <a:t>if</a:t>
            </a:r>
            <a:r>
              <a:rPr lang="ru-RU" sz="800" b="1" dirty="0"/>
              <a:t> (</a:t>
            </a:r>
            <a:r>
              <a:rPr lang="ru-RU" sz="800" b="1" i="1" dirty="0"/>
              <a:t>выражение</a:t>
            </a:r>
            <a:r>
              <a:rPr lang="ru-RU" sz="800" b="1" dirty="0"/>
              <a:t>)</a:t>
            </a:r>
          </a:p>
          <a:p>
            <a:pPr eaLnBrk="1" hangingPunct="1">
              <a:lnSpc>
                <a:spcPct val="80000"/>
              </a:lnSpc>
            </a:pPr>
            <a:r>
              <a:rPr lang="ru-RU" sz="800" b="1" i="1" dirty="0"/>
              <a:t>    инструкция1</a:t>
            </a:r>
          </a:p>
          <a:p>
            <a:pPr eaLnBrk="1" hangingPunct="1">
              <a:lnSpc>
                <a:spcPct val="80000"/>
              </a:lnSpc>
            </a:pPr>
            <a:r>
              <a:rPr lang="ru-RU" sz="800" b="1" dirty="0" err="1"/>
              <a:t>else</a:t>
            </a:r>
            <a:endParaRPr lang="ru-RU" sz="800" b="1" dirty="0"/>
          </a:p>
          <a:p>
            <a:pPr eaLnBrk="1" hangingPunct="1">
              <a:lnSpc>
                <a:spcPct val="80000"/>
              </a:lnSpc>
            </a:pPr>
            <a:r>
              <a:rPr lang="ru-RU" sz="800" b="1" i="1" dirty="0"/>
              <a:t>    инструкция2</a:t>
            </a:r>
          </a:p>
          <a:p>
            <a:pPr eaLnBrk="1" hangingPunct="1">
              <a:lnSpc>
                <a:spcPct val="80000"/>
              </a:lnSpc>
            </a:pPr>
            <a:r>
              <a:rPr lang="ru-RU" sz="800" dirty="0"/>
              <a:t>причем </a:t>
            </a:r>
            <a:r>
              <a:rPr lang="ru-RU" sz="800" b="1" dirty="0" err="1"/>
              <a:t>else</a:t>
            </a:r>
            <a:r>
              <a:rPr lang="ru-RU" sz="800" dirty="0"/>
              <a:t>-часть может и отсутствовать. Сначала вычисляется выражение, и, если оно истинно (т. е. отлично от нуля), выполняется </a:t>
            </a:r>
            <a:r>
              <a:rPr lang="ru-RU" sz="800" i="1" dirty="0"/>
              <a:t>инструкция1</a:t>
            </a:r>
            <a:r>
              <a:rPr lang="ru-RU" sz="800" dirty="0"/>
              <a:t>. Если выражение ложно (т. е. его значение равно нулю) и существует </a:t>
            </a:r>
            <a:r>
              <a:rPr lang="ru-RU" sz="800" b="1" dirty="0" err="1"/>
              <a:t>else</a:t>
            </a:r>
            <a:r>
              <a:rPr lang="ru-RU" sz="800" dirty="0"/>
              <a:t>-часть, то выполняется </a:t>
            </a:r>
            <a:r>
              <a:rPr lang="ru-RU" sz="800" i="1" dirty="0"/>
              <a:t>инструкция2</a:t>
            </a:r>
            <a:r>
              <a:rPr lang="ru-RU" sz="800" dirty="0"/>
              <a:t>. </a:t>
            </a:r>
          </a:p>
          <a:p>
            <a:pPr eaLnBrk="1" hangingPunct="1">
              <a:lnSpc>
                <a:spcPct val="80000"/>
              </a:lnSpc>
            </a:pPr>
            <a:r>
              <a:rPr lang="ru-RU" sz="800" dirty="0"/>
              <a:t>Так как </a:t>
            </a:r>
            <a:r>
              <a:rPr lang="ru-RU" sz="800" b="1" dirty="0" err="1"/>
              <a:t>if</a:t>
            </a:r>
            <a:r>
              <a:rPr lang="ru-RU" sz="800" dirty="0"/>
              <a:t> просто проверяет числовое значение выражения, условие иногда можно записывать в сокращенном виде. Так, запись</a:t>
            </a:r>
          </a:p>
          <a:p>
            <a:pPr eaLnBrk="1" hangingPunct="1">
              <a:lnSpc>
                <a:spcPct val="80000"/>
              </a:lnSpc>
            </a:pPr>
            <a:r>
              <a:rPr lang="ru-RU" sz="800" dirty="0" err="1"/>
              <a:t>if</a:t>
            </a:r>
            <a:r>
              <a:rPr lang="ru-RU" sz="800" dirty="0"/>
              <a:t> (</a:t>
            </a:r>
            <a:r>
              <a:rPr lang="ru-RU" sz="800" i="1" dirty="0"/>
              <a:t>выражение</a:t>
            </a:r>
            <a:r>
              <a:rPr lang="ru-RU" sz="800" dirty="0"/>
              <a:t>)</a:t>
            </a:r>
          </a:p>
          <a:p>
            <a:pPr eaLnBrk="1" hangingPunct="1">
              <a:lnSpc>
                <a:spcPct val="80000"/>
              </a:lnSpc>
            </a:pPr>
            <a:r>
              <a:rPr lang="ru-RU" sz="800" dirty="0"/>
              <a:t>короче, чем</a:t>
            </a:r>
          </a:p>
          <a:p>
            <a:pPr eaLnBrk="1" hangingPunct="1">
              <a:lnSpc>
                <a:spcPct val="80000"/>
              </a:lnSpc>
            </a:pPr>
            <a:r>
              <a:rPr lang="ru-RU" sz="800" dirty="0" err="1"/>
              <a:t>if</a:t>
            </a:r>
            <a:r>
              <a:rPr lang="ru-RU" sz="800" dirty="0"/>
              <a:t> ( </a:t>
            </a:r>
            <a:r>
              <a:rPr lang="ru-RU" sz="800" i="1" dirty="0"/>
              <a:t>выражение != 0 </a:t>
            </a:r>
            <a:r>
              <a:rPr lang="ru-RU" sz="800" dirty="0"/>
              <a:t>)</a:t>
            </a:r>
          </a:p>
          <a:p>
            <a:pPr eaLnBrk="1" hangingPunct="1">
              <a:lnSpc>
                <a:spcPct val="80000"/>
              </a:lnSpc>
            </a:pPr>
            <a:r>
              <a:rPr lang="ru-RU" sz="800" dirty="0"/>
              <a:t>Иногда такие сокращения естественны и ясны, в других случаях, наоборот, затрудняют понимание программы. </a:t>
            </a:r>
          </a:p>
          <a:p>
            <a:pPr eaLnBrk="1" hangingPunct="1">
              <a:lnSpc>
                <a:spcPct val="80000"/>
              </a:lnSpc>
            </a:pPr>
            <a:r>
              <a:rPr lang="ru-RU" sz="800" dirty="0"/>
              <a:t>Отсутствие </a:t>
            </a:r>
            <a:r>
              <a:rPr lang="ru-RU" sz="800" b="1" dirty="0" err="1"/>
              <a:t>else</a:t>
            </a:r>
            <a:r>
              <a:rPr lang="ru-RU" sz="800" dirty="0"/>
              <a:t>-части в одной из вложенных друг в друга </a:t>
            </a:r>
            <a:r>
              <a:rPr lang="ru-RU" sz="800" b="1" dirty="0" err="1"/>
              <a:t>if</a:t>
            </a:r>
            <a:r>
              <a:rPr lang="ru-RU" sz="800" dirty="0"/>
              <a:t>-конструкций может привести к неоднозначному толкованию записи. Эту неоднозначность разрешают тем, что </a:t>
            </a:r>
            <a:r>
              <a:rPr lang="ru-RU" sz="800" b="1" dirty="0" err="1"/>
              <a:t>else</a:t>
            </a:r>
            <a:r>
              <a:rPr lang="ru-RU" sz="800" dirty="0"/>
              <a:t> связывают с ближайшим </a:t>
            </a:r>
            <a:r>
              <a:rPr lang="ru-RU" sz="800" b="1" dirty="0" err="1"/>
              <a:t>if</a:t>
            </a:r>
            <a:r>
              <a:rPr lang="ru-RU" sz="800" dirty="0"/>
              <a:t>, у которого нет своего </a:t>
            </a:r>
            <a:r>
              <a:rPr lang="ru-RU" sz="800" b="1" dirty="0" err="1"/>
              <a:t>else</a:t>
            </a:r>
            <a:r>
              <a:rPr lang="ru-RU" sz="800" dirty="0"/>
              <a:t>. Например, в</a:t>
            </a:r>
          </a:p>
          <a:p>
            <a:pPr eaLnBrk="1" hangingPunct="1">
              <a:lnSpc>
                <a:spcPct val="80000"/>
              </a:lnSpc>
            </a:pPr>
            <a:r>
              <a:rPr lang="ru-RU" sz="800" b="1" dirty="0" err="1"/>
              <a:t>if</a:t>
            </a:r>
            <a:r>
              <a:rPr lang="ru-RU" sz="800" b="1" dirty="0"/>
              <a:t> (n &gt; 0)</a:t>
            </a:r>
          </a:p>
          <a:p>
            <a:pPr eaLnBrk="1" hangingPunct="1">
              <a:lnSpc>
                <a:spcPct val="80000"/>
              </a:lnSpc>
            </a:pPr>
            <a:r>
              <a:rPr lang="ru-RU" sz="800" b="1" dirty="0"/>
              <a:t>    </a:t>
            </a:r>
            <a:r>
              <a:rPr lang="ru-RU" sz="800" b="1" dirty="0" err="1"/>
              <a:t>if</a:t>
            </a:r>
            <a:r>
              <a:rPr lang="ru-RU" sz="800" b="1" dirty="0"/>
              <a:t> (а &gt; b)</a:t>
            </a:r>
          </a:p>
          <a:p>
            <a:pPr eaLnBrk="1" hangingPunct="1">
              <a:lnSpc>
                <a:spcPct val="80000"/>
              </a:lnSpc>
            </a:pPr>
            <a:r>
              <a:rPr lang="ru-RU" sz="800" b="1" dirty="0"/>
              <a:t>        z = a;</a:t>
            </a:r>
          </a:p>
          <a:p>
            <a:pPr eaLnBrk="1" hangingPunct="1">
              <a:lnSpc>
                <a:spcPct val="80000"/>
              </a:lnSpc>
            </a:pPr>
            <a:r>
              <a:rPr lang="ru-RU" sz="800" b="1" dirty="0"/>
              <a:t>    </a:t>
            </a:r>
            <a:r>
              <a:rPr lang="ru-RU" sz="800" b="1" dirty="0" err="1"/>
              <a:t>else</a:t>
            </a:r>
            <a:endParaRPr lang="ru-RU" sz="800" b="1" dirty="0"/>
          </a:p>
          <a:p>
            <a:pPr eaLnBrk="1" hangingPunct="1">
              <a:lnSpc>
                <a:spcPct val="80000"/>
              </a:lnSpc>
            </a:pPr>
            <a:r>
              <a:rPr lang="ru-RU" sz="800" b="1" dirty="0"/>
              <a:t>        z = b;</a:t>
            </a:r>
          </a:p>
          <a:p>
            <a:pPr eaLnBrk="1" hangingPunct="1">
              <a:lnSpc>
                <a:spcPct val="80000"/>
              </a:lnSpc>
            </a:pPr>
            <a:r>
              <a:rPr lang="ru-RU" sz="800" b="1" dirty="0" err="1"/>
              <a:t>else</a:t>
            </a:r>
            <a:r>
              <a:rPr lang="ru-RU" sz="800" dirty="0"/>
              <a:t> относится к внутреннему </a:t>
            </a:r>
            <a:r>
              <a:rPr lang="ru-RU" sz="800" b="1" dirty="0" err="1"/>
              <a:t>if</a:t>
            </a:r>
            <a:r>
              <a:rPr lang="ru-RU" sz="800" dirty="0"/>
              <a:t>, что мы и показали с помощью отступов. Если нам требуется иная интерпретация, необходимо должным образом расставить фигурные скобки: </a:t>
            </a:r>
          </a:p>
          <a:p>
            <a:pPr eaLnBrk="1" hangingPunct="1">
              <a:lnSpc>
                <a:spcPct val="80000"/>
              </a:lnSpc>
            </a:pPr>
            <a:r>
              <a:rPr lang="ru-RU" sz="800" dirty="0" err="1"/>
              <a:t>if</a:t>
            </a:r>
            <a:r>
              <a:rPr lang="ru-RU" sz="800" dirty="0"/>
              <a:t> (n &gt; 0)</a:t>
            </a:r>
          </a:p>
          <a:p>
            <a:pPr eaLnBrk="1" hangingPunct="1">
              <a:lnSpc>
                <a:spcPct val="80000"/>
              </a:lnSpc>
            </a:pPr>
            <a:r>
              <a:rPr lang="ru-RU" sz="800" dirty="0"/>
              <a:t>{</a:t>
            </a:r>
          </a:p>
          <a:p>
            <a:pPr eaLnBrk="1" hangingPunct="1">
              <a:lnSpc>
                <a:spcPct val="80000"/>
              </a:lnSpc>
            </a:pPr>
            <a:r>
              <a:rPr lang="ru-RU" sz="800" dirty="0"/>
              <a:t>    </a:t>
            </a:r>
            <a:r>
              <a:rPr lang="ru-RU" sz="800" dirty="0" err="1"/>
              <a:t>if</a:t>
            </a:r>
            <a:r>
              <a:rPr lang="ru-RU" sz="800" dirty="0"/>
              <a:t> (а &gt; b)</a:t>
            </a:r>
          </a:p>
          <a:p>
            <a:pPr eaLnBrk="1" hangingPunct="1">
              <a:lnSpc>
                <a:spcPct val="80000"/>
              </a:lnSpc>
            </a:pPr>
            <a:r>
              <a:rPr lang="ru-RU" sz="800" dirty="0"/>
              <a:t>        z = a;</a:t>
            </a:r>
          </a:p>
          <a:p>
            <a:pPr eaLnBrk="1" hangingPunct="1">
              <a:lnSpc>
                <a:spcPct val="80000"/>
              </a:lnSpc>
            </a:pPr>
            <a:r>
              <a:rPr lang="ru-RU" sz="800" dirty="0"/>
              <a:t>}</a:t>
            </a:r>
          </a:p>
          <a:p>
            <a:pPr eaLnBrk="1" hangingPunct="1">
              <a:lnSpc>
                <a:spcPct val="80000"/>
              </a:lnSpc>
            </a:pPr>
            <a:r>
              <a:rPr lang="ru-RU" sz="800" dirty="0" err="1"/>
              <a:t>else</a:t>
            </a:r>
            <a:endParaRPr lang="ru-RU" sz="800" dirty="0"/>
          </a:p>
          <a:p>
            <a:pPr eaLnBrk="1" hangingPunct="1">
              <a:lnSpc>
                <a:spcPct val="80000"/>
              </a:lnSpc>
            </a:pPr>
            <a:r>
              <a:rPr lang="ru-RU" sz="800" dirty="0"/>
              <a:t>    z = b;</a:t>
            </a:r>
          </a:p>
          <a:p>
            <a:pPr eaLnBrk="1" hangingPunct="1">
              <a:lnSpc>
                <a:spcPct val="80000"/>
              </a:lnSpc>
            </a:pPr>
            <a:r>
              <a:rPr lang="ru-RU" sz="800" dirty="0"/>
              <a:t>Ниже приводится пример ситуации, когда неоднозначность особенно опасна: </a:t>
            </a:r>
          </a:p>
          <a:p>
            <a:pPr eaLnBrk="1" hangingPunct="1">
              <a:lnSpc>
                <a:spcPct val="80000"/>
              </a:lnSpc>
            </a:pPr>
            <a:r>
              <a:rPr lang="ru-RU" sz="800" dirty="0" err="1"/>
              <a:t>if</a:t>
            </a:r>
            <a:r>
              <a:rPr lang="ru-RU" sz="800" dirty="0"/>
              <a:t> (n &gt;= 0)</a:t>
            </a:r>
          </a:p>
          <a:p>
            <a:pPr eaLnBrk="1" hangingPunct="1">
              <a:lnSpc>
                <a:spcPct val="80000"/>
              </a:lnSpc>
            </a:pPr>
            <a:r>
              <a:rPr lang="ru-RU" sz="800" dirty="0"/>
              <a:t>    </a:t>
            </a:r>
            <a:r>
              <a:rPr lang="ru-RU" sz="800" dirty="0" err="1"/>
              <a:t>for</a:t>
            </a:r>
            <a:r>
              <a:rPr lang="ru-RU" sz="800" dirty="0"/>
              <a:t> (i=0; i &lt; n; i++)</a:t>
            </a:r>
          </a:p>
          <a:p>
            <a:pPr eaLnBrk="1" hangingPunct="1">
              <a:lnSpc>
                <a:spcPct val="80000"/>
              </a:lnSpc>
            </a:pPr>
            <a:r>
              <a:rPr lang="ru-RU" sz="800" dirty="0"/>
              <a:t>        </a:t>
            </a:r>
            <a:r>
              <a:rPr lang="ru-RU" sz="800" dirty="0" err="1"/>
              <a:t>if</a:t>
            </a:r>
            <a:r>
              <a:rPr lang="ru-RU" sz="800" dirty="0"/>
              <a:t> (s[i] &gt; 0)</a:t>
            </a:r>
          </a:p>
          <a:p>
            <a:pPr eaLnBrk="1" hangingPunct="1">
              <a:lnSpc>
                <a:spcPct val="80000"/>
              </a:lnSpc>
            </a:pPr>
            <a:r>
              <a:rPr lang="ru-RU" sz="800" dirty="0"/>
              <a:t>        {</a:t>
            </a:r>
          </a:p>
          <a:p>
            <a:pPr eaLnBrk="1" hangingPunct="1">
              <a:lnSpc>
                <a:spcPct val="80000"/>
              </a:lnSpc>
            </a:pPr>
            <a:r>
              <a:rPr lang="ru-RU" sz="800" dirty="0"/>
              <a:t>            </a:t>
            </a:r>
            <a:r>
              <a:rPr lang="ru-RU" sz="800" dirty="0" err="1"/>
              <a:t>printf</a:t>
            </a:r>
            <a:r>
              <a:rPr lang="ru-RU" sz="800" dirty="0"/>
              <a:t> ("…");</a:t>
            </a:r>
          </a:p>
          <a:p>
            <a:pPr eaLnBrk="1" hangingPunct="1">
              <a:lnSpc>
                <a:spcPct val="80000"/>
              </a:lnSpc>
            </a:pPr>
            <a:r>
              <a:rPr lang="ru-RU" sz="800" dirty="0"/>
              <a:t>            </a:t>
            </a:r>
            <a:r>
              <a:rPr lang="ru-RU" sz="800" dirty="0" err="1"/>
              <a:t>return</a:t>
            </a:r>
            <a:r>
              <a:rPr lang="ru-RU" sz="800" dirty="0"/>
              <a:t> i;</a:t>
            </a:r>
          </a:p>
          <a:p>
            <a:pPr eaLnBrk="1" hangingPunct="1">
              <a:lnSpc>
                <a:spcPct val="80000"/>
              </a:lnSpc>
            </a:pPr>
            <a:r>
              <a:rPr lang="ru-RU" sz="800" dirty="0"/>
              <a:t>        }</a:t>
            </a:r>
          </a:p>
          <a:p>
            <a:pPr eaLnBrk="1" hangingPunct="1">
              <a:lnSpc>
                <a:spcPct val="80000"/>
              </a:lnSpc>
            </a:pPr>
            <a:r>
              <a:rPr lang="ru-RU" sz="800" dirty="0" err="1"/>
              <a:t>else</a:t>
            </a:r>
            <a:r>
              <a:rPr lang="ru-RU" sz="800" dirty="0"/>
              <a:t> /* НЕВЕРНО */</a:t>
            </a:r>
          </a:p>
          <a:p>
            <a:pPr eaLnBrk="1" hangingPunct="1">
              <a:lnSpc>
                <a:spcPct val="80000"/>
              </a:lnSpc>
            </a:pPr>
            <a:r>
              <a:rPr lang="ru-RU" sz="800" dirty="0"/>
              <a:t>        </a:t>
            </a:r>
            <a:r>
              <a:rPr lang="ru-RU" sz="800" dirty="0" err="1"/>
              <a:t>printf</a:t>
            </a:r>
            <a:r>
              <a:rPr lang="ru-RU" sz="800" dirty="0"/>
              <a:t>("ошибка – отрицательное n\n");</a:t>
            </a:r>
          </a:p>
          <a:p>
            <a:pPr eaLnBrk="1" hangingPunct="1">
              <a:lnSpc>
                <a:spcPct val="80000"/>
              </a:lnSpc>
            </a:pPr>
            <a:r>
              <a:rPr lang="ru-RU" sz="800" dirty="0"/>
              <a:t>С помощью отступов мы недвусмысленно показали, что нам нужно, однако компилятор не воспримет эту информацию и отнесет </a:t>
            </a:r>
            <a:r>
              <a:rPr lang="ru-RU" sz="800" b="1" dirty="0" err="1"/>
              <a:t>else</a:t>
            </a:r>
            <a:r>
              <a:rPr lang="ru-RU" sz="800" dirty="0"/>
              <a:t> к внутреннему </a:t>
            </a:r>
            <a:r>
              <a:rPr lang="ru-RU" sz="800" b="1" dirty="0" err="1"/>
              <a:t>if</a:t>
            </a:r>
            <a:r>
              <a:rPr lang="ru-RU" sz="800" dirty="0"/>
              <a:t>. Искать такого рода ошибки особенно тяжело. Здесь уместен следующий совет: вложенные </a:t>
            </a:r>
            <a:r>
              <a:rPr lang="ru-RU" sz="800" b="1" dirty="0" err="1"/>
              <a:t>if</a:t>
            </a:r>
            <a:r>
              <a:rPr lang="ru-RU" sz="800" dirty="0"/>
              <a:t> обрамляйте фигурными скобками. Кстати, обратите внимание на точку с запятой после z = a в </a:t>
            </a:r>
          </a:p>
          <a:p>
            <a:pPr eaLnBrk="1" hangingPunct="1">
              <a:lnSpc>
                <a:spcPct val="80000"/>
              </a:lnSpc>
            </a:pPr>
            <a:r>
              <a:rPr lang="ru-RU" sz="800" dirty="0" err="1"/>
              <a:t>if</a:t>
            </a:r>
            <a:r>
              <a:rPr lang="ru-RU" sz="800" dirty="0"/>
              <a:t> (а &gt; b) z = а; </a:t>
            </a:r>
            <a:r>
              <a:rPr lang="ru-RU" sz="800" dirty="0" err="1"/>
              <a:t>else</a:t>
            </a:r>
            <a:r>
              <a:rPr lang="ru-RU" sz="800" dirty="0"/>
              <a:t> z = b; Здесь она обязательна, поскольку по правилам грамматики за </a:t>
            </a:r>
            <a:r>
              <a:rPr lang="ru-RU" sz="800" b="1" dirty="0" err="1"/>
              <a:t>if</a:t>
            </a:r>
            <a:r>
              <a:rPr lang="ru-RU" sz="800" dirty="0"/>
              <a:t> должна следовать инструкция, а выражение-инструкция вроде z = a; всегда заканчивается точкой с запятой. </a:t>
            </a:r>
          </a:p>
        </p:txBody>
      </p:sp>
    </p:spTree>
    <p:extLst>
      <p:ext uri="{BB962C8B-B14F-4D97-AF65-F5344CB8AC3E}">
        <p14:creationId xmlns:p14="http://schemas.microsoft.com/office/powerpoint/2010/main" val="28017013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p:spPr>
        <p:txBody>
          <a:bodyPr/>
          <a:lstStyle/>
          <a:p>
            <a:fld id="{3781A0F8-65A2-4B76-8DB2-240442EA6061}" type="slidenum">
              <a:rPr lang="ru-RU" smtClean="0"/>
              <a:pPr/>
              <a:t>81</a:t>
            </a:fld>
            <a:endParaRPr lang="ru-RU"/>
          </a:p>
        </p:txBody>
      </p:sp>
      <p:sp>
        <p:nvSpPr>
          <p:cNvPr id="156675" name="Rectangle 2"/>
          <p:cNvSpPr>
            <a:spLocks noGrp="1" noRot="1" noChangeAspect="1" noChangeArrowheads="1" noTextEdit="1"/>
          </p:cNvSpPr>
          <p:nvPr>
            <p:ph type="sldImg"/>
          </p:nvPr>
        </p:nvSpPr>
        <p:spPr>
          <a:xfrm>
            <a:off x="381000" y="685800"/>
            <a:ext cx="6096000" cy="3429000"/>
          </a:xfrm>
          <a:ln/>
        </p:spPr>
      </p:sp>
      <p:sp>
        <p:nvSpPr>
          <p:cNvPr id="156676" name="Rectangle 3"/>
          <p:cNvSpPr>
            <a:spLocks noGrp="1" noChangeArrowheads="1"/>
          </p:cNvSpPr>
          <p:nvPr>
            <p:ph type="body" idx="1"/>
          </p:nvPr>
        </p:nvSpPr>
        <p:spPr>
          <a:noFill/>
          <a:ln/>
        </p:spPr>
        <p:txBody>
          <a:bodyPr/>
          <a:lstStyle/>
          <a:p>
            <a:pPr eaLnBrk="1" hangingPunct="1"/>
            <a:r>
              <a:rPr lang="ru-RU" sz="1000"/>
              <a:t>Конструкция </a:t>
            </a:r>
          </a:p>
          <a:p>
            <a:pPr eaLnBrk="1" hangingPunct="1"/>
            <a:r>
              <a:rPr lang="ru-RU" sz="1000">
                <a:latin typeface="Courier New" pitchFamily="49" charset="0"/>
              </a:rPr>
              <a:t>if (</a:t>
            </a:r>
            <a:r>
              <a:rPr lang="ru-RU" sz="1000" i="1">
                <a:latin typeface="Courier New" pitchFamily="49" charset="0"/>
              </a:rPr>
              <a:t>выражение</a:t>
            </a:r>
            <a:r>
              <a:rPr lang="ru-RU" sz="1000">
                <a:latin typeface="Courier New" pitchFamily="49" charset="0"/>
              </a:rPr>
              <a:t>) </a:t>
            </a:r>
            <a:br>
              <a:rPr lang="ru-RU" sz="1000">
                <a:latin typeface="Courier New" pitchFamily="49" charset="0"/>
              </a:rPr>
            </a:br>
            <a:r>
              <a:rPr lang="ru-RU" sz="1000">
                <a:latin typeface="Courier New" pitchFamily="49" charset="0"/>
              </a:rPr>
              <a:t>    </a:t>
            </a:r>
            <a:r>
              <a:rPr lang="ru-RU" sz="1000" i="1">
                <a:latin typeface="Courier New" pitchFamily="49" charset="0"/>
              </a:rPr>
              <a:t>инструкция</a:t>
            </a:r>
            <a:r>
              <a:rPr lang="ru-RU" sz="1000">
                <a:latin typeface="Courier New" pitchFamily="49" charset="0"/>
              </a:rPr>
              <a:t> </a:t>
            </a:r>
            <a:br>
              <a:rPr lang="ru-RU" sz="1000">
                <a:latin typeface="Courier New" pitchFamily="49" charset="0"/>
              </a:rPr>
            </a:br>
            <a:r>
              <a:rPr lang="ru-RU" sz="1000">
                <a:latin typeface="Courier New" pitchFamily="49" charset="0"/>
              </a:rPr>
              <a:t>else if (</a:t>
            </a:r>
            <a:r>
              <a:rPr lang="ru-RU" sz="1000" i="1">
                <a:latin typeface="Courier New" pitchFamily="49" charset="0"/>
              </a:rPr>
              <a:t>выражение</a:t>
            </a:r>
            <a:r>
              <a:rPr lang="ru-RU" sz="1000">
                <a:latin typeface="Courier New" pitchFamily="49" charset="0"/>
              </a:rPr>
              <a:t>) </a:t>
            </a:r>
            <a:br>
              <a:rPr lang="ru-RU" sz="1000">
                <a:latin typeface="Courier New" pitchFamily="49" charset="0"/>
              </a:rPr>
            </a:br>
            <a:r>
              <a:rPr lang="ru-RU" sz="1000">
                <a:latin typeface="Courier New" pitchFamily="49" charset="0"/>
              </a:rPr>
              <a:t>    </a:t>
            </a:r>
            <a:r>
              <a:rPr lang="ru-RU" sz="1000" i="1">
                <a:latin typeface="Courier New" pitchFamily="49" charset="0"/>
              </a:rPr>
              <a:t>инструкция</a:t>
            </a:r>
            <a:r>
              <a:rPr lang="ru-RU" sz="1000">
                <a:latin typeface="Courier New" pitchFamily="49" charset="0"/>
              </a:rPr>
              <a:t> </a:t>
            </a:r>
            <a:br>
              <a:rPr lang="ru-RU" sz="1000">
                <a:latin typeface="Courier New" pitchFamily="49" charset="0"/>
              </a:rPr>
            </a:br>
            <a:r>
              <a:rPr lang="ru-RU" sz="1000">
                <a:latin typeface="Courier New" pitchFamily="49" charset="0"/>
              </a:rPr>
              <a:t>else if (</a:t>
            </a:r>
            <a:r>
              <a:rPr lang="ru-RU" sz="1000" i="1">
                <a:latin typeface="Courier New" pitchFamily="49" charset="0"/>
              </a:rPr>
              <a:t>выражение</a:t>
            </a:r>
            <a:r>
              <a:rPr lang="ru-RU" sz="1000">
                <a:latin typeface="Courier New" pitchFamily="49" charset="0"/>
              </a:rPr>
              <a:t>) </a:t>
            </a:r>
            <a:br>
              <a:rPr lang="ru-RU" sz="1000">
                <a:latin typeface="Courier New" pitchFamily="49" charset="0"/>
              </a:rPr>
            </a:br>
            <a:r>
              <a:rPr lang="ru-RU" sz="1000">
                <a:latin typeface="Courier New" pitchFamily="49" charset="0"/>
              </a:rPr>
              <a:t>    </a:t>
            </a:r>
            <a:r>
              <a:rPr lang="ru-RU" sz="1000" i="1">
                <a:latin typeface="Courier New" pitchFamily="49" charset="0"/>
              </a:rPr>
              <a:t>инструкция</a:t>
            </a:r>
            <a:r>
              <a:rPr lang="ru-RU" sz="1000">
                <a:latin typeface="Courier New" pitchFamily="49" charset="0"/>
              </a:rPr>
              <a:t> </a:t>
            </a:r>
            <a:br>
              <a:rPr lang="ru-RU" sz="1000">
                <a:latin typeface="Courier New" pitchFamily="49" charset="0"/>
              </a:rPr>
            </a:br>
            <a:r>
              <a:rPr lang="ru-RU" sz="1000">
                <a:latin typeface="Courier New" pitchFamily="49" charset="0"/>
              </a:rPr>
              <a:t>else if (</a:t>
            </a:r>
            <a:r>
              <a:rPr lang="ru-RU" sz="1000" i="1">
                <a:latin typeface="Courier New" pitchFamily="49" charset="0"/>
              </a:rPr>
              <a:t>выражение</a:t>
            </a:r>
            <a:r>
              <a:rPr lang="ru-RU" sz="1000">
                <a:latin typeface="Courier New" pitchFamily="49" charset="0"/>
              </a:rPr>
              <a:t>) </a:t>
            </a:r>
            <a:br>
              <a:rPr lang="ru-RU" sz="1000">
                <a:latin typeface="Courier New" pitchFamily="49" charset="0"/>
              </a:rPr>
            </a:br>
            <a:r>
              <a:rPr lang="ru-RU" sz="1000">
                <a:latin typeface="Courier New" pitchFamily="49" charset="0"/>
              </a:rPr>
              <a:t>    </a:t>
            </a:r>
            <a:r>
              <a:rPr lang="ru-RU" sz="1000" i="1">
                <a:latin typeface="Courier New" pitchFamily="49" charset="0"/>
              </a:rPr>
              <a:t>инструкция</a:t>
            </a:r>
            <a:r>
              <a:rPr lang="ru-RU" sz="1000">
                <a:latin typeface="Courier New" pitchFamily="49" charset="0"/>
              </a:rPr>
              <a:t> </a:t>
            </a:r>
            <a:br>
              <a:rPr lang="ru-RU" sz="1000">
                <a:latin typeface="Courier New" pitchFamily="49" charset="0"/>
              </a:rPr>
            </a:br>
            <a:r>
              <a:rPr lang="ru-RU" sz="1000">
                <a:latin typeface="Courier New" pitchFamily="49" charset="0"/>
              </a:rPr>
              <a:t>else </a:t>
            </a:r>
            <a:br>
              <a:rPr lang="ru-RU" sz="1000">
                <a:latin typeface="Courier New" pitchFamily="49" charset="0"/>
              </a:rPr>
            </a:br>
            <a:r>
              <a:rPr lang="ru-RU" sz="1000">
                <a:latin typeface="Courier New" pitchFamily="49" charset="0"/>
              </a:rPr>
              <a:t>    </a:t>
            </a:r>
            <a:r>
              <a:rPr lang="ru-RU" sz="1000" i="1">
                <a:latin typeface="Courier New" pitchFamily="49" charset="0"/>
              </a:rPr>
              <a:t>инструкция</a:t>
            </a:r>
            <a:r>
              <a:rPr lang="ru-RU" sz="1000">
                <a:latin typeface="Courier New" pitchFamily="49" charset="0"/>
              </a:rPr>
              <a:t> </a:t>
            </a:r>
            <a:endParaRPr lang="en-US" sz="1000">
              <a:latin typeface="Courier New" pitchFamily="49" charset="0"/>
            </a:endParaRPr>
          </a:p>
          <a:p>
            <a:pPr eaLnBrk="1" hangingPunct="1"/>
            <a:r>
              <a:rPr lang="ru-RU" sz="1000"/>
              <a:t>встречается так часто, что о ней стоит поговорить особо. Приведенная последовательность инструкций </a:t>
            </a:r>
            <a:r>
              <a:rPr lang="ru-RU" sz="1000" b="1"/>
              <a:t>if</a:t>
            </a:r>
            <a:r>
              <a:rPr lang="ru-RU" sz="1000"/>
              <a:t> - самый общий способ описания многоступенчатого принятия решения. Выражения вычисляются по порядку; как только встречается </a:t>
            </a:r>
            <a:r>
              <a:rPr lang="ru-RU" sz="1000" i="1"/>
              <a:t>выражение</a:t>
            </a:r>
            <a:r>
              <a:rPr lang="ru-RU" sz="1000"/>
              <a:t> со значением "истина", выполняется соответствующая ему </a:t>
            </a:r>
            <a:r>
              <a:rPr lang="ru-RU" sz="1000" i="1"/>
              <a:t>инструкция</a:t>
            </a:r>
            <a:r>
              <a:rPr lang="ru-RU" sz="1000"/>
              <a:t>, на этом последовательность проверок завершается. Здесь под словом </a:t>
            </a:r>
            <a:r>
              <a:rPr lang="ru-RU" sz="1000" i="1"/>
              <a:t>инструкция</a:t>
            </a:r>
            <a:r>
              <a:rPr lang="ru-RU" sz="1000"/>
              <a:t> имеется в виду либо одна инструкция, либо группа инструкций в фигурных скобках. </a:t>
            </a:r>
          </a:p>
          <a:p>
            <a:pPr eaLnBrk="1" hangingPunct="1"/>
            <a:r>
              <a:rPr lang="ru-RU" sz="1000"/>
              <a:t>Последняя </a:t>
            </a:r>
            <a:r>
              <a:rPr lang="ru-RU" sz="1000" b="1"/>
              <a:t>else</a:t>
            </a:r>
            <a:r>
              <a:rPr lang="ru-RU" sz="1000"/>
              <a:t>-часть срабатывает, если не выполняются все предыдущие условия. Иногда в последней части не требуется производить никаких действий, в этом случае фрагмент</a:t>
            </a:r>
          </a:p>
          <a:p>
            <a:pPr eaLnBrk="1" hangingPunct="1"/>
            <a:r>
              <a:rPr lang="ru-RU" sz="1000"/>
              <a:t>else </a:t>
            </a:r>
            <a:r>
              <a:rPr lang="ru-RU" sz="1000" i="1"/>
              <a:t>инструкция</a:t>
            </a:r>
            <a:r>
              <a:rPr lang="ru-RU" sz="1000"/>
              <a:t> можно опустить или использовать для фиксации ошибочной ("невозможной") ситуации. </a:t>
            </a:r>
          </a:p>
        </p:txBody>
      </p:sp>
    </p:spTree>
    <p:extLst>
      <p:ext uri="{BB962C8B-B14F-4D97-AF65-F5344CB8AC3E}">
        <p14:creationId xmlns:p14="http://schemas.microsoft.com/office/powerpoint/2010/main" val="8253653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p>
            <a:fld id="{91ABDC4D-37EA-4D41-89A1-FFCA7ADFDDD5}" type="slidenum">
              <a:rPr lang="ru-RU" smtClean="0"/>
              <a:pPr/>
              <a:t>83</a:t>
            </a:fld>
            <a:endParaRPr lang="ru-RU"/>
          </a:p>
        </p:txBody>
      </p:sp>
      <p:sp>
        <p:nvSpPr>
          <p:cNvPr id="157699" name="Rectangle 2"/>
          <p:cNvSpPr>
            <a:spLocks noGrp="1" noRot="1" noChangeAspect="1" noChangeArrowheads="1" noTextEdit="1"/>
          </p:cNvSpPr>
          <p:nvPr>
            <p:ph type="sldImg"/>
          </p:nvPr>
        </p:nvSpPr>
        <p:spPr>
          <a:xfrm>
            <a:off x="381000" y="685800"/>
            <a:ext cx="6096000" cy="3429000"/>
          </a:xfrm>
          <a:ln/>
        </p:spPr>
      </p:sp>
      <p:sp>
        <p:nvSpPr>
          <p:cNvPr id="157700" name="Rectangle 3"/>
          <p:cNvSpPr>
            <a:spLocks noGrp="1" noChangeArrowheads="1"/>
          </p:cNvSpPr>
          <p:nvPr>
            <p:ph type="body" idx="1"/>
          </p:nvPr>
        </p:nvSpPr>
        <p:spPr>
          <a:noFill/>
          <a:ln/>
        </p:spPr>
        <p:txBody>
          <a:bodyPr/>
          <a:lstStyle/>
          <a:p>
            <a:pPr eaLnBrk="1" hangingPunct="1"/>
            <a:r>
              <a:rPr lang="ru-RU"/>
              <a:t>При бинарном поиске значение x сначала сравнивается с элементом, занимающим серединное положение в массиве v. Если x меньше, чем это значение, то областью поиска становится "верхняя" половина массива v, в противном случае - "нижняя". В любом случае следующий шаг - это сравнение с серединным элементом отобранной половины. Процесс "уполовинивания" диапазона продолжается до тех пор, пока либо не будет найдено значение, либо не станет пустым диапазон поиска. </a:t>
            </a:r>
            <a:endParaRPr lang="en-US"/>
          </a:p>
          <a:p>
            <a:pPr eaLnBrk="1" hangingPunct="1"/>
            <a:r>
              <a:rPr lang="ru-RU"/>
              <a:t>Основное действие, выполняемое на каждой шаге поиска, - сравнение значения x (меньше, больше или равно) с элементом v[mid]; это сравнение естественно поручить конструкции </a:t>
            </a:r>
            <a:r>
              <a:rPr lang="ru-RU" b="1"/>
              <a:t>else-if</a:t>
            </a:r>
            <a:r>
              <a:rPr lang="ru-RU"/>
              <a:t>. </a:t>
            </a:r>
          </a:p>
        </p:txBody>
      </p:sp>
    </p:spTree>
    <p:extLst>
      <p:ext uri="{BB962C8B-B14F-4D97-AF65-F5344CB8AC3E}">
        <p14:creationId xmlns:p14="http://schemas.microsoft.com/office/powerpoint/2010/main" val="4090015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p:cNvSpPr>
            <a:spLocks noGrp="1" noChangeArrowheads="1"/>
          </p:cNvSpPr>
          <p:nvPr>
            <p:ph type="sldNum" sz="quarter" idx="5"/>
          </p:nvPr>
        </p:nvSpPr>
        <p:spPr>
          <a:noFill/>
        </p:spPr>
        <p:txBody>
          <a:bodyPr/>
          <a:lstStyle/>
          <a:p>
            <a:fld id="{176ECC56-E42D-4968-BBC9-1BE1EF816C2E}" type="slidenum">
              <a:rPr lang="ru-RU" smtClean="0"/>
              <a:pPr/>
              <a:t>84</a:t>
            </a:fld>
            <a:endParaRPr lang="ru-RU"/>
          </a:p>
        </p:txBody>
      </p:sp>
      <p:sp>
        <p:nvSpPr>
          <p:cNvPr id="158723" name="Rectangle 2"/>
          <p:cNvSpPr>
            <a:spLocks noGrp="1" noRot="1" noChangeAspect="1" noChangeArrowheads="1" noTextEdit="1"/>
          </p:cNvSpPr>
          <p:nvPr>
            <p:ph type="sldImg"/>
          </p:nvPr>
        </p:nvSpPr>
        <p:spPr>
          <a:xfrm>
            <a:off x="381000" y="685800"/>
            <a:ext cx="6096000" cy="3429000"/>
          </a:xfrm>
          <a:ln/>
        </p:spPr>
      </p:sp>
      <p:sp>
        <p:nvSpPr>
          <p:cNvPr id="158724" name="Rectangle 3"/>
          <p:cNvSpPr>
            <a:spLocks noGrp="1" noChangeArrowheads="1"/>
          </p:cNvSpPr>
          <p:nvPr>
            <p:ph type="body" idx="1"/>
          </p:nvPr>
        </p:nvSpPr>
        <p:spPr>
          <a:noFill/>
          <a:ln/>
        </p:spPr>
        <p:txBody>
          <a:bodyPr/>
          <a:lstStyle/>
          <a:p>
            <a:pPr eaLnBrk="1" hangingPunct="1">
              <a:lnSpc>
                <a:spcPct val="80000"/>
              </a:lnSpc>
            </a:pPr>
            <a:r>
              <a:rPr lang="ru-RU" sz="1000"/>
              <a:t>Инструкция </a:t>
            </a:r>
            <a:r>
              <a:rPr lang="ru-RU" sz="1000" b="1"/>
              <a:t>switch</a:t>
            </a:r>
            <a:r>
              <a:rPr lang="ru-RU" sz="1000"/>
              <a:t> используется для выбора одного из многих путей. Она проверяет, совпадает ли значение выражения с одним из значений, входящих в некоторое множество целых констант, и выполняет соответствующую этому значению ветвь программы: </a:t>
            </a:r>
          </a:p>
          <a:p>
            <a:pPr eaLnBrk="1" hangingPunct="1">
              <a:lnSpc>
                <a:spcPct val="80000"/>
              </a:lnSpc>
            </a:pPr>
            <a:r>
              <a:rPr lang="ru-RU" sz="1000"/>
              <a:t>switch (</a:t>
            </a:r>
            <a:r>
              <a:rPr lang="ru-RU" sz="1000" i="1"/>
              <a:t>выражение</a:t>
            </a:r>
            <a:r>
              <a:rPr lang="ru-RU" sz="1000"/>
              <a:t>) { case </a:t>
            </a:r>
            <a:r>
              <a:rPr lang="ru-RU" sz="1000" i="1"/>
              <a:t>конст-выр</a:t>
            </a:r>
            <a:r>
              <a:rPr lang="ru-RU" sz="1000"/>
              <a:t>: </a:t>
            </a:r>
            <a:r>
              <a:rPr lang="ru-RU" sz="1000" i="1"/>
              <a:t>инструкции</a:t>
            </a:r>
            <a:r>
              <a:rPr lang="ru-RU" sz="1000"/>
              <a:t> case </a:t>
            </a:r>
            <a:r>
              <a:rPr lang="ru-RU" sz="1000" i="1"/>
              <a:t>конст-выр</a:t>
            </a:r>
            <a:r>
              <a:rPr lang="ru-RU" sz="1000"/>
              <a:t>: </a:t>
            </a:r>
            <a:r>
              <a:rPr lang="ru-RU" sz="1000" i="1"/>
              <a:t>инструкции</a:t>
            </a:r>
            <a:r>
              <a:rPr lang="ru-RU" sz="1000"/>
              <a:t> default: </a:t>
            </a:r>
            <a:r>
              <a:rPr lang="ru-RU" sz="1000" i="1"/>
              <a:t>инструкции</a:t>
            </a:r>
            <a:r>
              <a:rPr lang="ru-RU" sz="1000"/>
              <a:t> } Каждая ветвь </a:t>
            </a:r>
            <a:r>
              <a:rPr lang="ru-RU" sz="1000" b="1"/>
              <a:t>case</a:t>
            </a:r>
            <a:r>
              <a:rPr lang="ru-RU" sz="1000"/>
              <a:t> помечена одной или несколькими целочисленными константами или же константными выражениями. Вычисления начинаются с той ветви </a:t>
            </a:r>
            <a:r>
              <a:rPr lang="ru-RU" sz="1000" b="1"/>
              <a:t>case</a:t>
            </a:r>
            <a:r>
              <a:rPr lang="ru-RU" sz="1000"/>
              <a:t>, в которой константа совпадает со значением выражения . Константы всех ветвей </a:t>
            </a:r>
            <a:r>
              <a:rPr lang="ru-RU" sz="1000" b="1"/>
              <a:t>case</a:t>
            </a:r>
            <a:r>
              <a:rPr lang="ru-RU" sz="1000"/>
              <a:t> должны отличаться друг от друга. Если выяснилось, что ни одна из констант не подходит, то выполняется ветвь, помеченная словом </a:t>
            </a:r>
            <a:r>
              <a:rPr lang="ru-RU" sz="1000" b="1"/>
              <a:t>default</a:t>
            </a:r>
            <a:r>
              <a:rPr lang="ru-RU" sz="1000"/>
              <a:t>, если таковая имеется, в противном случае ничего не делается. Ветви </a:t>
            </a:r>
            <a:r>
              <a:rPr lang="ru-RU" sz="1000" b="1"/>
              <a:t>case</a:t>
            </a:r>
            <a:r>
              <a:rPr lang="ru-RU" sz="1000"/>
              <a:t> и </a:t>
            </a:r>
            <a:r>
              <a:rPr lang="ru-RU" sz="1000" b="1"/>
              <a:t>default</a:t>
            </a:r>
            <a:r>
              <a:rPr lang="ru-RU" sz="1000"/>
              <a:t> можно располагать в любом порядке. Инструкция </a:t>
            </a:r>
            <a:r>
              <a:rPr lang="ru-RU" sz="1000" b="1"/>
              <a:t>break</a:t>
            </a:r>
            <a:r>
              <a:rPr lang="ru-RU" sz="1000"/>
              <a:t> вызывает немедленный выход из переключателя </a:t>
            </a:r>
            <a:r>
              <a:rPr lang="ru-RU" sz="1000" b="1"/>
              <a:t>switch</a:t>
            </a:r>
            <a:r>
              <a:rPr lang="ru-RU" sz="1000"/>
              <a:t>. Поскольку выбор ветви </a:t>
            </a:r>
            <a:r>
              <a:rPr lang="ru-RU" sz="1000" b="1"/>
              <a:t>case</a:t>
            </a:r>
            <a:r>
              <a:rPr lang="ru-RU" sz="1000"/>
              <a:t> реализуется как переход на метку, то после выполнения одной ветви </a:t>
            </a:r>
            <a:r>
              <a:rPr lang="ru-RU" sz="1000" b="1"/>
              <a:t>case</a:t>
            </a:r>
            <a:r>
              <a:rPr lang="ru-RU" sz="1000"/>
              <a:t>, если ничего не предпринять, программа провалится вниз на следующую ветвь. Инструкции </a:t>
            </a:r>
            <a:r>
              <a:rPr lang="ru-RU" sz="1000" b="1"/>
              <a:t>break</a:t>
            </a:r>
            <a:r>
              <a:rPr lang="ru-RU" sz="1000"/>
              <a:t> и </a:t>
            </a:r>
            <a:r>
              <a:rPr lang="ru-RU" sz="1000" b="1"/>
              <a:t>return</a:t>
            </a:r>
            <a:r>
              <a:rPr lang="ru-RU" sz="1000"/>
              <a:t> — наиболее распространенные средства выхода из переключателя. Инструкция </a:t>
            </a:r>
            <a:r>
              <a:rPr lang="ru-RU" sz="1000" b="1"/>
              <a:t>break</a:t>
            </a:r>
            <a:r>
              <a:rPr lang="ru-RU" sz="1000"/>
              <a:t> используется также для принудительного выхода из циклов </a:t>
            </a:r>
            <a:r>
              <a:rPr lang="ru-RU" sz="1000" b="1"/>
              <a:t>while</a:t>
            </a:r>
            <a:r>
              <a:rPr lang="ru-RU" sz="1000"/>
              <a:t>, </a:t>
            </a:r>
            <a:r>
              <a:rPr lang="ru-RU" sz="1000" b="1"/>
              <a:t>for</a:t>
            </a:r>
            <a:r>
              <a:rPr lang="ru-RU" sz="1000"/>
              <a:t> и </a:t>
            </a:r>
            <a:r>
              <a:rPr lang="ru-RU" sz="1000" b="1"/>
              <a:t>do-while</a:t>
            </a:r>
            <a:r>
              <a:rPr lang="ru-RU" sz="1000"/>
              <a:t> (мы еще поговорим об этом чуть позже). </a:t>
            </a:r>
          </a:p>
          <a:p>
            <a:pPr eaLnBrk="1" hangingPunct="1">
              <a:lnSpc>
                <a:spcPct val="80000"/>
              </a:lnSpc>
            </a:pPr>
            <a:r>
              <a:rPr lang="ru-RU" sz="1000"/>
              <a:t>"Сквозное" выполнение ветвей </a:t>
            </a:r>
            <a:r>
              <a:rPr lang="ru-RU" sz="1000" b="1"/>
              <a:t>case</a:t>
            </a:r>
            <a:r>
              <a:rPr lang="ru-RU" sz="1000"/>
              <a:t> вызывает смешанные чувства. С одной стороны, это хорошо, поскольку позволяет несколько ветвей </a:t>
            </a:r>
            <a:r>
              <a:rPr lang="ru-RU" sz="1000" b="1"/>
              <a:t>case</a:t>
            </a:r>
            <a:r>
              <a:rPr lang="ru-RU" sz="1000"/>
              <a:t> объединить в одну, как мы и поступили с цифрами в нашем примере. Но с другой - это означает, что в конце почти каждой ветви придется ставить </a:t>
            </a:r>
            <a:r>
              <a:rPr lang="ru-RU" sz="1000" b="1"/>
              <a:t>break</a:t>
            </a:r>
            <a:r>
              <a:rPr lang="ru-RU" sz="1000"/>
              <a:t>, чтобы избежать перехода к следующей. Последовательный проход по ветвям - вещь ненадежная, это чревато ошибками, особенно при изменении программы. За исключением случая с несколькими метками для одного вычисления, старайтесь по возможности реже пользоваться сквозным проходом, но если уж вы его применяете, обязательно комментируйте эти особые места. </a:t>
            </a:r>
          </a:p>
          <a:p>
            <a:pPr eaLnBrk="1" hangingPunct="1">
              <a:lnSpc>
                <a:spcPct val="80000"/>
              </a:lnSpc>
            </a:pPr>
            <a:r>
              <a:rPr lang="ru-RU" sz="1000"/>
              <a:t>Добрый вам совет: даже в конце последней ветви (после </a:t>
            </a:r>
            <a:r>
              <a:rPr lang="ru-RU" sz="1000" b="1"/>
              <a:t>default</a:t>
            </a:r>
            <a:r>
              <a:rPr lang="ru-RU" sz="1000"/>
              <a:t> в нашем примере) помещайте инструкцию </a:t>
            </a:r>
            <a:r>
              <a:rPr lang="ru-RU" sz="1000" b="1"/>
              <a:t>break</a:t>
            </a:r>
            <a:r>
              <a:rPr lang="ru-RU" sz="1000"/>
              <a:t>, хотя с точки зрения логики в ней нет никакой необходимости. Но эта маленькая предосторожность спасет вас, когда однажды вам потребуется добавить в конец еще одну ветвь </a:t>
            </a:r>
            <a:r>
              <a:rPr lang="ru-RU" sz="1000" b="1"/>
              <a:t>case</a:t>
            </a:r>
            <a:r>
              <a:rPr lang="ru-RU" sz="1000"/>
              <a:t>. </a:t>
            </a:r>
          </a:p>
        </p:txBody>
      </p:sp>
    </p:spTree>
    <p:extLst>
      <p:ext uri="{BB962C8B-B14F-4D97-AF65-F5344CB8AC3E}">
        <p14:creationId xmlns:p14="http://schemas.microsoft.com/office/powerpoint/2010/main" val="715692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p:spPr>
        <p:txBody>
          <a:bodyPr/>
          <a:lstStyle/>
          <a:p>
            <a:fld id="{06175C98-FB1A-41D3-B037-21C0F959CE42}" type="slidenum">
              <a:rPr lang="ru-RU" smtClean="0"/>
              <a:pPr/>
              <a:t>7</a:t>
            </a:fld>
            <a:endParaRPr lang="ru-RU"/>
          </a:p>
        </p:txBody>
      </p:sp>
      <p:sp>
        <p:nvSpPr>
          <p:cNvPr id="118787" name="Rectangle 2"/>
          <p:cNvSpPr>
            <a:spLocks noGrp="1" noRot="1" noChangeAspect="1" noChangeArrowheads="1" noTextEdit="1"/>
          </p:cNvSpPr>
          <p:nvPr>
            <p:ph type="sldImg"/>
          </p:nvPr>
        </p:nvSpPr>
        <p:spPr>
          <a:xfrm>
            <a:off x="381000" y="685800"/>
            <a:ext cx="6096000" cy="3429000"/>
          </a:xfrm>
          <a:ln/>
        </p:spPr>
      </p:sp>
      <p:sp>
        <p:nvSpPr>
          <p:cNvPr id="118788" name="Rectangle 3"/>
          <p:cNvSpPr>
            <a:spLocks noGrp="1" noChangeArrowheads="1"/>
          </p:cNvSpPr>
          <p:nvPr>
            <p:ph type="body" idx="1"/>
          </p:nvPr>
        </p:nvSpPr>
        <p:spPr>
          <a:noFill/>
          <a:ln/>
        </p:spPr>
        <p:txBody>
          <a:bodyPr/>
          <a:lstStyle/>
          <a:p>
            <a:pPr eaLnBrk="1" hangingPunct="1"/>
            <a:r>
              <a:rPr lang="ru-RU" dirty="0"/>
              <a:t>Си имеет ту же систему </a:t>
            </a:r>
            <a:r>
              <a:rPr lang="ru-RU" dirty="0">
                <a:hlinkClick r:id="rId3" tooltip="Тип данных"/>
              </a:rPr>
              <a:t>типов</a:t>
            </a:r>
            <a:r>
              <a:rPr lang="ru-RU" dirty="0"/>
              <a:t>, что и другие потомки </a:t>
            </a:r>
            <a:r>
              <a:rPr lang="ru-RU" dirty="0">
                <a:hlinkClick r:id="rId4" tooltip="Алгол"/>
              </a:rPr>
              <a:t>Алгола</a:t>
            </a:r>
            <a:r>
              <a:rPr lang="ru-RU" dirty="0"/>
              <a:t>, такие как </a:t>
            </a:r>
            <a:r>
              <a:rPr lang="ru-RU" dirty="0">
                <a:hlinkClick r:id="rId5" tooltip="Паскаль (язык программирования)"/>
              </a:rPr>
              <a:t>Паскаль</a:t>
            </a:r>
            <a:r>
              <a:rPr lang="ru-RU" dirty="0"/>
              <a:t>. Существуют типы для </a:t>
            </a:r>
            <a:r>
              <a:rPr lang="ru-RU" dirty="0">
                <a:hlinkClick r:id="rId6" tooltip="Целое число"/>
              </a:rPr>
              <a:t>целых чисел</a:t>
            </a:r>
            <a:r>
              <a:rPr lang="ru-RU" dirty="0"/>
              <a:t> различных размеров, имеющих знак и не имеющих его, </a:t>
            </a:r>
            <a:r>
              <a:rPr lang="ru-RU" dirty="0">
                <a:hlinkClick r:id="rId7" tooltip="Число с плавающей запятой"/>
              </a:rPr>
              <a:t>чисел с плавающей запятой</a:t>
            </a:r>
            <a:r>
              <a:rPr lang="ru-RU" dirty="0"/>
              <a:t>, символов, перечисляемых типов (</a:t>
            </a:r>
            <a:r>
              <a:rPr lang="ru-RU" b="1" dirty="0" err="1"/>
              <a:t>enum</a:t>
            </a:r>
            <a:r>
              <a:rPr lang="ru-RU" dirty="0"/>
              <a:t>) и структур (</a:t>
            </a:r>
            <a:r>
              <a:rPr lang="ru-RU" b="1" dirty="0" err="1"/>
              <a:t>struct</a:t>
            </a:r>
            <a:r>
              <a:rPr lang="ru-RU" dirty="0"/>
              <a:t>). Кроме того, язык Си имеет тип объединения (</a:t>
            </a:r>
            <a:r>
              <a:rPr lang="ru-RU" b="1" dirty="0" err="1"/>
              <a:t>union</a:t>
            </a:r>
            <a:r>
              <a:rPr lang="ru-RU" dirty="0"/>
              <a:t>), позволяющий программисту создавать структуры, способные хранить данные разных типов, но только одного типа единовременно. </a:t>
            </a:r>
          </a:p>
          <a:p>
            <a:pPr eaLnBrk="1" hangingPunct="1"/>
            <a:r>
              <a:rPr lang="ru-RU" dirty="0"/>
              <a:t>Массивы позволяют объединить несколько элементов вышеуказанных типы данных под одним именем и предоставить к ним доступ по целочисленному </a:t>
            </a:r>
            <a:r>
              <a:rPr lang="ru-RU" dirty="0" err="1"/>
              <a:t>интексу</a:t>
            </a:r>
            <a:endParaRPr lang="ru-RU" dirty="0"/>
          </a:p>
        </p:txBody>
      </p:sp>
    </p:spTree>
    <p:extLst>
      <p:ext uri="{BB962C8B-B14F-4D97-AF65-F5344CB8AC3E}">
        <p14:creationId xmlns:p14="http://schemas.microsoft.com/office/powerpoint/2010/main" val="6110940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Образ слайда 1"/>
          <p:cNvSpPr>
            <a:spLocks noGrp="1" noRot="1" noChangeAspect="1" noTextEdit="1"/>
          </p:cNvSpPr>
          <p:nvPr>
            <p:ph type="sldImg"/>
          </p:nvPr>
        </p:nvSpPr>
        <p:spPr>
          <a:xfrm>
            <a:off x="381000" y="685800"/>
            <a:ext cx="6096000" cy="3429000"/>
          </a:xfrm>
          <a:ln/>
        </p:spPr>
      </p:sp>
      <p:sp>
        <p:nvSpPr>
          <p:cNvPr id="160771" name="Заметки 2"/>
          <p:cNvSpPr>
            <a:spLocks noGrp="1"/>
          </p:cNvSpPr>
          <p:nvPr>
            <p:ph type="body" idx="1"/>
          </p:nvPr>
        </p:nvSpPr>
        <p:spPr>
          <a:noFill/>
          <a:ln/>
        </p:spPr>
        <p:txBody>
          <a:bodyPr/>
          <a:lstStyle/>
          <a:p>
            <a:pPr eaLnBrk="1" hangingPunct="1"/>
            <a:endParaRPr lang="ru-RU"/>
          </a:p>
        </p:txBody>
      </p:sp>
      <p:sp>
        <p:nvSpPr>
          <p:cNvPr id="160772" name="Номер слайда 3"/>
          <p:cNvSpPr>
            <a:spLocks noGrp="1"/>
          </p:cNvSpPr>
          <p:nvPr>
            <p:ph type="sldNum" sz="quarter" idx="5"/>
          </p:nvPr>
        </p:nvSpPr>
        <p:spPr>
          <a:noFill/>
        </p:spPr>
        <p:txBody>
          <a:bodyPr/>
          <a:lstStyle/>
          <a:p>
            <a:fld id="{BF6F80C0-1BA2-4671-AA36-264206B1A34C}" type="slidenum">
              <a:rPr lang="ru-RU" smtClean="0"/>
              <a:pPr/>
              <a:t>87</a:t>
            </a:fld>
            <a:endParaRPr lang="ru-RU"/>
          </a:p>
        </p:txBody>
      </p:sp>
    </p:spTree>
    <p:extLst>
      <p:ext uri="{BB962C8B-B14F-4D97-AF65-F5344CB8AC3E}">
        <p14:creationId xmlns:p14="http://schemas.microsoft.com/office/powerpoint/2010/main" val="29500093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p:spPr>
        <p:txBody>
          <a:bodyPr/>
          <a:lstStyle/>
          <a:p>
            <a:fld id="{B49D1D98-F429-41C6-BB19-B56B05E91F99}" type="slidenum">
              <a:rPr lang="ru-RU" smtClean="0"/>
              <a:pPr/>
              <a:t>88</a:t>
            </a:fld>
            <a:endParaRPr lang="ru-RU"/>
          </a:p>
        </p:txBody>
      </p:sp>
      <p:sp>
        <p:nvSpPr>
          <p:cNvPr id="161795" name="Rectangle 2"/>
          <p:cNvSpPr>
            <a:spLocks noGrp="1" noRot="1" noChangeAspect="1" noChangeArrowheads="1" noTextEdit="1"/>
          </p:cNvSpPr>
          <p:nvPr>
            <p:ph type="sldImg"/>
          </p:nvPr>
        </p:nvSpPr>
        <p:spPr>
          <a:xfrm>
            <a:off x="381000" y="685800"/>
            <a:ext cx="6096000" cy="3429000"/>
          </a:xfrm>
          <a:ln/>
        </p:spPr>
      </p:sp>
      <p:sp>
        <p:nvSpPr>
          <p:cNvPr id="161796" name="Rectangle 3"/>
          <p:cNvSpPr>
            <a:spLocks noGrp="1" noChangeArrowheads="1"/>
          </p:cNvSpPr>
          <p:nvPr>
            <p:ph type="body" idx="1"/>
          </p:nvPr>
        </p:nvSpPr>
        <p:spPr>
          <a:noFill/>
          <a:ln/>
        </p:spPr>
        <p:txBody>
          <a:bodyPr/>
          <a:lstStyle/>
          <a:p>
            <a:pPr eaLnBrk="1" hangingPunct="1"/>
            <a:r>
              <a:rPr lang="ru-RU" b="1"/>
              <a:t>Цикл</a:t>
            </a:r>
            <a:r>
              <a:rPr lang="ru-RU"/>
              <a:t> — последовательность из нескольких (0 и больше) инструкций, которая указывается в тексте программы один раз, но может выполняться несколько (0 и более) раз подряд, от первого до последнего, после последнего снова выполняется первый. </a:t>
            </a:r>
          </a:p>
        </p:txBody>
      </p:sp>
    </p:spTree>
    <p:extLst>
      <p:ext uri="{BB962C8B-B14F-4D97-AF65-F5344CB8AC3E}">
        <p14:creationId xmlns:p14="http://schemas.microsoft.com/office/powerpoint/2010/main" val="387968259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Образ слайда 1"/>
          <p:cNvSpPr>
            <a:spLocks noGrp="1" noRot="1" noChangeAspect="1" noTextEdit="1"/>
          </p:cNvSpPr>
          <p:nvPr>
            <p:ph type="sldImg"/>
          </p:nvPr>
        </p:nvSpPr>
        <p:spPr>
          <a:xfrm>
            <a:off x="381000" y="685800"/>
            <a:ext cx="6096000" cy="3429000"/>
          </a:xfrm>
          <a:ln/>
        </p:spPr>
      </p:sp>
      <p:sp>
        <p:nvSpPr>
          <p:cNvPr id="162819" name="Заметки 2"/>
          <p:cNvSpPr>
            <a:spLocks noGrp="1"/>
          </p:cNvSpPr>
          <p:nvPr>
            <p:ph type="body" idx="1"/>
          </p:nvPr>
        </p:nvSpPr>
        <p:spPr>
          <a:noFill/>
          <a:ln/>
        </p:spPr>
        <p:txBody>
          <a:bodyPr/>
          <a:lstStyle/>
          <a:p>
            <a:pPr eaLnBrk="1" hangingPunct="1"/>
            <a:endParaRPr lang="ru-RU"/>
          </a:p>
        </p:txBody>
      </p:sp>
      <p:sp>
        <p:nvSpPr>
          <p:cNvPr id="162820" name="Номер слайда 3"/>
          <p:cNvSpPr>
            <a:spLocks noGrp="1"/>
          </p:cNvSpPr>
          <p:nvPr>
            <p:ph type="sldNum" sz="quarter" idx="5"/>
          </p:nvPr>
        </p:nvSpPr>
        <p:spPr>
          <a:noFill/>
        </p:spPr>
        <p:txBody>
          <a:bodyPr/>
          <a:lstStyle/>
          <a:p>
            <a:fld id="{A5B15482-EA98-45F5-8D54-EC659A913D11}" type="slidenum">
              <a:rPr lang="ru-RU" smtClean="0"/>
              <a:pPr/>
              <a:t>89</a:t>
            </a:fld>
            <a:endParaRPr lang="ru-RU"/>
          </a:p>
        </p:txBody>
      </p:sp>
    </p:spTree>
    <p:extLst>
      <p:ext uri="{BB962C8B-B14F-4D97-AF65-F5344CB8AC3E}">
        <p14:creationId xmlns:p14="http://schemas.microsoft.com/office/powerpoint/2010/main" val="29909471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Образ слайда 1"/>
          <p:cNvSpPr>
            <a:spLocks noGrp="1" noRot="1" noChangeAspect="1" noTextEdit="1"/>
          </p:cNvSpPr>
          <p:nvPr>
            <p:ph type="sldImg"/>
          </p:nvPr>
        </p:nvSpPr>
        <p:spPr>
          <a:xfrm>
            <a:off x="381000" y="685800"/>
            <a:ext cx="6096000" cy="3429000"/>
          </a:xfrm>
          <a:ln/>
        </p:spPr>
      </p:sp>
      <p:sp>
        <p:nvSpPr>
          <p:cNvPr id="163843" name="Заметки 2"/>
          <p:cNvSpPr>
            <a:spLocks noGrp="1"/>
          </p:cNvSpPr>
          <p:nvPr>
            <p:ph type="body" idx="1"/>
          </p:nvPr>
        </p:nvSpPr>
        <p:spPr>
          <a:noFill/>
          <a:ln/>
        </p:spPr>
        <p:txBody>
          <a:bodyPr/>
          <a:lstStyle/>
          <a:p>
            <a:pPr eaLnBrk="1" hangingPunct="1"/>
            <a:endParaRPr lang="ru-RU"/>
          </a:p>
        </p:txBody>
      </p:sp>
      <p:sp>
        <p:nvSpPr>
          <p:cNvPr id="163844" name="Номер слайда 3"/>
          <p:cNvSpPr>
            <a:spLocks noGrp="1"/>
          </p:cNvSpPr>
          <p:nvPr>
            <p:ph type="sldNum" sz="quarter" idx="5"/>
          </p:nvPr>
        </p:nvSpPr>
        <p:spPr>
          <a:noFill/>
        </p:spPr>
        <p:txBody>
          <a:bodyPr/>
          <a:lstStyle/>
          <a:p>
            <a:fld id="{C35E0129-7A6B-4637-83E9-8F55C1AFD076}" type="slidenum">
              <a:rPr lang="ru-RU" smtClean="0"/>
              <a:pPr/>
              <a:t>90</a:t>
            </a:fld>
            <a:endParaRPr lang="ru-RU"/>
          </a:p>
        </p:txBody>
      </p:sp>
    </p:spTree>
    <p:extLst>
      <p:ext uri="{BB962C8B-B14F-4D97-AF65-F5344CB8AC3E}">
        <p14:creationId xmlns:p14="http://schemas.microsoft.com/office/powerpoint/2010/main" val="115778630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Образ слайда 1"/>
          <p:cNvSpPr>
            <a:spLocks noGrp="1" noRot="1" noChangeAspect="1" noTextEdit="1"/>
          </p:cNvSpPr>
          <p:nvPr>
            <p:ph type="sldImg"/>
          </p:nvPr>
        </p:nvSpPr>
        <p:spPr>
          <a:xfrm>
            <a:off x="381000" y="685800"/>
            <a:ext cx="6096000" cy="3429000"/>
          </a:xfrm>
          <a:ln/>
        </p:spPr>
      </p:sp>
      <p:sp>
        <p:nvSpPr>
          <p:cNvPr id="164867" name="Заметки 2"/>
          <p:cNvSpPr>
            <a:spLocks noGrp="1"/>
          </p:cNvSpPr>
          <p:nvPr>
            <p:ph type="body" idx="1"/>
          </p:nvPr>
        </p:nvSpPr>
        <p:spPr>
          <a:noFill/>
          <a:ln/>
        </p:spPr>
        <p:txBody>
          <a:bodyPr/>
          <a:lstStyle/>
          <a:p>
            <a:pPr eaLnBrk="1" hangingPunct="1"/>
            <a:endParaRPr lang="ru-RU"/>
          </a:p>
        </p:txBody>
      </p:sp>
      <p:sp>
        <p:nvSpPr>
          <p:cNvPr id="164868" name="Номер слайда 3"/>
          <p:cNvSpPr>
            <a:spLocks noGrp="1"/>
          </p:cNvSpPr>
          <p:nvPr>
            <p:ph type="sldNum" sz="quarter" idx="5"/>
          </p:nvPr>
        </p:nvSpPr>
        <p:spPr>
          <a:noFill/>
        </p:spPr>
        <p:txBody>
          <a:bodyPr/>
          <a:lstStyle/>
          <a:p>
            <a:fld id="{AEB164CD-3DEE-4C3D-9BF1-C30A14BF09AE}" type="slidenum">
              <a:rPr lang="ru-RU" smtClean="0"/>
              <a:pPr/>
              <a:t>91</a:t>
            </a:fld>
            <a:endParaRPr lang="ru-RU"/>
          </a:p>
        </p:txBody>
      </p:sp>
    </p:spTree>
    <p:extLst>
      <p:ext uri="{BB962C8B-B14F-4D97-AF65-F5344CB8AC3E}">
        <p14:creationId xmlns:p14="http://schemas.microsoft.com/office/powerpoint/2010/main" val="10593581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Образ слайда 1"/>
          <p:cNvSpPr>
            <a:spLocks noGrp="1" noRot="1" noChangeAspect="1" noTextEdit="1"/>
          </p:cNvSpPr>
          <p:nvPr>
            <p:ph type="sldImg"/>
          </p:nvPr>
        </p:nvSpPr>
        <p:spPr>
          <a:xfrm>
            <a:off x="381000" y="685800"/>
            <a:ext cx="6096000" cy="3429000"/>
          </a:xfrm>
          <a:ln/>
        </p:spPr>
      </p:sp>
      <p:sp>
        <p:nvSpPr>
          <p:cNvPr id="165891" name="Заметки 2"/>
          <p:cNvSpPr>
            <a:spLocks noGrp="1"/>
          </p:cNvSpPr>
          <p:nvPr>
            <p:ph type="body" idx="1"/>
          </p:nvPr>
        </p:nvSpPr>
        <p:spPr>
          <a:noFill/>
          <a:ln/>
        </p:spPr>
        <p:txBody>
          <a:bodyPr/>
          <a:lstStyle/>
          <a:p>
            <a:pPr eaLnBrk="1" hangingPunct="1"/>
            <a:endParaRPr lang="ru-RU"/>
          </a:p>
        </p:txBody>
      </p:sp>
      <p:sp>
        <p:nvSpPr>
          <p:cNvPr id="165892" name="Номер слайда 3"/>
          <p:cNvSpPr>
            <a:spLocks noGrp="1"/>
          </p:cNvSpPr>
          <p:nvPr>
            <p:ph type="sldNum" sz="quarter" idx="5"/>
          </p:nvPr>
        </p:nvSpPr>
        <p:spPr>
          <a:noFill/>
        </p:spPr>
        <p:txBody>
          <a:bodyPr/>
          <a:lstStyle/>
          <a:p>
            <a:fld id="{6E93A11F-A016-45ED-B181-C3C6CB5B78D2}" type="slidenum">
              <a:rPr lang="ru-RU" smtClean="0"/>
              <a:pPr/>
              <a:t>92</a:t>
            </a:fld>
            <a:endParaRPr lang="ru-RU"/>
          </a:p>
        </p:txBody>
      </p:sp>
    </p:spTree>
    <p:extLst>
      <p:ext uri="{BB962C8B-B14F-4D97-AF65-F5344CB8AC3E}">
        <p14:creationId xmlns:p14="http://schemas.microsoft.com/office/powerpoint/2010/main" val="35006859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Образ слайда 1"/>
          <p:cNvSpPr>
            <a:spLocks noGrp="1" noRot="1" noChangeAspect="1" noTextEdit="1"/>
          </p:cNvSpPr>
          <p:nvPr>
            <p:ph type="sldImg"/>
          </p:nvPr>
        </p:nvSpPr>
        <p:spPr>
          <a:xfrm>
            <a:off x="381000" y="685800"/>
            <a:ext cx="6096000" cy="3429000"/>
          </a:xfrm>
          <a:ln/>
        </p:spPr>
      </p:sp>
      <p:sp>
        <p:nvSpPr>
          <p:cNvPr id="166915" name="Заметки 2"/>
          <p:cNvSpPr>
            <a:spLocks noGrp="1"/>
          </p:cNvSpPr>
          <p:nvPr>
            <p:ph type="body" idx="1"/>
          </p:nvPr>
        </p:nvSpPr>
        <p:spPr>
          <a:noFill/>
          <a:ln/>
        </p:spPr>
        <p:txBody>
          <a:bodyPr/>
          <a:lstStyle/>
          <a:p>
            <a:pPr eaLnBrk="1" hangingPunct="1"/>
            <a:endParaRPr lang="ru-RU"/>
          </a:p>
        </p:txBody>
      </p:sp>
      <p:sp>
        <p:nvSpPr>
          <p:cNvPr id="166916" name="Номер слайда 3"/>
          <p:cNvSpPr>
            <a:spLocks noGrp="1"/>
          </p:cNvSpPr>
          <p:nvPr>
            <p:ph type="sldNum" sz="quarter" idx="5"/>
          </p:nvPr>
        </p:nvSpPr>
        <p:spPr>
          <a:noFill/>
        </p:spPr>
        <p:txBody>
          <a:bodyPr/>
          <a:lstStyle/>
          <a:p>
            <a:fld id="{A381E926-53F5-4BD9-8CF1-014610FFAA12}" type="slidenum">
              <a:rPr lang="ru-RU" smtClean="0"/>
              <a:pPr/>
              <a:t>93</a:t>
            </a:fld>
            <a:endParaRPr lang="ru-RU"/>
          </a:p>
        </p:txBody>
      </p:sp>
    </p:spTree>
    <p:extLst>
      <p:ext uri="{BB962C8B-B14F-4D97-AF65-F5344CB8AC3E}">
        <p14:creationId xmlns:p14="http://schemas.microsoft.com/office/powerpoint/2010/main" val="196944279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Образ слайда 1"/>
          <p:cNvSpPr>
            <a:spLocks noGrp="1" noRot="1" noChangeAspect="1" noTextEdit="1"/>
          </p:cNvSpPr>
          <p:nvPr>
            <p:ph type="sldImg"/>
          </p:nvPr>
        </p:nvSpPr>
        <p:spPr>
          <a:xfrm>
            <a:off x="381000" y="685800"/>
            <a:ext cx="6096000" cy="3429000"/>
          </a:xfrm>
          <a:ln/>
        </p:spPr>
      </p:sp>
      <p:sp>
        <p:nvSpPr>
          <p:cNvPr id="167939" name="Заметки 2"/>
          <p:cNvSpPr>
            <a:spLocks noGrp="1"/>
          </p:cNvSpPr>
          <p:nvPr>
            <p:ph type="body" idx="1"/>
          </p:nvPr>
        </p:nvSpPr>
        <p:spPr>
          <a:noFill/>
          <a:ln/>
        </p:spPr>
        <p:txBody>
          <a:bodyPr/>
          <a:lstStyle/>
          <a:p>
            <a:pPr eaLnBrk="1" hangingPunct="1"/>
            <a:endParaRPr lang="ru-RU"/>
          </a:p>
        </p:txBody>
      </p:sp>
      <p:sp>
        <p:nvSpPr>
          <p:cNvPr id="167940" name="Номер слайда 3"/>
          <p:cNvSpPr>
            <a:spLocks noGrp="1"/>
          </p:cNvSpPr>
          <p:nvPr>
            <p:ph type="sldNum" sz="quarter" idx="5"/>
          </p:nvPr>
        </p:nvSpPr>
        <p:spPr>
          <a:noFill/>
        </p:spPr>
        <p:txBody>
          <a:bodyPr/>
          <a:lstStyle/>
          <a:p>
            <a:fld id="{3B8EFC67-94AA-4E24-AC41-2ABD83006C6C}" type="slidenum">
              <a:rPr lang="ru-RU" smtClean="0"/>
              <a:pPr/>
              <a:t>97</a:t>
            </a:fld>
            <a:endParaRPr lang="ru-RU"/>
          </a:p>
        </p:txBody>
      </p:sp>
    </p:spTree>
    <p:extLst>
      <p:ext uri="{BB962C8B-B14F-4D97-AF65-F5344CB8AC3E}">
        <p14:creationId xmlns:p14="http://schemas.microsoft.com/office/powerpoint/2010/main" val="11990289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Образ слайда 1"/>
          <p:cNvSpPr>
            <a:spLocks noGrp="1" noRot="1" noChangeAspect="1" noTextEdit="1"/>
          </p:cNvSpPr>
          <p:nvPr>
            <p:ph type="sldImg"/>
          </p:nvPr>
        </p:nvSpPr>
        <p:spPr>
          <a:xfrm>
            <a:off x="381000" y="685800"/>
            <a:ext cx="6096000" cy="3429000"/>
          </a:xfrm>
          <a:ln/>
        </p:spPr>
      </p:sp>
      <p:sp>
        <p:nvSpPr>
          <p:cNvPr id="172035" name="Заметки 2"/>
          <p:cNvSpPr>
            <a:spLocks noGrp="1"/>
          </p:cNvSpPr>
          <p:nvPr>
            <p:ph type="body" idx="1"/>
          </p:nvPr>
        </p:nvSpPr>
        <p:spPr>
          <a:noFill/>
          <a:ln/>
        </p:spPr>
        <p:txBody>
          <a:bodyPr/>
          <a:lstStyle/>
          <a:p>
            <a:pPr eaLnBrk="1" hangingPunct="1"/>
            <a:endParaRPr lang="ru-RU"/>
          </a:p>
        </p:txBody>
      </p:sp>
      <p:sp>
        <p:nvSpPr>
          <p:cNvPr id="172036" name="Номер слайда 3"/>
          <p:cNvSpPr>
            <a:spLocks noGrp="1"/>
          </p:cNvSpPr>
          <p:nvPr>
            <p:ph type="sldNum" sz="quarter" idx="5"/>
          </p:nvPr>
        </p:nvSpPr>
        <p:spPr>
          <a:noFill/>
        </p:spPr>
        <p:txBody>
          <a:bodyPr/>
          <a:lstStyle/>
          <a:p>
            <a:fld id="{E63EDA0C-0A70-49A4-88A1-6C4EA46E6592}" type="slidenum">
              <a:rPr lang="ru-RU" smtClean="0"/>
              <a:pPr/>
              <a:t>100</a:t>
            </a:fld>
            <a:endParaRPr lang="ru-RU"/>
          </a:p>
        </p:txBody>
      </p:sp>
    </p:spTree>
    <p:extLst>
      <p:ext uri="{BB962C8B-B14F-4D97-AF65-F5344CB8AC3E}">
        <p14:creationId xmlns:p14="http://schemas.microsoft.com/office/powerpoint/2010/main" val="11815467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Образ слайда 1"/>
          <p:cNvSpPr>
            <a:spLocks noGrp="1" noRot="1" noChangeAspect="1" noTextEdit="1"/>
          </p:cNvSpPr>
          <p:nvPr>
            <p:ph type="sldImg"/>
          </p:nvPr>
        </p:nvSpPr>
        <p:spPr>
          <a:xfrm>
            <a:off x="381000" y="685800"/>
            <a:ext cx="6096000" cy="3429000"/>
          </a:xfrm>
          <a:ln/>
        </p:spPr>
      </p:sp>
      <p:sp>
        <p:nvSpPr>
          <p:cNvPr id="175107" name="Заметки 2"/>
          <p:cNvSpPr>
            <a:spLocks noGrp="1"/>
          </p:cNvSpPr>
          <p:nvPr>
            <p:ph type="body" idx="1"/>
          </p:nvPr>
        </p:nvSpPr>
        <p:spPr>
          <a:noFill/>
          <a:ln/>
        </p:spPr>
        <p:txBody>
          <a:bodyPr/>
          <a:lstStyle/>
          <a:p>
            <a:pPr eaLnBrk="1" hangingPunct="1"/>
            <a:endParaRPr lang="ru-RU"/>
          </a:p>
        </p:txBody>
      </p:sp>
      <p:sp>
        <p:nvSpPr>
          <p:cNvPr id="175108" name="Номер слайда 3"/>
          <p:cNvSpPr>
            <a:spLocks noGrp="1"/>
          </p:cNvSpPr>
          <p:nvPr>
            <p:ph type="sldNum" sz="quarter" idx="5"/>
          </p:nvPr>
        </p:nvSpPr>
        <p:spPr>
          <a:noFill/>
        </p:spPr>
        <p:txBody>
          <a:bodyPr/>
          <a:lstStyle/>
          <a:p>
            <a:fld id="{E3296F14-48E5-42A6-9E12-F562590954EE}" type="slidenum">
              <a:rPr lang="ru-RU" smtClean="0"/>
              <a:pPr/>
              <a:t>102</a:t>
            </a:fld>
            <a:endParaRPr lang="ru-RU"/>
          </a:p>
        </p:txBody>
      </p:sp>
    </p:spTree>
    <p:extLst>
      <p:ext uri="{BB962C8B-B14F-4D97-AF65-F5344CB8AC3E}">
        <p14:creationId xmlns:p14="http://schemas.microsoft.com/office/powerpoint/2010/main" val="3333408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p>
            <a:fld id="{0C5F1091-68D4-46A5-A62A-D6E98A60997C}" type="slidenum">
              <a:rPr lang="ru-RU" smtClean="0"/>
              <a:pPr/>
              <a:t>8</a:t>
            </a:fld>
            <a:endParaRPr lang="ru-RU"/>
          </a:p>
        </p:txBody>
      </p:sp>
      <p:sp>
        <p:nvSpPr>
          <p:cNvPr id="115715" name="Rectangle 2"/>
          <p:cNvSpPr>
            <a:spLocks noGrp="1" noRot="1" noChangeAspect="1" noChangeArrowheads="1" noTextEdit="1"/>
          </p:cNvSpPr>
          <p:nvPr>
            <p:ph type="sldImg"/>
          </p:nvPr>
        </p:nvSpPr>
        <p:spPr>
          <a:xfrm>
            <a:off x="381000" y="685800"/>
            <a:ext cx="6096000" cy="3429000"/>
          </a:xfrm>
          <a:ln/>
        </p:spPr>
      </p:sp>
      <p:sp>
        <p:nvSpPr>
          <p:cNvPr id="115716" name="Rectangle 3"/>
          <p:cNvSpPr>
            <a:spLocks noGrp="1" noChangeArrowheads="1"/>
          </p:cNvSpPr>
          <p:nvPr>
            <p:ph type="body" idx="1"/>
          </p:nvPr>
        </p:nvSpPr>
        <p:spPr>
          <a:noFill/>
          <a:ln/>
        </p:spPr>
        <p:txBody>
          <a:bodyPr/>
          <a:lstStyle/>
          <a:p>
            <a:pPr eaLnBrk="1" hangingPunct="1">
              <a:buFontTx/>
              <a:buChar char="•"/>
            </a:pPr>
            <a:r>
              <a:rPr lang="ru-RU"/>
              <a:t>Целая константа, например 1234, имеет тип </a:t>
            </a:r>
            <a:r>
              <a:rPr lang="ru-RU" b="1"/>
              <a:t>int</a:t>
            </a:r>
            <a:r>
              <a:rPr lang="ru-RU"/>
              <a:t>. Константа типа </a:t>
            </a:r>
            <a:r>
              <a:rPr lang="ru-RU" b="1"/>
              <a:t>long</a:t>
            </a:r>
            <a:r>
              <a:rPr lang="ru-RU"/>
              <a:t> завершается буквой </a:t>
            </a:r>
            <a:r>
              <a:rPr lang="ru-RU" b="1"/>
              <a:t>l</a:t>
            </a:r>
            <a:r>
              <a:rPr lang="ru-RU"/>
              <a:t> или </a:t>
            </a:r>
            <a:r>
              <a:rPr lang="ru-RU" b="1"/>
              <a:t>L</a:t>
            </a:r>
            <a:r>
              <a:rPr lang="ru-RU"/>
              <a:t>, например 123456789L: слишком большое целое, которое невозможно представить как </a:t>
            </a:r>
            <a:r>
              <a:rPr lang="ru-RU" b="1"/>
              <a:t>int</a:t>
            </a:r>
            <a:r>
              <a:rPr lang="ru-RU"/>
              <a:t>, будет представлено как </a:t>
            </a:r>
            <a:r>
              <a:rPr lang="ru-RU" b="1"/>
              <a:t>long</a:t>
            </a:r>
            <a:r>
              <a:rPr lang="ru-RU"/>
              <a:t>. Беззнаковые константы заканчиваются буквой </a:t>
            </a:r>
            <a:r>
              <a:rPr lang="ru-RU" b="1"/>
              <a:t>u</a:t>
            </a:r>
            <a:r>
              <a:rPr lang="ru-RU"/>
              <a:t> или </a:t>
            </a:r>
            <a:r>
              <a:rPr lang="ru-RU" b="1"/>
              <a:t>U</a:t>
            </a:r>
            <a:r>
              <a:rPr lang="ru-RU"/>
              <a:t>, а окончание </a:t>
            </a:r>
            <a:r>
              <a:rPr lang="ru-RU" b="1"/>
              <a:t>ul</a:t>
            </a:r>
            <a:r>
              <a:rPr lang="ru-RU"/>
              <a:t> или </a:t>
            </a:r>
            <a:r>
              <a:rPr lang="ru-RU" b="1"/>
              <a:t>UL</a:t>
            </a:r>
            <a:r>
              <a:rPr lang="ru-RU"/>
              <a:t> говорит о том, что тип константы - </a:t>
            </a:r>
            <a:r>
              <a:rPr lang="ru-RU" b="1"/>
              <a:t>unsigned long</a:t>
            </a:r>
            <a:r>
              <a:rPr lang="ru-RU"/>
              <a:t>. </a:t>
            </a:r>
          </a:p>
          <a:p>
            <a:pPr eaLnBrk="1" hangingPunct="1">
              <a:buFontTx/>
              <a:buChar char="•"/>
            </a:pPr>
            <a:r>
              <a:rPr lang="ru-RU"/>
              <a:t>Константы с плавающей точкой имеют десятичную точку (123.4), или экспоненциальную часть (1е-2), или же и то и другое. Если у них нет окончания, считается, что они принадлежат к типу </a:t>
            </a:r>
            <a:r>
              <a:rPr lang="ru-RU" b="1"/>
              <a:t>double</a:t>
            </a:r>
            <a:r>
              <a:rPr lang="ru-RU"/>
              <a:t>. Окончание </a:t>
            </a:r>
            <a:r>
              <a:rPr lang="ru-RU" b="1"/>
              <a:t>f</a:t>
            </a:r>
            <a:r>
              <a:rPr lang="ru-RU"/>
              <a:t> или </a:t>
            </a:r>
            <a:r>
              <a:rPr lang="ru-RU" b="1"/>
              <a:t>F</a:t>
            </a:r>
            <a:r>
              <a:rPr lang="ru-RU"/>
              <a:t> указывает на тип </a:t>
            </a:r>
            <a:r>
              <a:rPr lang="ru-RU" b="1"/>
              <a:t>float</a:t>
            </a:r>
            <a:r>
              <a:rPr lang="ru-RU"/>
              <a:t>, а </a:t>
            </a:r>
            <a:r>
              <a:rPr lang="ru-RU" b="1"/>
              <a:t>l</a:t>
            </a:r>
            <a:r>
              <a:rPr lang="ru-RU"/>
              <a:t> или </a:t>
            </a:r>
            <a:r>
              <a:rPr lang="ru-RU" b="1"/>
              <a:t>L</a:t>
            </a:r>
            <a:r>
              <a:rPr lang="ru-RU"/>
              <a:t> - на тип </a:t>
            </a:r>
            <a:r>
              <a:rPr lang="ru-RU" b="1"/>
              <a:t>long double</a:t>
            </a:r>
            <a:r>
              <a:rPr lang="ru-RU"/>
              <a:t>. </a:t>
            </a:r>
          </a:p>
          <a:p>
            <a:pPr eaLnBrk="1" hangingPunct="1">
              <a:buFontTx/>
              <a:buChar char="•"/>
            </a:pPr>
            <a:r>
              <a:rPr lang="ru-RU"/>
              <a:t>Целое значение помимо десятичного может иметь восьмеричное или шестнадцатеричное представление. Если константа начинается с нуля, то она представлена в восьмеричном виде, если с 0x или с 0X, то - в шестнадцатеричном. Например, десятичное целое 31 можно записать как 037 или как 0X1F. Записи восьмеричной и шестнадцатеричной констант могут завершаться буквой </a:t>
            </a:r>
            <a:r>
              <a:rPr lang="ru-RU" b="1"/>
              <a:t>L</a:t>
            </a:r>
            <a:r>
              <a:rPr lang="ru-RU"/>
              <a:t> (для указания на тип </a:t>
            </a:r>
            <a:r>
              <a:rPr lang="ru-RU" b="1"/>
              <a:t>long</a:t>
            </a:r>
            <a:r>
              <a:rPr lang="ru-RU"/>
              <a:t>) и </a:t>
            </a:r>
            <a:r>
              <a:rPr lang="ru-RU" b="1"/>
              <a:t>U</a:t>
            </a:r>
            <a:r>
              <a:rPr lang="ru-RU"/>
              <a:t> (если нужно показать, что константа беззнаковая). Например, константа 0XFUL имеет значение 15 и тип </a:t>
            </a:r>
            <a:r>
              <a:rPr lang="ru-RU" b="1"/>
              <a:t>unsigned long</a:t>
            </a:r>
            <a:r>
              <a:rPr lang="ru-RU"/>
              <a:t>.</a:t>
            </a:r>
          </a:p>
          <a:p>
            <a:pPr eaLnBrk="1" hangingPunct="1"/>
            <a:endParaRPr lang="ru-RU"/>
          </a:p>
        </p:txBody>
      </p:sp>
    </p:spTree>
    <p:extLst>
      <p:ext uri="{BB962C8B-B14F-4D97-AF65-F5344CB8AC3E}">
        <p14:creationId xmlns:p14="http://schemas.microsoft.com/office/powerpoint/2010/main" val="3691279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Образ слайда 1"/>
          <p:cNvSpPr>
            <a:spLocks noGrp="1" noRot="1" noChangeAspect="1" noTextEdit="1"/>
          </p:cNvSpPr>
          <p:nvPr>
            <p:ph type="sldImg"/>
          </p:nvPr>
        </p:nvSpPr>
        <p:spPr>
          <a:xfrm>
            <a:off x="381000" y="685800"/>
            <a:ext cx="6096000" cy="3429000"/>
          </a:xfrm>
          <a:ln/>
        </p:spPr>
      </p:sp>
      <p:sp>
        <p:nvSpPr>
          <p:cNvPr id="176131" name="Заметки 2"/>
          <p:cNvSpPr>
            <a:spLocks noGrp="1"/>
          </p:cNvSpPr>
          <p:nvPr>
            <p:ph type="body" idx="1"/>
          </p:nvPr>
        </p:nvSpPr>
        <p:spPr>
          <a:noFill/>
          <a:ln/>
        </p:spPr>
        <p:txBody>
          <a:bodyPr/>
          <a:lstStyle/>
          <a:p>
            <a:pPr eaLnBrk="1" hangingPunct="1"/>
            <a:endParaRPr lang="ru-RU"/>
          </a:p>
        </p:txBody>
      </p:sp>
      <p:sp>
        <p:nvSpPr>
          <p:cNvPr id="176132" name="Номер слайда 3"/>
          <p:cNvSpPr>
            <a:spLocks noGrp="1"/>
          </p:cNvSpPr>
          <p:nvPr>
            <p:ph type="sldNum" sz="quarter" idx="5"/>
          </p:nvPr>
        </p:nvSpPr>
        <p:spPr>
          <a:noFill/>
        </p:spPr>
        <p:txBody>
          <a:bodyPr/>
          <a:lstStyle/>
          <a:p>
            <a:fld id="{04D7D134-9C9D-4B6B-AB0B-480FF792F222}" type="slidenum">
              <a:rPr lang="ru-RU" smtClean="0"/>
              <a:pPr/>
              <a:t>103</a:t>
            </a:fld>
            <a:endParaRPr lang="ru-RU"/>
          </a:p>
        </p:txBody>
      </p:sp>
    </p:spTree>
    <p:extLst>
      <p:ext uri="{BB962C8B-B14F-4D97-AF65-F5344CB8AC3E}">
        <p14:creationId xmlns:p14="http://schemas.microsoft.com/office/powerpoint/2010/main" val="28956715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Возможность делать внутри функции что угодно с аргументом, переданным по значению, очень полезна. В следующем примере функция </a:t>
            </a:r>
            <a:r>
              <a:rPr lang="ru-RU" sz="1200" kern="1200" dirty="0" err="1">
                <a:solidFill>
                  <a:schemeClr val="tx1"/>
                </a:solidFill>
                <a:effectLst/>
                <a:latin typeface="+mn-lt"/>
                <a:ea typeface="+mn-ea"/>
                <a:cs typeface="+mn-cs"/>
              </a:rPr>
              <a:t>UnderscoreSpaces</a:t>
            </a:r>
            <a:r>
              <a:rPr lang="ru-RU" dirty="0"/>
              <a:t> заменяет в переданной строке все пробелы на символ подчёркивания. Так как функция принимает строку по значению, манипуляции со строкой внутри функции никак не отражаются на строке </a:t>
            </a:r>
            <a:r>
              <a:rPr lang="ru-RU" sz="1200" kern="1200" dirty="0" err="1">
                <a:solidFill>
                  <a:schemeClr val="tx1"/>
                </a:solidFill>
                <a:effectLst/>
                <a:latin typeface="+mn-lt"/>
                <a:ea typeface="+mn-ea"/>
                <a:cs typeface="+mn-cs"/>
              </a:rPr>
              <a:t>greeting</a:t>
            </a:r>
            <a:r>
              <a:rPr lang="ru-RU" dirty="0"/>
              <a:t> из функции </a:t>
            </a:r>
            <a:r>
              <a:rPr lang="ru-RU" sz="1200" kern="1200" dirty="0" err="1">
                <a:solidFill>
                  <a:schemeClr val="tx1"/>
                </a:solidFill>
                <a:effectLst/>
                <a:latin typeface="+mn-lt"/>
                <a:ea typeface="+mn-ea"/>
                <a:cs typeface="+mn-cs"/>
              </a:rPr>
              <a:t>main</a:t>
            </a:r>
            <a:r>
              <a:rPr lang="ru-RU" dirty="0"/>
              <a:t>.</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111</a:t>
            </a:fld>
            <a:endParaRPr lang="ru-RU"/>
          </a:p>
        </p:txBody>
      </p:sp>
    </p:spTree>
    <p:extLst>
      <p:ext uri="{BB962C8B-B14F-4D97-AF65-F5344CB8AC3E}">
        <p14:creationId xmlns:p14="http://schemas.microsoft.com/office/powerpoint/2010/main" val="7546485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Однако иногда может возникнуть необходимость повлиять изнутри вызываемой функции на внешнюю переменную. Например, функция </a:t>
            </a:r>
            <a:r>
              <a:rPr lang="ru-RU" sz="1200" kern="1200" dirty="0" err="1">
                <a:solidFill>
                  <a:schemeClr val="tx1"/>
                </a:solidFill>
                <a:effectLst/>
                <a:latin typeface="+mn-lt"/>
                <a:ea typeface="+mn-ea"/>
                <a:cs typeface="+mn-cs"/>
                <a:hlinkClick r:id="rId3"/>
              </a:rPr>
              <a:t>std</a:t>
            </a:r>
            <a:r>
              <a:rPr lang="ru-RU" sz="1200" kern="1200" dirty="0">
                <a:solidFill>
                  <a:schemeClr val="tx1"/>
                </a:solidFill>
                <a:effectLst/>
                <a:latin typeface="+mn-lt"/>
                <a:ea typeface="+mn-ea"/>
                <a:cs typeface="+mn-cs"/>
                <a:hlinkClick r:id="rId3"/>
              </a:rPr>
              <a:t>::</a:t>
            </a:r>
            <a:r>
              <a:rPr lang="ru-RU" sz="1200" kern="1200" dirty="0" err="1">
                <a:solidFill>
                  <a:schemeClr val="tx1"/>
                </a:solidFill>
                <a:effectLst/>
                <a:latin typeface="+mn-lt"/>
                <a:ea typeface="+mn-ea"/>
                <a:cs typeface="+mn-cs"/>
                <a:hlinkClick r:id="rId3"/>
              </a:rPr>
              <a:t>getline</a:t>
            </a:r>
            <a:r>
              <a:rPr lang="ru-RU" dirty="0"/>
              <a:t> принимает поток, из которого выполняется чтение, и строку, в которую будет записана прочитанная строка.</a:t>
            </a:r>
            <a:endParaRPr lang="en-US" dirty="0"/>
          </a:p>
          <a:p>
            <a:endParaRPr lang="en-US" dirty="0"/>
          </a:p>
          <a:p>
            <a:r>
              <a:rPr lang="ru-RU" dirty="0"/>
              <a:t>Функция </a:t>
            </a:r>
            <a:r>
              <a:rPr lang="ru-RU" sz="1200" kern="1200" dirty="0" err="1">
                <a:solidFill>
                  <a:schemeClr val="tx1"/>
                </a:solidFill>
                <a:effectLst/>
                <a:latin typeface="+mn-lt"/>
                <a:ea typeface="+mn-ea"/>
                <a:cs typeface="+mn-cs"/>
              </a:rPr>
              <a:t>std</a:t>
            </a:r>
            <a:r>
              <a:rPr lang="ru-RU" sz="1200" kern="1200" dirty="0">
                <a:solidFill>
                  <a:schemeClr val="tx1"/>
                </a:solidFill>
                <a:effectLst/>
                <a:latin typeface="+mn-lt"/>
                <a:ea typeface="+mn-ea"/>
                <a:cs typeface="+mn-cs"/>
              </a:rPr>
              <a:t>::</a:t>
            </a:r>
            <a:r>
              <a:rPr lang="ru-RU" sz="1200" kern="1200" dirty="0" err="1">
                <a:solidFill>
                  <a:schemeClr val="tx1"/>
                </a:solidFill>
                <a:effectLst/>
                <a:latin typeface="+mn-lt"/>
                <a:ea typeface="+mn-ea"/>
                <a:cs typeface="+mn-cs"/>
              </a:rPr>
              <a:t>getline</a:t>
            </a:r>
            <a:r>
              <a:rPr lang="ru-RU" dirty="0"/>
              <a:t> использует другой способ передачи аргумента — </a:t>
            </a:r>
            <a:r>
              <a:rPr lang="ru-RU" b="1" dirty="0">
                <a:effectLst/>
              </a:rPr>
              <a:t>передачу по ссылке</a:t>
            </a:r>
            <a:r>
              <a:rPr lang="ru-RU" dirty="0"/>
              <a:t>. Чтобы использовать его, нужно между типом параметра и его именем поставить знак </a:t>
            </a:r>
            <a:r>
              <a:rPr lang="ru-RU" sz="1200" kern="1200" dirty="0">
                <a:solidFill>
                  <a:schemeClr val="tx1"/>
                </a:solidFill>
                <a:effectLst/>
                <a:latin typeface="+mn-lt"/>
                <a:ea typeface="+mn-ea"/>
                <a:cs typeface="+mn-cs"/>
              </a:rPr>
              <a:t>&amp;</a:t>
            </a:r>
            <a:r>
              <a:rPr lang="ru-RU" dirty="0"/>
              <a:t>. В этом случае копия переданной переменной создаваться не будет, и изменение аргумента скажется на значении переменной из вызывающей функции.</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112</a:t>
            </a:fld>
            <a:endParaRPr lang="ru-RU"/>
          </a:p>
        </p:txBody>
      </p:sp>
    </p:spTree>
    <p:extLst>
      <p:ext uri="{BB962C8B-B14F-4D97-AF65-F5344CB8AC3E}">
        <p14:creationId xmlns:p14="http://schemas.microsoft.com/office/powerpoint/2010/main" val="24358104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Покажем пользу от передачи по ссылке на примере функции </a:t>
            </a:r>
            <a:r>
              <a:rPr lang="ru-RU" sz="1200" kern="1200" dirty="0" err="1">
                <a:solidFill>
                  <a:schemeClr val="tx1"/>
                </a:solidFill>
                <a:effectLst/>
                <a:latin typeface="+mn-lt"/>
                <a:ea typeface="+mn-ea"/>
                <a:cs typeface="+mn-cs"/>
              </a:rPr>
              <a:t>RemoveSpaces</a:t>
            </a:r>
            <a:r>
              <a:rPr lang="ru-RU" dirty="0"/>
              <a:t>. Она получает ссылку на строку, из которой удаляет все пробельные символы.</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113</a:t>
            </a:fld>
            <a:endParaRPr lang="ru-RU"/>
          </a:p>
        </p:txBody>
      </p:sp>
    </p:spTree>
    <p:extLst>
      <p:ext uri="{BB962C8B-B14F-4D97-AF65-F5344CB8AC3E}">
        <p14:creationId xmlns:p14="http://schemas.microsoft.com/office/powerpoint/2010/main" val="419273677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Аргумент, переданный по ссылке, можно использовать, чтобы вернуть из функции дополнительное значение, помимо основного. Аргумент, который функция принимает по ссылке и использует только для записи, называется </a:t>
            </a:r>
            <a:r>
              <a:rPr lang="ru-RU" b="1" dirty="0">
                <a:effectLst/>
              </a:rPr>
              <a:t>выходным аргументом</a:t>
            </a:r>
            <a:r>
              <a:rPr lang="ru-RU" dirty="0"/>
              <a:t> (</a:t>
            </a:r>
            <a:r>
              <a:rPr lang="ru-RU" dirty="0" err="1"/>
              <a:t>output</a:t>
            </a:r>
            <a:r>
              <a:rPr lang="ru-RU" dirty="0"/>
              <a:t> </a:t>
            </a:r>
            <a:r>
              <a:rPr lang="ru-RU" dirty="0" err="1"/>
              <a:t>argument</a:t>
            </a:r>
            <a:r>
              <a:rPr lang="ru-RU" dirty="0"/>
              <a:t>).</a:t>
            </a:r>
          </a:p>
          <a:p>
            <a:endParaRPr lang="ru-RU" dirty="0"/>
          </a:p>
          <a:p>
            <a:r>
              <a:rPr lang="ru-RU" dirty="0"/>
              <a:t>Если запустить эту программу и ввести число 2, программа выведет обратное ему число — 0.5, так как 0.5 * 2 = 1. Если ввести 0, программа выведет строку </a:t>
            </a:r>
            <a:r>
              <a:rPr lang="ru-RU" dirty="0" err="1"/>
              <a:t>Error</a:t>
            </a:r>
            <a:r>
              <a:rPr lang="ru-RU" dirty="0"/>
              <a:t>, так как не существует числа, которое при умножении на ноль давало бы единицу.</a:t>
            </a:r>
          </a:p>
          <a:p>
            <a:r>
              <a:rPr lang="ru-RU" dirty="0"/>
              <a:t>Важно следить за тем, чтобы в выходной аргумент всегда записывалось значение, если вызывающая сторона его ожидает. Иначе можно получить неактуальное значение или вообще мусор.</a:t>
            </a:r>
          </a:p>
          <a:p>
            <a:endParaRPr lang="ru-RU"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114</a:t>
            </a:fld>
            <a:endParaRPr lang="ru-RU"/>
          </a:p>
        </p:txBody>
      </p:sp>
    </p:spTree>
    <p:extLst>
      <p:ext uri="{BB962C8B-B14F-4D97-AF65-F5344CB8AC3E}">
        <p14:creationId xmlns:p14="http://schemas.microsoft.com/office/powerpoint/2010/main" val="72123827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В функции </a:t>
            </a:r>
            <a:r>
              <a:rPr lang="ru-RU" sz="1200" kern="1200" dirty="0" err="1">
                <a:solidFill>
                  <a:schemeClr val="tx1"/>
                </a:solidFill>
                <a:effectLst/>
                <a:latin typeface="+mn-lt"/>
                <a:ea typeface="+mn-ea"/>
                <a:cs typeface="+mn-cs"/>
              </a:rPr>
              <a:t>Invert</a:t>
            </a:r>
            <a:r>
              <a:rPr lang="ru-RU" dirty="0"/>
              <a:t> не изменяется значение параметра </a:t>
            </a:r>
            <a:r>
              <a:rPr lang="ru-RU" sz="1200" kern="1200" dirty="0" err="1">
                <a:solidFill>
                  <a:schemeClr val="tx1"/>
                </a:solidFill>
                <a:effectLst/>
                <a:latin typeface="+mn-lt"/>
                <a:ea typeface="+mn-ea"/>
                <a:cs typeface="+mn-cs"/>
              </a:rPr>
              <a:t>was_error</a:t>
            </a:r>
            <a:r>
              <a:rPr lang="ru-RU" dirty="0"/>
              <a:t>, если в </a:t>
            </a:r>
            <a:r>
              <a:rPr lang="ru-RU" sz="1200" kern="1200" dirty="0" err="1">
                <a:solidFill>
                  <a:schemeClr val="tx1"/>
                </a:solidFill>
                <a:effectLst/>
                <a:latin typeface="+mn-lt"/>
                <a:ea typeface="+mn-ea"/>
                <a:cs typeface="+mn-cs"/>
              </a:rPr>
              <a:t>number</a:t>
            </a:r>
            <a:r>
              <a:rPr lang="ru-RU" dirty="0"/>
              <a:t> было ненулевое значение. Функция </a:t>
            </a:r>
            <a:r>
              <a:rPr lang="ru-RU" sz="1200" kern="1200" dirty="0" err="1">
                <a:solidFill>
                  <a:schemeClr val="tx1"/>
                </a:solidFill>
                <a:effectLst/>
                <a:latin typeface="+mn-lt"/>
                <a:ea typeface="+mn-ea"/>
                <a:cs typeface="+mn-cs"/>
              </a:rPr>
              <a:t>main</a:t>
            </a:r>
            <a:r>
              <a:rPr lang="ru-RU" dirty="0"/>
              <a:t> инициализирует </a:t>
            </a:r>
            <a:r>
              <a:rPr lang="ru-RU" sz="1200" kern="1200" dirty="0" err="1">
                <a:solidFill>
                  <a:schemeClr val="tx1"/>
                </a:solidFill>
                <a:effectLst/>
                <a:latin typeface="+mn-lt"/>
                <a:ea typeface="+mn-ea"/>
                <a:cs typeface="+mn-cs"/>
              </a:rPr>
              <a:t>was_error</a:t>
            </a:r>
            <a:r>
              <a:rPr lang="ru-RU" dirty="0"/>
              <a:t> значением </a:t>
            </a:r>
            <a:r>
              <a:rPr lang="ru-RU" sz="1200" kern="1200" dirty="0" err="1">
                <a:solidFill>
                  <a:schemeClr val="tx1"/>
                </a:solidFill>
                <a:effectLst/>
                <a:latin typeface="+mn-lt"/>
                <a:ea typeface="+mn-ea"/>
                <a:cs typeface="+mn-cs"/>
              </a:rPr>
              <a:t>true</a:t>
            </a:r>
            <a:r>
              <a:rPr lang="ru-RU" dirty="0"/>
              <a:t>. Поэтому после возврата из </a:t>
            </a:r>
            <a:r>
              <a:rPr lang="ru-RU" sz="1200" kern="1200" dirty="0" err="1">
                <a:solidFill>
                  <a:schemeClr val="tx1"/>
                </a:solidFill>
                <a:effectLst/>
                <a:latin typeface="+mn-lt"/>
                <a:ea typeface="+mn-ea"/>
                <a:cs typeface="+mn-cs"/>
              </a:rPr>
              <a:t>Invert</a:t>
            </a:r>
            <a:r>
              <a:rPr lang="ru-RU" dirty="0"/>
              <a:t> в </a:t>
            </a:r>
            <a:r>
              <a:rPr lang="ru-RU" sz="1200" kern="1200" dirty="0" err="1">
                <a:solidFill>
                  <a:schemeClr val="tx1"/>
                </a:solidFill>
                <a:effectLst/>
                <a:latin typeface="+mn-lt"/>
                <a:ea typeface="+mn-ea"/>
                <a:cs typeface="+mn-cs"/>
              </a:rPr>
              <a:t>main</a:t>
            </a:r>
            <a:r>
              <a:rPr lang="ru-RU" dirty="0"/>
              <a:t> в переменной </a:t>
            </a:r>
            <a:r>
              <a:rPr lang="ru-RU" sz="1200" kern="1200" dirty="0" err="1">
                <a:solidFill>
                  <a:schemeClr val="tx1"/>
                </a:solidFill>
                <a:effectLst/>
                <a:latin typeface="+mn-lt"/>
                <a:ea typeface="+mn-ea"/>
                <a:cs typeface="+mn-cs"/>
              </a:rPr>
              <a:t>was_error</a:t>
            </a:r>
            <a:r>
              <a:rPr lang="ru-RU" dirty="0"/>
              <a:t> будет значение </a:t>
            </a:r>
            <a:r>
              <a:rPr lang="ru-RU" sz="1200" kern="1200" dirty="0" err="1">
                <a:solidFill>
                  <a:schemeClr val="tx1"/>
                </a:solidFill>
                <a:effectLst/>
                <a:latin typeface="+mn-lt"/>
                <a:ea typeface="+mn-ea"/>
                <a:cs typeface="+mn-cs"/>
              </a:rPr>
              <a:t>true</a:t>
            </a:r>
            <a:r>
              <a:rPr lang="ru-RU" dirty="0"/>
              <a:t>, и программа напечатает строку </a:t>
            </a:r>
            <a:r>
              <a:rPr lang="ru-RU" sz="1200" kern="1200" dirty="0" err="1">
                <a:solidFill>
                  <a:schemeClr val="tx1"/>
                </a:solidFill>
                <a:effectLst/>
                <a:latin typeface="+mn-lt"/>
                <a:ea typeface="+mn-ea"/>
                <a:cs typeface="+mn-cs"/>
              </a:rPr>
              <a:t>Error</a:t>
            </a:r>
            <a:r>
              <a:rPr lang="ru-RU" dirty="0"/>
              <a:t>. Чтобы исправить ошибку, нужно в </a:t>
            </a:r>
            <a:r>
              <a:rPr lang="ru-RU" sz="1200" kern="1200" dirty="0" err="1">
                <a:solidFill>
                  <a:schemeClr val="tx1"/>
                </a:solidFill>
                <a:effectLst/>
                <a:latin typeface="+mn-lt"/>
                <a:ea typeface="+mn-ea"/>
                <a:cs typeface="+mn-cs"/>
              </a:rPr>
              <a:t>was_error</a:t>
            </a:r>
            <a:r>
              <a:rPr lang="ru-RU" dirty="0"/>
              <a:t> записывать значение </a:t>
            </a:r>
            <a:r>
              <a:rPr lang="ru-RU" sz="1200" kern="1200" dirty="0" err="1">
                <a:solidFill>
                  <a:schemeClr val="tx1"/>
                </a:solidFill>
                <a:effectLst/>
                <a:latin typeface="+mn-lt"/>
                <a:ea typeface="+mn-ea"/>
                <a:cs typeface="+mn-cs"/>
              </a:rPr>
              <a:t>false</a:t>
            </a:r>
            <a:r>
              <a:rPr lang="ru-RU" dirty="0"/>
              <a:t>, если в </a:t>
            </a:r>
            <a:r>
              <a:rPr lang="ru-RU" sz="1200" kern="1200" dirty="0" err="1">
                <a:solidFill>
                  <a:schemeClr val="tx1"/>
                </a:solidFill>
                <a:effectLst/>
                <a:latin typeface="+mn-lt"/>
                <a:ea typeface="+mn-ea"/>
                <a:cs typeface="+mn-cs"/>
              </a:rPr>
              <a:t>number</a:t>
            </a:r>
            <a:r>
              <a:rPr lang="ru-RU" dirty="0"/>
              <a:t> не ноль.</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115</a:t>
            </a:fld>
            <a:endParaRPr lang="ru-RU"/>
          </a:p>
        </p:txBody>
      </p:sp>
    </p:spTree>
    <p:extLst>
      <p:ext uri="{BB962C8B-B14F-4D97-AF65-F5344CB8AC3E}">
        <p14:creationId xmlns:p14="http://schemas.microsoft.com/office/powerpoint/2010/main" val="272811386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По ссылке можно передать только реально существующий объект, такой как переменная или элемент вектора. Временный объект, который образуется в ходе вычислений выражения, передать по ссылке нельзя.</a:t>
            </a:r>
          </a:p>
          <a:p>
            <a:r>
              <a:rPr lang="ru-RU" dirty="0"/>
              <a:t>Нельзя передать константную переменную. Значение константной переменной изменять нельзя, поэтому попытка передать константу в функцию, которая попытается её изменить, завершится ошибкой.</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116</a:t>
            </a:fld>
            <a:endParaRPr lang="ru-RU"/>
          </a:p>
        </p:txBody>
      </p:sp>
    </p:spTree>
    <p:extLst>
      <p:ext uri="{BB962C8B-B14F-4D97-AF65-F5344CB8AC3E}">
        <p14:creationId xmlns:p14="http://schemas.microsoft.com/office/powerpoint/2010/main" val="57666165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У передачи параметра по ссылке есть ещё одно полезное качество: так как функция работает с оригинальным объектом, не нужно тратить время процессора и память на создание копии. Это особенно актуально, когда функция принимает строку или вектор. Эти объекты могут содержать много элементов, и их копирование может быть затратным.</a:t>
            </a:r>
          </a:p>
          <a:p>
            <a:endParaRPr lang="ru-RU" dirty="0"/>
          </a:p>
          <a:p>
            <a:r>
              <a:rPr lang="ru-RU" dirty="0"/>
              <a:t>Чтобы не копировать тяжёлый объект в функцию, которая не изменяет его значение, применяется передача по константной ссылке. Внутри функции нельзя изменить значение такого аргумента. Поэтому ограничения, которые были у обычных, </a:t>
            </a:r>
            <a:r>
              <a:rPr lang="ru-RU" dirty="0" err="1"/>
              <a:t>неконстантных</a:t>
            </a:r>
            <a:r>
              <a:rPr lang="ru-RU" dirty="0"/>
              <a:t>, ссылок, здесь отсутствуют.</a:t>
            </a:r>
          </a:p>
        </p:txBody>
      </p:sp>
      <p:sp>
        <p:nvSpPr>
          <p:cNvPr id="4" name="Slide Number Placeholder 3"/>
          <p:cNvSpPr>
            <a:spLocks noGrp="1"/>
          </p:cNvSpPr>
          <p:nvPr>
            <p:ph type="sldNum" sz="quarter" idx="5"/>
          </p:nvPr>
        </p:nvSpPr>
        <p:spPr/>
        <p:txBody>
          <a:bodyPr/>
          <a:lstStyle/>
          <a:p>
            <a:fld id="{C72A1285-F988-4153-B7C5-B887A867730D}" type="slidenum">
              <a:rPr lang="ru-RU" smtClean="0"/>
              <a:pPr/>
              <a:t>118</a:t>
            </a:fld>
            <a:endParaRPr lang="ru-RU"/>
          </a:p>
        </p:txBody>
      </p:sp>
    </p:spTree>
    <p:extLst>
      <p:ext uri="{BB962C8B-B14F-4D97-AF65-F5344CB8AC3E}">
        <p14:creationId xmlns:p14="http://schemas.microsoft.com/office/powerpoint/2010/main" val="351632190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Передача аргумента по ссылке, в том числе константной, имеет небольшие накладные расходы. Они становятся заметными, когда передаются простые типы данных: целые и вещественные числа, символы, </a:t>
            </a:r>
            <a:r>
              <a:rPr lang="ru-RU" sz="1200" kern="1200" dirty="0" err="1">
                <a:solidFill>
                  <a:schemeClr val="tx1"/>
                </a:solidFill>
                <a:effectLst/>
                <a:latin typeface="+mn-lt"/>
                <a:ea typeface="+mn-ea"/>
                <a:cs typeface="+mn-cs"/>
              </a:rPr>
              <a:t>bool</a:t>
            </a:r>
            <a:r>
              <a:rPr lang="ru-RU" dirty="0"/>
              <a:t>. Простые типы выгоднее передавать по значению:</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120</a:t>
            </a:fld>
            <a:endParaRPr lang="ru-RU"/>
          </a:p>
        </p:txBody>
      </p:sp>
    </p:spTree>
    <p:extLst>
      <p:ext uri="{BB962C8B-B14F-4D97-AF65-F5344CB8AC3E}">
        <p14:creationId xmlns:p14="http://schemas.microsoft.com/office/powerpoint/2010/main" val="242404359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effectLst/>
              </a:rPr>
              <a:t>Функция</a:t>
            </a:r>
            <a:r>
              <a:rPr lang="ru-RU" dirty="0"/>
              <a:t> не модифицирует строку, поэтому параметр следует принимать по константной ссылке, чтобы избежать копирования строки.</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121</a:t>
            </a:fld>
            <a:endParaRPr lang="ru-RU"/>
          </a:p>
        </p:txBody>
      </p:sp>
    </p:spTree>
    <p:extLst>
      <p:ext uri="{BB962C8B-B14F-4D97-AF65-F5344CB8AC3E}">
        <p14:creationId xmlns:p14="http://schemas.microsoft.com/office/powerpoint/2010/main" val="979829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C72A1285-F988-4153-B7C5-B887A867730D}" type="slidenum">
              <a:rPr lang="ru-RU" smtClean="0"/>
              <a:pPr/>
              <a:t>10</a:t>
            </a:fld>
            <a:endParaRPr lang="ru-RU"/>
          </a:p>
        </p:txBody>
      </p:sp>
    </p:spTree>
    <p:extLst>
      <p:ext uri="{BB962C8B-B14F-4D97-AF65-F5344CB8AC3E}">
        <p14:creationId xmlns:p14="http://schemas.microsoft.com/office/powerpoint/2010/main" val="275719281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Функция должна принять аргумент по значению, так как </a:t>
            </a:r>
            <a:r>
              <a:rPr lang="ru-RU" sz="1200" kern="1200" dirty="0" err="1">
                <a:solidFill>
                  <a:schemeClr val="tx1"/>
                </a:solidFill>
                <a:effectLst/>
                <a:latin typeface="+mn-lt"/>
                <a:ea typeface="+mn-ea"/>
                <a:cs typeface="+mn-cs"/>
              </a:rPr>
              <a:t>int</a:t>
            </a:r>
            <a:r>
              <a:rPr lang="ru-RU" dirty="0"/>
              <a:t> легковесный, а сама функция не меняет аргумент.</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122</a:t>
            </a:fld>
            <a:endParaRPr lang="ru-RU"/>
          </a:p>
        </p:txBody>
      </p:sp>
    </p:spTree>
    <p:extLst>
      <p:ext uri="{BB962C8B-B14F-4D97-AF65-F5344CB8AC3E}">
        <p14:creationId xmlns:p14="http://schemas.microsoft.com/office/powerpoint/2010/main" val="218908804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Чтобы обменять значения переданных переменных, их следует принимать по ссылке.</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123</a:t>
            </a:fld>
            <a:endParaRPr lang="ru-RU"/>
          </a:p>
        </p:txBody>
      </p:sp>
    </p:spTree>
    <p:extLst>
      <p:ext uri="{BB962C8B-B14F-4D97-AF65-F5344CB8AC3E}">
        <p14:creationId xmlns:p14="http://schemas.microsoft.com/office/powerpoint/2010/main" val="23689377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Функция возвращает модуль переданного числа. От неё не ожидается, что аргумент будет изменён. Поэтому его следует принять по значению.</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124</a:t>
            </a:fld>
            <a:endParaRPr lang="ru-RU"/>
          </a:p>
        </p:txBody>
      </p:sp>
    </p:spTree>
    <p:extLst>
      <p:ext uri="{BB962C8B-B14F-4D97-AF65-F5344CB8AC3E}">
        <p14:creationId xmlns:p14="http://schemas.microsoft.com/office/powerpoint/2010/main" val="19459357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От функции ожидается, что она вернёт модифицированную копию строки. Поэтому строку следует принимать по значению, чтобы её модификация не отразилась на переданном значении.</a:t>
            </a:r>
          </a:p>
        </p:txBody>
      </p:sp>
      <p:sp>
        <p:nvSpPr>
          <p:cNvPr id="4" name="Slide Number Placeholder 3"/>
          <p:cNvSpPr>
            <a:spLocks noGrp="1"/>
          </p:cNvSpPr>
          <p:nvPr>
            <p:ph type="sldNum" sz="quarter" idx="5"/>
          </p:nvPr>
        </p:nvSpPr>
        <p:spPr/>
        <p:txBody>
          <a:bodyPr/>
          <a:lstStyle/>
          <a:p>
            <a:fld id="{C72A1285-F988-4153-B7C5-B887A867730D}" type="slidenum">
              <a:rPr lang="ru-RU" smtClean="0"/>
              <a:pPr/>
              <a:t>125</a:t>
            </a:fld>
            <a:endParaRPr lang="ru-RU"/>
          </a:p>
        </p:txBody>
      </p:sp>
    </p:spTree>
    <p:extLst>
      <p:ext uri="{BB962C8B-B14F-4D97-AF65-F5344CB8AC3E}">
        <p14:creationId xmlns:p14="http://schemas.microsoft.com/office/powerpoint/2010/main" val="20368064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spcAft>
                <a:spcPts val="1200"/>
              </a:spcAft>
            </a:pPr>
            <a:r>
              <a:rPr lang="ru-RU" b="0" i="0" dirty="0">
                <a:solidFill>
                  <a:srgbClr val="000000"/>
                </a:solidFill>
                <a:effectLst/>
                <a:latin typeface="-apple-system"/>
              </a:rPr>
              <a:t>Используя простые типы данных достаточно, чтобы решать простые задачи вроде обработки массивов чисел или строк. Но при работе с более сложными объектами вы быстро столкнётесь с трудностями.</a:t>
            </a:r>
          </a:p>
          <a:p>
            <a:pPr algn="l">
              <a:spcAft>
                <a:spcPts val="1200"/>
              </a:spcAft>
            </a:pPr>
            <a:r>
              <a:rPr lang="ru-RU" b="0" i="0" dirty="0">
                <a:solidFill>
                  <a:srgbClr val="000000"/>
                </a:solidFill>
                <a:effectLst/>
                <a:latin typeface="-apple-system"/>
              </a:rPr>
              <a:t>Например, вам надо описать в программе человека с именем, фамилией и годом рождения. Можно было бы использовать несколько переменных, которые хранят соответствующее свойство:</a:t>
            </a:r>
          </a:p>
          <a:p>
            <a:r>
              <a:rPr lang="ru-RU" b="0" i="0" dirty="0">
                <a:solidFill>
                  <a:srgbClr val="000000"/>
                </a:solidFill>
                <a:effectLst/>
                <a:latin typeface="-apple-system"/>
              </a:rPr>
              <a:t>Если больше ничего с этим человеком делать не требуется, то этого достаточно. А если в программе нужно обработать не одного человека, а двух? Теперь у нас целых шесть переменных:</a:t>
            </a:r>
            <a:endParaRPr lang="en-US" b="0" i="0" dirty="0">
              <a:solidFill>
                <a:srgbClr val="000000"/>
              </a:solidFill>
              <a:effectLst/>
              <a:latin typeface="-apple-system"/>
            </a:endParaRPr>
          </a:p>
          <a:p>
            <a:endParaRPr lang="en-US" b="0" i="0" dirty="0">
              <a:solidFill>
                <a:srgbClr val="000000"/>
              </a:solidFill>
              <a:effectLst/>
              <a:latin typeface="-apple-system"/>
            </a:endParaRPr>
          </a:p>
          <a:p>
            <a:r>
              <a:rPr lang="ru-RU" b="0" i="0" dirty="0">
                <a:solidFill>
                  <a:srgbClr val="000000"/>
                </a:solidFill>
                <a:effectLst/>
                <a:latin typeface="-apple-system"/>
              </a:rPr>
              <a:t>А если количество людей, которых нужно обработать, заранее неизвестно? Тогда нам придётся завести три вектора для хранения имён, фамилий и возрастов:</a:t>
            </a:r>
            <a:endParaRPr lang="en-US"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127</a:t>
            </a:fld>
            <a:endParaRPr lang="ru-RU"/>
          </a:p>
        </p:txBody>
      </p:sp>
    </p:spTree>
    <p:extLst>
      <p:ext uri="{BB962C8B-B14F-4D97-AF65-F5344CB8AC3E}">
        <p14:creationId xmlns:p14="http://schemas.microsoft.com/office/powerpoint/2010/main" val="109898361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p:spPr>
        <p:txBody>
          <a:bodyPr/>
          <a:lstStyle/>
          <a:p>
            <a:fld id="{84CEA84B-4DFD-4945-A78A-7705FCF0C5E5}" type="slidenum">
              <a:rPr lang="ru-RU" smtClean="0"/>
              <a:pPr/>
              <a:t>128</a:t>
            </a:fld>
            <a:endParaRPr lang="ru-RU"/>
          </a:p>
        </p:txBody>
      </p:sp>
      <p:sp>
        <p:nvSpPr>
          <p:cNvPr id="131075" name="Rectangle 2"/>
          <p:cNvSpPr>
            <a:spLocks noGrp="1" noRot="1" noChangeAspect="1" noChangeArrowheads="1" noTextEdit="1"/>
          </p:cNvSpPr>
          <p:nvPr>
            <p:ph type="sldImg"/>
          </p:nvPr>
        </p:nvSpPr>
        <p:spPr>
          <a:xfrm>
            <a:off x="458788" y="500063"/>
            <a:ext cx="4368800" cy="2457450"/>
          </a:xfrm>
          <a:ln/>
        </p:spPr>
      </p:sp>
      <p:sp>
        <p:nvSpPr>
          <p:cNvPr id="131076" name="Rectangle 3"/>
          <p:cNvSpPr>
            <a:spLocks noGrp="1" noChangeArrowheads="1"/>
          </p:cNvSpPr>
          <p:nvPr>
            <p:ph type="body" idx="1"/>
          </p:nvPr>
        </p:nvSpPr>
        <p:spPr>
          <a:xfrm>
            <a:off x="357188" y="3143250"/>
            <a:ext cx="6143625" cy="5572125"/>
          </a:xfrm>
          <a:noFill/>
          <a:ln/>
        </p:spPr>
        <p:txBody>
          <a:bodyPr/>
          <a:lstStyle/>
          <a:p>
            <a:pPr eaLnBrk="1" hangingPunct="1">
              <a:lnSpc>
                <a:spcPct val="80000"/>
              </a:lnSpc>
            </a:pPr>
            <a:r>
              <a:rPr lang="ru-RU" sz="800" i="1" dirty="0"/>
              <a:t>Структура</a:t>
            </a:r>
            <a:r>
              <a:rPr lang="ru-RU" sz="800" dirty="0"/>
              <a:t> - это одна или несколько переменных (возможно, различных типов), которые для удобства работы с ними сгруппированы под одним именем. (В некоторых языках, в частности в Паскале, структуры называются записями.) Структуры помогают в организации сложных данных (особенно в больших программах), поскольку позволяют группу связанных между собой переменных трактовать не как множество отдельных элементов, а как единое целое. </a:t>
            </a:r>
          </a:p>
          <a:p>
            <a:pPr eaLnBrk="1" hangingPunct="1">
              <a:lnSpc>
                <a:spcPct val="80000"/>
              </a:lnSpc>
            </a:pPr>
            <a:r>
              <a:rPr lang="ru-RU" sz="800" dirty="0"/>
              <a:t>Традиционный пример структуры - строка платежной ведомости. Она содержит такие сведения о служащем, как его полное имя, адрес, номер карточки социального страхования, зарплата и т. д. Некоторые из этих характеристик сами могут быть структурами: например, полное имя состоит из нескольких компонент (фамилии, имени и отчества); аналогично адрес, и даже зарплата. Другой пример (более типичный для Си) - из области графики: точка есть пара координат, прямоугольник есть пара точек и т. д. </a:t>
            </a:r>
          </a:p>
          <a:p>
            <a:pPr eaLnBrk="1" hangingPunct="1">
              <a:lnSpc>
                <a:spcPct val="80000"/>
              </a:lnSpc>
            </a:pPr>
            <a:r>
              <a:rPr lang="ru-RU" sz="800" dirty="0"/>
              <a:t>Главные изменения, внесенные стандартом ANSI в отношении структур, - это введение для них операции присваивания. Структуры могут копироваться, над ними могут выполняться операции присваивания, их можно передавать функциям в качестве аргументов, а функции могут возвращать их в качестве результатов. В большинстве компиляторов уже давно реализованы эти возможности, но теперь они точно оговорены стандартом. Для автоматических структур и массивов теперь также допускается инициализация. </a:t>
            </a:r>
          </a:p>
          <a:p>
            <a:pPr eaLnBrk="1" hangingPunct="1">
              <a:lnSpc>
                <a:spcPct val="80000"/>
              </a:lnSpc>
            </a:pPr>
            <a:r>
              <a:rPr lang="ru-RU" sz="800" dirty="0"/>
              <a:t>Объявление структуры начинается с ключевого слова </a:t>
            </a:r>
            <a:r>
              <a:rPr lang="ru-RU" sz="800" b="1" dirty="0" err="1"/>
              <a:t>struct</a:t>
            </a:r>
            <a:r>
              <a:rPr lang="ru-RU" sz="800" dirty="0"/>
              <a:t> и содержит список объявлений, заключенный в фигурные скобки. За словом </a:t>
            </a:r>
            <a:r>
              <a:rPr lang="ru-RU" sz="800" b="1" dirty="0" err="1"/>
              <a:t>struct</a:t>
            </a:r>
            <a:r>
              <a:rPr lang="ru-RU" sz="800" dirty="0"/>
              <a:t> может следовать имя, называемое </a:t>
            </a:r>
            <a:r>
              <a:rPr lang="ru-RU" sz="800" i="1" dirty="0"/>
              <a:t>тегом структуры</a:t>
            </a:r>
            <a:r>
              <a:rPr lang="ru-RU" sz="800" dirty="0"/>
              <a:t> </a:t>
            </a:r>
          </a:p>
          <a:p>
            <a:pPr eaLnBrk="1" hangingPunct="1">
              <a:lnSpc>
                <a:spcPct val="80000"/>
              </a:lnSpc>
            </a:pPr>
            <a:r>
              <a:rPr lang="ru-RU" sz="800" dirty="0"/>
              <a:t>Тег дает название структуре данного вида и далее может служить кратким обозначением той части объявления, которая заключена в фигурные скобки. </a:t>
            </a:r>
          </a:p>
          <a:p>
            <a:pPr eaLnBrk="1" hangingPunct="1">
              <a:lnSpc>
                <a:spcPct val="80000"/>
              </a:lnSpc>
            </a:pPr>
            <a:r>
              <a:rPr lang="ru-RU" sz="800" dirty="0"/>
              <a:t>Перечисленные в структуре переменные называются </a:t>
            </a:r>
            <a:r>
              <a:rPr lang="ru-RU" sz="800" i="1" dirty="0"/>
              <a:t>элементами.</a:t>
            </a:r>
            <a:r>
              <a:rPr lang="ru-RU" sz="800" dirty="0"/>
              <a:t> Имена элементов и тегов без каких-либо коллизий могут совпадать с именами обычных переменных (т. е. не элементов), так как они всегда различимы по контексту. Более того, одни и те же имена элементов могут встречаться в разных структурах, хотя, если следовать хорошему стилю программирования, лучше одинаковые имена давать только близким по смыслу объектам. </a:t>
            </a:r>
          </a:p>
          <a:p>
            <a:pPr eaLnBrk="1" hangingPunct="1">
              <a:lnSpc>
                <a:spcPct val="80000"/>
              </a:lnSpc>
            </a:pPr>
            <a:r>
              <a:rPr lang="ru-RU" sz="800" dirty="0"/>
              <a:t>Объявление структуры определяет тип. За правой фигурной скобкой, закрывающей список элементов, могут следовать переменные точно так же, как они могут быть указаны после названия любого базового типа. Таким образом, выражение </a:t>
            </a:r>
          </a:p>
          <a:p>
            <a:pPr eaLnBrk="1" hangingPunct="1">
              <a:lnSpc>
                <a:spcPct val="80000"/>
              </a:lnSpc>
            </a:pPr>
            <a:r>
              <a:rPr lang="ru-RU" sz="800" dirty="0" err="1"/>
              <a:t>struct</a:t>
            </a:r>
            <a:r>
              <a:rPr lang="ru-RU" sz="800" dirty="0"/>
              <a:t> {...} </a:t>
            </a:r>
            <a:r>
              <a:rPr lang="ru-RU" sz="800" dirty="0" err="1"/>
              <a:t>x</a:t>
            </a:r>
            <a:r>
              <a:rPr lang="ru-RU" sz="800" dirty="0"/>
              <a:t>, </a:t>
            </a:r>
            <a:r>
              <a:rPr lang="ru-RU" sz="800" dirty="0" err="1"/>
              <a:t>y</a:t>
            </a:r>
            <a:r>
              <a:rPr lang="ru-RU" sz="800" dirty="0"/>
              <a:t>, </a:t>
            </a:r>
            <a:r>
              <a:rPr lang="ru-RU" sz="800" dirty="0" err="1"/>
              <a:t>z</a:t>
            </a:r>
            <a:r>
              <a:rPr lang="ru-RU" sz="800" dirty="0"/>
              <a:t>; с точки зрения синтаксиса аналогично выражению </a:t>
            </a:r>
          </a:p>
          <a:p>
            <a:pPr eaLnBrk="1" hangingPunct="1">
              <a:lnSpc>
                <a:spcPct val="80000"/>
              </a:lnSpc>
            </a:pPr>
            <a:r>
              <a:rPr lang="ru-RU" sz="800" dirty="0" err="1"/>
              <a:t>int</a:t>
            </a:r>
            <a:r>
              <a:rPr lang="ru-RU" sz="800" dirty="0"/>
              <a:t> </a:t>
            </a:r>
            <a:r>
              <a:rPr lang="ru-RU" sz="800" dirty="0" err="1"/>
              <a:t>х</a:t>
            </a:r>
            <a:r>
              <a:rPr lang="ru-RU" sz="800" dirty="0"/>
              <a:t>, у, </a:t>
            </a:r>
            <a:r>
              <a:rPr lang="ru-RU" sz="800" dirty="0" err="1"/>
              <a:t>z</a:t>
            </a:r>
            <a:r>
              <a:rPr lang="ru-RU" sz="800" dirty="0"/>
              <a:t>; в том смысле, что и то и другое объявляет </a:t>
            </a:r>
            <a:r>
              <a:rPr lang="ru-RU" sz="800" i="1" dirty="0" err="1"/>
              <a:t>x</a:t>
            </a:r>
            <a:r>
              <a:rPr lang="ru-RU" sz="800" dirty="0"/>
              <a:t>, </a:t>
            </a:r>
            <a:r>
              <a:rPr lang="ru-RU" sz="800" i="1" dirty="0" err="1"/>
              <a:t>y</a:t>
            </a:r>
            <a:r>
              <a:rPr lang="ru-RU" sz="800" dirty="0"/>
              <a:t> и </a:t>
            </a:r>
            <a:r>
              <a:rPr lang="ru-RU" sz="800" i="1" dirty="0" err="1"/>
              <a:t>z</a:t>
            </a:r>
            <a:r>
              <a:rPr lang="ru-RU" sz="800" dirty="0"/>
              <a:t> переменными указанного типа; и то и другое приведет к выделению памяти соответствующего размера. </a:t>
            </a:r>
          </a:p>
          <a:p>
            <a:pPr eaLnBrk="1" hangingPunct="1">
              <a:lnSpc>
                <a:spcPct val="80000"/>
              </a:lnSpc>
            </a:pPr>
            <a:r>
              <a:rPr lang="ru-RU" sz="800" dirty="0"/>
              <a:t>Объявление структуры, не содержащей списка переменных, не резервирует памяти; оно просто описывает шаблон, или образец структуры. Однако если структура имеет тег, то этим тегом далее можно пользоваться при определении структурных объектов. Например, с помощью заданного выше описания структуры </a:t>
            </a:r>
            <a:r>
              <a:rPr lang="ru-RU" sz="800" i="1" dirty="0" err="1"/>
              <a:t>point</a:t>
            </a:r>
            <a:r>
              <a:rPr lang="ru-RU" sz="800" dirty="0"/>
              <a:t> строка </a:t>
            </a:r>
          </a:p>
          <a:p>
            <a:pPr eaLnBrk="1" hangingPunct="1">
              <a:lnSpc>
                <a:spcPct val="80000"/>
              </a:lnSpc>
            </a:pPr>
            <a:r>
              <a:rPr lang="ru-RU" sz="800" dirty="0" err="1"/>
              <a:t>struct</a:t>
            </a:r>
            <a:r>
              <a:rPr lang="ru-RU" sz="800" dirty="0"/>
              <a:t> </a:t>
            </a:r>
            <a:r>
              <a:rPr lang="ru-RU" sz="800" dirty="0" err="1"/>
              <a:t>point</a:t>
            </a:r>
            <a:r>
              <a:rPr lang="ru-RU" sz="800" dirty="0"/>
              <a:t> </a:t>
            </a:r>
            <a:r>
              <a:rPr lang="ru-RU" sz="800" dirty="0" err="1"/>
              <a:t>pt</a:t>
            </a:r>
            <a:r>
              <a:rPr lang="ru-RU" sz="800" dirty="0"/>
              <a:t>; определяет структурную переменную </a:t>
            </a:r>
            <a:r>
              <a:rPr lang="ru-RU" sz="800" i="1" dirty="0" err="1"/>
              <a:t>pt</a:t>
            </a:r>
            <a:r>
              <a:rPr lang="ru-RU" sz="800" dirty="0"/>
              <a:t> типа </a:t>
            </a:r>
            <a:r>
              <a:rPr lang="ru-RU" sz="800" i="1" dirty="0" err="1"/>
              <a:t>struct</a:t>
            </a:r>
            <a:r>
              <a:rPr lang="ru-RU" sz="800" i="1" dirty="0"/>
              <a:t> </a:t>
            </a:r>
            <a:r>
              <a:rPr lang="ru-RU" sz="800" i="1" dirty="0" err="1"/>
              <a:t>point</a:t>
            </a:r>
            <a:r>
              <a:rPr lang="ru-RU" sz="800" dirty="0"/>
              <a:t>. Структурную переменную при ее определении можно инициализировать, формируя список инициализаторов ее элементов в виде константных выражений: </a:t>
            </a:r>
          </a:p>
          <a:p>
            <a:pPr eaLnBrk="1" hangingPunct="1">
              <a:lnSpc>
                <a:spcPct val="80000"/>
              </a:lnSpc>
            </a:pPr>
            <a:r>
              <a:rPr lang="ru-RU" sz="800" dirty="0" err="1"/>
              <a:t>struct</a:t>
            </a:r>
            <a:r>
              <a:rPr lang="ru-RU" sz="800" dirty="0"/>
              <a:t> </a:t>
            </a:r>
            <a:r>
              <a:rPr lang="ru-RU" sz="800" dirty="0" err="1"/>
              <a:t>point</a:t>
            </a:r>
            <a:r>
              <a:rPr lang="ru-RU" sz="800" dirty="0"/>
              <a:t> </a:t>
            </a:r>
            <a:r>
              <a:rPr lang="ru-RU" sz="800" dirty="0" err="1"/>
              <a:t>maxpt</a:t>
            </a:r>
            <a:r>
              <a:rPr lang="ru-RU" sz="800" dirty="0"/>
              <a:t> = {320, 200}; Инициализировать автоматические структуры можно также присваиванием или обращением к функции, возвращающей структуру соответствующего типа. </a:t>
            </a:r>
          </a:p>
          <a:p>
            <a:pPr eaLnBrk="1" hangingPunct="1">
              <a:lnSpc>
                <a:spcPct val="80000"/>
              </a:lnSpc>
            </a:pPr>
            <a:r>
              <a:rPr lang="ru-RU" sz="800" dirty="0"/>
              <a:t>Доступ к отдельному элементу структуры осуществляется посредством конструкции вида: </a:t>
            </a:r>
            <a:endParaRPr lang="ru-RU" sz="800" i="1" dirty="0"/>
          </a:p>
          <a:p>
            <a:pPr eaLnBrk="1" hangingPunct="1">
              <a:lnSpc>
                <a:spcPct val="80000"/>
              </a:lnSpc>
            </a:pPr>
            <a:r>
              <a:rPr lang="ru-RU" sz="800" i="1" dirty="0" err="1"/>
              <a:t>имя-структуры</a:t>
            </a:r>
            <a:r>
              <a:rPr lang="ru-RU" sz="800" dirty="0" err="1"/>
              <a:t>.</a:t>
            </a:r>
            <a:r>
              <a:rPr lang="ru-RU" sz="800" i="1" dirty="0" err="1"/>
              <a:t>элемент</a:t>
            </a:r>
            <a:r>
              <a:rPr lang="ru-RU" sz="800" dirty="0"/>
              <a:t> Оператор доступа к элементу структуры </a:t>
            </a:r>
            <a:r>
              <a:rPr lang="ru-RU" sz="800" b="1" dirty="0"/>
              <a:t>.</a:t>
            </a:r>
            <a:r>
              <a:rPr lang="ru-RU" sz="800" dirty="0"/>
              <a:t> соединяет имя структуры и имя элемента. Чтобы напечатать, например, координаты точки </a:t>
            </a:r>
            <a:r>
              <a:rPr lang="ru-RU" sz="800" i="1" dirty="0" err="1"/>
              <a:t>pt</a:t>
            </a:r>
            <a:r>
              <a:rPr lang="ru-RU" sz="800" dirty="0"/>
              <a:t>, годится следующее обращение к </a:t>
            </a:r>
            <a:r>
              <a:rPr lang="ru-RU" sz="800" i="1" dirty="0" err="1"/>
              <a:t>printf</a:t>
            </a:r>
            <a:r>
              <a:rPr lang="ru-RU" sz="800" dirty="0"/>
              <a:t>: </a:t>
            </a:r>
          </a:p>
          <a:p>
            <a:pPr eaLnBrk="1" hangingPunct="1">
              <a:lnSpc>
                <a:spcPct val="80000"/>
              </a:lnSpc>
            </a:pPr>
            <a:r>
              <a:rPr lang="ru-RU" sz="800" dirty="0" err="1"/>
              <a:t>printf</a:t>
            </a:r>
            <a:r>
              <a:rPr lang="ru-RU" sz="800" dirty="0"/>
              <a:t>("%</a:t>
            </a:r>
            <a:r>
              <a:rPr lang="ru-RU" sz="800" dirty="0" err="1"/>
              <a:t>d</a:t>
            </a:r>
            <a:r>
              <a:rPr lang="ru-RU" sz="800" dirty="0"/>
              <a:t>, %</a:t>
            </a:r>
            <a:r>
              <a:rPr lang="ru-RU" sz="800" dirty="0" err="1"/>
              <a:t>d</a:t>
            </a:r>
            <a:r>
              <a:rPr lang="ru-RU" sz="800" dirty="0"/>
              <a:t>", </a:t>
            </a:r>
            <a:r>
              <a:rPr lang="ru-RU" sz="800" dirty="0" err="1"/>
              <a:t>pt.x</a:t>
            </a:r>
            <a:r>
              <a:rPr lang="ru-RU" sz="800" dirty="0"/>
              <a:t>, </a:t>
            </a:r>
            <a:r>
              <a:rPr lang="ru-RU" sz="800" dirty="0" err="1"/>
              <a:t>pt.y</a:t>
            </a:r>
            <a:r>
              <a:rPr lang="ru-RU" sz="800" dirty="0"/>
              <a:t>); </a:t>
            </a:r>
          </a:p>
          <a:p>
            <a:pPr eaLnBrk="1" hangingPunct="1">
              <a:lnSpc>
                <a:spcPct val="80000"/>
              </a:lnSpc>
            </a:pPr>
            <a:r>
              <a:rPr lang="ru-RU" sz="800" dirty="0"/>
              <a:t>Структуры могут быть вложены друг в друга. Одно из возможных представлений прямоугольника - это пара точек на углах одной из его диагоналей: </a:t>
            </a:r>
          </a:p>
          <a:p>
            <a:pPr eaLnBrk="1" hangingPunct="1">
              <a:lnSpc>
                <a:spcPct val="80000"/>
              </a:lnSpc>
            </a:pPr>
            <a:r>
              <a:rPr lang="ru-RU" sz="800" dirty="0"/>
              <a:t>  </a:t>
            </a:r>
            <a:r>
              <a:rPr lang="ru-RU" sz="800" dirty="0" err="1"/>
              <a:t>struct</a:t>
            </a:r>
            <a:r>
              <a:rPr lang="ru-RU" sz="800" dirty="0"/>
              <a:t> </a:t>
            </a:r>
            <a:r>
              <a:rPr lang="ru-RU" sz="800" dirty="0" err="1"/>
              <a:t>rect</a:t>
            </a:r>
            <a:r>
              <a:rPr lang="ru-RU" sz="800" dirty="0"/>
              <a:t> { </a:t>
            </a:r>
            <a:r>
              <a:rPr lang="ru-RU" sz="800" dirty="0" err="1"/>
              <a:t>struct</a:t>
            </a:r>
            <a:r>
              <a:rPr lang="ru-RU" sz="800" dirty="0"/>
              <a:t> </a:t>
            </a:r>
            <a:r>
              <a:rPr lang="ru-RU" sz="800" dirty="0" err="1"/>
              <a:t>point</a:t>
            </a:r>
            <a:r>
              <a:rPr lang="ru-RU" sz="800" dirty="0"/>
              <a:t> pt1; </a:t>
            </a:r>
            <a:r>
              <a:rPr lang="ru-RU" sz="800" dirty="0" err="1"/>
              <a:t>struct</a:t>
            </a:r>
            <a:r>
              <a:rPr lang="ru-RU" sz="800" dirty="0"/>
              <a:t> </a:t>
            </a:r>
            <a:r>
              <a:rPr lang="ru-RU" sz="800" dirty="0" err="1"/>
              <a:t>point</a:t>
            </a:r>
            <a:r>
              <a:rPr lang="ru-RU" sz="800" dirty="0"/>
              <a:t> pt2; }; </a:t>
            </a:r>
          </a:p>
          <a:p>
            <a:pPr eaLnBrk="1" hangingPunct="1">
              <a:lnSpc>
                <a:spcPct val="80000"/>
              </a:lnSpc>
            </a:pPr>
            <a:r>
              <a:rPr lang="ru-RU" sz="800" dirty="0"/>
              <a:t>Структура </a:t>
            </a:r>
            <a:r>
              <a:rPr lang="ru-RU" sz="800" i="1" dirty="0" err="1"/>
              <a:t>rect</a:t>
            </a:r>
            <a:r>
              <a:rPr lang="ru-RU" sz="800" dirty="0"/>
              <a:t> содержит две структуры </a:t>
            </a:r>
            <a:r>
              <a:rPr lang="ru-RU" sz="800" i="1" dirty="0" err="1"/>
              <a:t>point</a:t>
            </a:r>
            <a:r>
              <a:rPr lang="ru-RU" sz="800" dirty="0"/>
              <a:t>. Если мы объявим </a:t>
            </a:r>
            <a:r>
              <a:rPr lang="ru-RU" sz="800" i="1" dirty="0" err="1"/>
              <a:t>screen</a:t>
            </a:r>
            <a:r>
              <a:rPr lang="ru-RU" sz="800" dirty="0"/>
              <a:t> как </a:t>
            </a:r>
          </a:p>
          <a:p>
            <a:pPr eaLnBrk="1" hangingPunct="1">
              <a:lnSpc>
                <a:spcPct val="80000"/>
              </a:lnSpc>
            </a:pPr>
            <a:r>
              <a:rPr lang="ru-RU" sz="800" dirty="0" err="1"/>
              <a:t>struct</a:t>
            </a:r>
            <a:r>
              <a:rPr lang="ru-RU" sz="800" dirty="0"/>
              <a:t> </a:t>
            </a:r>
            <a:r>
              <a:rPr lang="ru-RU" sz="800" dirty="0" err="1"/>
              <a:t>rect</a:t>
            </a:r>
            <a:r>
              <a:rPr lang="ru-RU" sz="800" dirty="0"/>
              <a:t> </a:t>
            </a:r>
            <a:r>
              <a:rPr lang="ru-RU" sz="800" dirty="0" err="1"/>
              <a:t>screen</a:t>
            </a:r>
            <a:r>
              <a:rPr lang="ru-RU" sz="800" dirty="0"/>
              <a:t>; </a:t>
            </a:r>
          </a:p>
          <a:p>
            <a:pPr eaLnBrk="1" hangingPunct="1">
              <a:lnSpc>
                <a:spcPct val="80000"/>
              </a:lnSpc>
            </a:pPr>
            <a:r>
              <a:rPr lang="ru-RU" sz="800" dirty="0"/>
              <a:t>то </a:t>
            </a:r>
          </a:p>
          <a:p>
            <a:pPr eaLnBrk="1" hangingPunct="1">
              <a:lnSpc>
                <a:spcPct val="80000"/>
              </a:lnSpc>
            </a:pPr>
            <a:r>
              <a:rPr lang="ru-RU" sz="800" dirty="0"/>
              <a:t>screen.pt1.x </a:t>
            </a:r>
          </a:p>
          <a:p>
            <a:pPr eaLnBrk="1" hangingPunct="1">
              <a:lnSpc>
                <a:spcPct val="80000"/>
              </a:lnSpc>
            </a:pPr>
            <a:r>
              <a:rPr lang="ru-RU" sz="800" dirty="0"/>
              <a:t>обращается к координате </a:t>
            </a:r>
            <a:r>
              <a:rPr lang="ru-RU" sz="800" i="1" dirty="0" err="1"/>
              <a:t>x</a:t>
            </a:r>
            <a:r>
              <a:rPr lang="ru-RU" sz="800" dirty="0"/>
              <a:t> точки </a:t>
            </a:r>
            <a:r>
              <a:rPr lang="ru-RU" sz="800" i="1" dirty="0"/>
              <a:t>pt1</a:t>
            </a:r>
            <a:r>
              <a:rPr lang="ru-RU" sz="800" dirty="0"/>
              <a:t> из </a:t>
            </a:r>
            <a:r>
              <a:rPr lang="ru-RU" sz="800" i="1" dirty="0" err="1"/>
              <a:t>screen</a:t>
            </a:r>
            <a:r>
              <a:rPr lang="ru-RU" sz="800" dirty="0"/>
              <a:t>. </a:t>
            </a:r>
          </a:p>
          <a:p>
            <a:pPr eaLnBrk="1" hangingPunct="1">
              <a:lnSpc>
                <a:spcPct val="80000"/>
              </a:lnSpc>
            </a:pPr>
            <a:endParaRPr lang="ru-RU" sz="800" dirty="0"/>
          </a:p>
        </p:txBody>
      </p:sp>
    </p:spTree>
    <p:extLst>
      <p:ext uri="{BB962C8B-B14F-4D97-AF65-F5344CB8AC3E}">
        <p14:creationId xmlns:p14="http://schemas.microsoft.com/office/powerpoint/2010/main" val="116497616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134</a:t>
            </a:fld>
            <a:endParaRPr lang="ru-RU"/>
          </a:p>
        </p:txBody>
      </p:sp>
    </p:spTree>
    <p:extLst>
      <p:ext uri="{BB962C8B-B14F-4D97-AF65-F5344CB8AC3E}">
        <p14:creationId xmlns:p14="http://schemas.microsoft.com/office/powerpoint/2010/main" val="58095564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Образ слайда 1"/>
          <p:cNvSpPr>
            <a:spLocks noGrp="1" noRot="1" noChangeAspect="1" noTextEdit="1"/>
          </p:cNvSpPr>
          <p:nvPr>
            <p:ph type="sldImg"/>
          </p:nvPr>
        </p:nvSpPr>
        <p:spPr>
          <a:xfrm>
            <a:off x="381000" y="685800"/>
            <a:ext cx="6096000" cy="3429000"/>
          </a:xfrm>
          <a:ln/>
        </p:spPr>
      </p:sp>
      <p:sp>
        <p:nvSpPr>
          <p:cNvPr id="190467" name="Заметки 2"/>
          <p:cNvSpPr>
            <a:spLocks noGrp="1"/>
          </p:cNvSpPr>
          <p:nvPr>
            <p:ph type="body" idx="1"/>
          </p:nvPr>
        </p:nvSpPr>
        <p:spPr>
          <a:noFill/>
          <a:ln/>
        </p:spPr>
        <p:txBody>
          <a:bodyPr/>
          <a:lstStyle/>
          <a:p>
            <a:pPr eaLnBrk="1" hangingPunct="1"/>
            <a:endParaRPr lang="ru-RU"/>
          </a:p>
        </p:txBody>
      </p:sp>
      <p:sp>
        <p:nvSpPr>
          <p:cNvPr id="190468" name="Номер слайда 3"/>
          <p:cNvSpPr>
            <a:spLocks noGrp="1"/>
          </p:cNvSpPr>
          <p:nvPr>
            <p:ph type="sldNum" sz="quarter" idx="5"/>
          </p:nvPr>
        </p:nvSpPr>
        <p:spPr>
          <a:noFill/>
        </p:spPr>
        <p:txBody>
          <a:bodyPr/>
          <a:lstStyle/>
          <a:p>
            <a:fld id="{F0010E3C-9A8A-4B1E-8FF8-30E5742C71A9}" type="slidenum">
              <a:rPr lang="ru-RU" smtClean="0"/>
              <a:pPr/>
              <a:t>140</a:t>
            </a:fld>
            <a:endParaRPr lang="ru-RU"/>
          </a:p>
        </p:txBody>
      </p:sp>
    </p:spTree>
    <p:extLst>
      <p:ext uri="{BB962C8B-B14F-4D97-AF65-F5344CB8AC3E}">
        <p14:creationId xmlns:p14="http://schemas.microsoft.com/office/powerpoint/2010/main" val="418857746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2A1285-F988-4153-B7C5-B887A867730D}" type="slidenum">
              <a:rPr lang="ru-RU" smtClean="0"/>
              <a:pPr/>
              <a:t>145</a:t>
            </a:fld>
            <a:endParaRPr lang="ru-RU"/>
          </a:p>
        </p:txBody>
      </p:sp>
    </p:spTree>
    <p:extLst>
      <p:ext uri="{BB962C8B-B14F-4D97-AF65-F5344CB8AC3E}">
        <p14:creationId xmlns:p14="http://schemas.microsoft.com/office/powerpoint/2010/main" val="53802694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146</a:t>
            </a:fld>
            <a:endParaRPr lang="ru-RU"/>
          </a:p>
        </p:txBody>
      </p:sp>
    </p:spTree>
    <p:extLst>
      <p:ext uri="{BB962C8B-B14F-4D97-AF65-F5344CB8AC3E}">
        <p14:creationId xmlns:p14="http://schemas.microsoft.com/office/powerpoint/2010/main" val="4278664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p:spPr>
        <p:txBody>
          <a:bodyPr/>
          <a:lstStyle/>
          <a:p>
            <a:fld id="{669C8F7C-2BA4-427E-8D0C-7F24C2D019E5}" type="slidenum">
              <a:rPr lang="ru-RU" smtClean="0"/>
              <a:pPr/>
              <a:t>11</a:t>
            </a:fld>
            <a:endParaRPr lang="ru-RU"/>
          </a:p>
        </p:txBody>
      </p:sp>
      <p:sp>
        <p:nvSpPr>
          <p:cNvPr id="116739" name="Rectangle 2"/>
          <p:cNvSpPr>
            <a:spLocks noGrp="1" noRot="1" noChangeAspect="1" noChangeArrowheads="1" noTextEdit="1"/>
          </p:cNvSpPr>
          <p:nvPr>
            <p:ph type="sldImg"/>
          </p:nvPr>
        </p:nvSpPr>
        <p:spPr>
          <a:xfrm>
            <a:off x="381000" y="685800"/>
            <a:ext cx="6096000" cy="3429000"/>
          </a:xfrm>
          <a:ln/>
        </p:spPr>
      </p:sp>
      <p:sp>
        <p:nvSpPr>
          <p:cNvPr id="116740" name="Rectangle 3"/>
          <p:cNvSpPr>
            <a:spLocks noGrp="1" noChangeArrowheads="1"/>
          </p:cNvSpPr>
          <p:nvPr>
            <p:ph type="body" idx="1"/>
          </p:nvPr>
        </p:nvSpPr>
        <p:spPr>
          <a:xfrm>
            <a:off x="188913" y="4343400"/>
            <a:ext cx="6553200" cy="4405313"/>
          </a:xfrm>
          <a:noFill/>
          <a:ln/>
        </p:spPr>
        <p:txBody>
          <a:bodyPr/>
          <a:lstStyle/>
          <a:p>
            <a:pPr eaLnBrk="1" hangingPunct="1">
              <a:lnSpc>
                <a:spcPct val="80000"/>
              </a:lnSpc>
            </a:pPr>
            <a:r>
              <a:rPr lang="ru-RU" sz="800" b="1"/>
              <a:t>Символьная константа</a:t>
            </a:r>
            <a:r>
              <a:rPr lang="ru-RU" sz="800"/>
              <a:t> есть целое, записанное в виде символа, обрамленного одиночными кавычками, например 'x'. Значением символьной константы является числовой код символа из набора символов на данной машине. Например, символьная константа '0' в кодировке ASCII имеет значение 48, которое никакого отношения к числовому значению 0 не имеет. Когда мы пишем '0' , а не какое-то значение (например 46), зависящее от способа кодировки, мы делаем программу независимой от частного значения кода, к тому же она и легче читается. Символьные константы могут участвовать в операциях над числами точно так же, как и любые другие целые, хотя чаще они используются для сравнения с другими символами. </a:t>
            </a:r>
          </a:p>
          <a:p>
            <a:pPr eaLnBrk="1" hangingPunct="1">
              <a:lnSpc>
                <a:spcPct val="80000"/>
              </a:lnSpc>
            </a:pPr>
            <a:r>
              <a:rPr lang="ru-RU" sz="800"/>
              <a:t>Некоторые символы в символьных и строковых константах записываются с помощью </a:t>
            </a:r>
            <a:r>
              <a:rPr lang="ru-RU" sz="800" b="1"/>
              <a:t>эскейп-последовательносте</a:t>
            </a:r>
            <a:r>
              <a:rPr lang="ru-RU" sz="800"/>
              <a:t>й, например \n (символ новой строки); такие последовательности изображаются двумя символами, но обозначают один. Кроме того, произвольный восьмеричный код можно задать в виде </a:t>
            </a:r>
          </a:p>
          <a:p>
            <a:pPr eaLnBrk="1" hangingPunct="1">
              <a:lnSpc>
                <a:spcPct val="80000"/>
              </a:lnSpc>
            </a:pPr>
            <a:r>
              <a:rPr lang="ru-RU" sz="800"/>
              <a:t>'\ooo' где ооо - одна, две или три восьмеричные цифры (0 … 7) или </a:t>
            </a:r>
          </a:p>
          <a:p>
            <a:pPr eaLnBrk="1" hangingPunct="1">
              <a:lnSpc>
                <a:spcPct val="80000"/>
              </a:lnSpc>
            </a:pPr>
            <a:r>
              <a:rPr lang="ru-RU" sz="800"/>
              <a:t>'\xhh' где hh - одна, две или более шестнадцатеричные цифры (0...9, а...f, A...F). Таким образом, мы могли бы написать </a:t>
            </a:r>
          </a:p>
          <a:p>
            <a:pPr eaLnBrk="1" hangingPunct="1">
              <a:lnSpc>
                <a:spcPct val="80000"/>
              </a:lnSpc>
            </a:pPr>
            <a:r>
              <a:rPr lang="ru-RU" sz="800"/>
              <a:t>#define VTAB '013' /* вертикальная табуляция в ASCII */ #define BELL '\007' /* звонок в ASCII */ или в шестнадцатеричном виде:</a:t>
            </a:r>
          </a:p>
          <a:p>
            <a:pPr eaLnBrk="1" hangingPunct="1">
              <a:lnSpc>
                <a:spcPct val="80000"/>
              </a:lnSpc>
            </a:pPr>
            <a:r>
              <a:rPr lang="ru-RU" sz="800"/>
              <a:t>#define VTAB '\xb' /* вертикальная табуляций в ASCII */ #define BELL '\x7' /* звонок в ASCII */ Полный набор эскейп-последовательностей таков: </a:t>
            </a:r>
            <a:endParaRPr lang="ru-RU" sz="800" b="1"/>
          </a:p>
          <a:p>
            <a:pPr eaLnBrk="1" hangingPunct="1">
              <a:lnSpc>
                <a:spcPct val="80000"/>
              </a:lnSpc>
            </a:pPr>
            <a:r>
              <a:rPr lang="ru-RU" sz="800" b="1"/>
              <a:t>\а</a:t>
            </a:r>
            <a:r>
              <a:rPr lang="ru-RU" sz="800"/>
              <a:t> сигнал-звонок</a:t>
            </a:r>
          </a:p>
          <a:p>
            <a:pPr eaLnBrk="1" hangingPunct="1">
              <a:lnSpc>
                <a:spcPct val="80000"/>
              </a:lnSpc>
            </a:pPr>
            <a:r>
              <a:rPr lang="ru-RU" sz="800" b="1"/>
              <a:t>\b</a:t>
            </a:r>
            <a:r>
              <a:rPr lang="ru-RU" sz="800"/>
              <a:t> возврат-на-шаг (забой)</a:t>
            </a:r>
          </a:p>
          <a:p>
            <a:pPr eaLnBrk="1" hangingPunct="1">
              <a:lnSpc>
                <a:spcPct val="80000"/>
              </a:lnSpc>
            </a:pPr>
            <a:r>
              <a:rPr lang="ru-RU" sz="800" b="1"/>
              <a:t>\f</a:t>
            </a:r>
            <a:r>
              <a:rPr lang="ru-RU" sz="800"/>
              <a:t> перевод-страницы</a:t>
            </a:r>
          </a:p>
          <a:p>
            <a:pPr eaLnBrk="1" hangingPunct="1">
              <a:lnSpc>
                <a:spcPct val="80000"/>
              </a:lnSpc>
            </a:pPr>
            <a:r>
              <a:rPr lang="ru-RU" sz="800" b="1"/>
              <a:t>\n</a:t>
            </a:r>
            <a:r>
              <a:rPr lang="ru-RU" sz="800"/>
              <a:t> новая-строка</a:t>
            </a:r>
          </a:p>
          <a:p>
            <a:pPr eaLnBrk="1" hangingPunct="1">
              <a:lnSpc>
                <a:spcPct val="80000"/>
              </a:lnSpc>
            </a:pPr>
            <a:r>
              <a:rPr lang="ru-RU" sz="800" b="1"/>
              <a:t>\r</a:t>
            </a:r>
            <a:r>
              <a:rPr lang="ru-RU" sz="800"/>
              <a:t> возврат-каретки</a:t>
            </a:r>
          </a:p>
          <a:p>
            <a:pPr eaLnBrk="1" hangingPunct="1">
              <a:lnSpc>
                <a:spcPct val="80000"/>
              </a:lnSpc>
            </a:pPr>
            <a:r>
              <a:rPr lang="ru-RU" sz="800" b="1"/>
              <a:t>\t</a:t>
            </a:r>
            <a:r>
              <a:rPr lang="ru-RU" sz="800"/>
              <a:t> горизонтальная-табуляция</a:t>
            </a:r>
          </a:p>
          <a:p>
            <a:pPr eaLnBrk="1" hangingPunct="1">
              <a:lnSpc>
                <a:spcPct val="80000"/>
              </a:lnSpc>
            </a:pPr>
            <a:r>
              <a:rPr lang="ru-RU" sz="800" b="1"/>
              <a:t>\v</a:t>
            </a:r>
            <a:r>
              <a:rPr lang="ru-RU" sz="800"/>
              <a:t> вертикальная-табуляция</a:t>
            </a:r>
          </a:p>
          <a:p>
            <a:pPr eaLnBrk="1" hangingPunct="1">
              <a:lnSpc>
                <a:spcPct val="80000"/>
              </a:lnSpc>
            </a:pPr>
            <a:r>
              <a:rPr lang="ru-RU" sz="800" b="1"/>
              <a:t>\\</a:t>
            </a:r>
            <a:r>
              <a:rPr lang="ru-RU" sz="800"/>
              <a:t> обратная наклонная черта</a:t>
            </a:r>
          </a:p>
          <a:p>
            <a:pPr eaLnBrk="1" hangingPunct="1">
              <a:lnSpc>
                <a:spcPct val="80000"/>
              </a:lnSpc>
            </a:pPr>
            <a:r>
              <a:rPr lang="ru-RU" sz="800" b="1"/>
              <a:t>\?</a:t>
            </a:r>
            <a:r>
              <a:rPr lang="ru-RU" sz="800"/>
              <a:t> знак вопроса</a:t>
            </a:r>
          </a:p>
          <a:p>
            <a:pPr eaLnBrk="1" hangingPunct="1">
              <a:lnSpc>
                <a:spcPct val="80000"/>
              </a:lnSpc>
            </a:pPr>
            <a:r>
              <a:rPr lang="ru-RU" sz="800" b="1"/>
              <a:t>\'</a:t>
            </a:r>
            <a:r>
              <a:rPr lang="ru-RU" sz="800"/>
              <a:t> одиночная кавычка</a:t>
            </a:r>
          </a:p>
          <a:p>
            <a:pPr eaLnBrk="1" hangingPunct="1">
              <a:lnSpc>
                <a:spcPct val="80000"/>
              </a:lnSpc>
            </a:pPr>
            <a:r>
              <a:rPr lang="ru-RU" sz="800" b="1"/>
              <a:t>\"</a:t>
            </a:r>
            <a:r>
              <a:rPr lang="ru-RU" sz="800"/>
              <a:t> двойная кавычка</a:t>
            </a:r>
          </a:p>
          <a:p>
            <a:pPr eaLnBrk="1" hangingPunct="1">
              <a:lnSpc>
                <a:spcPct val="80000"/>
              </a:lnSpc>
            </a:pPr>
            <a:r>
              <a:rPr lang="ru-RU" sz="800" b="1"/>
              <a:t>\ooo</a:t>
            </a:r>
            <a:r>
              <a:rPr lang="ru-RU" sz="800"/>
              <a:t> восьмеричный код</a:t>
            </a:r>
          </a:p>
          <a:p>
            <a:pPr eaLnBrk="1" hangingPunct="1">
              <a:lnSpc>
                <a:spcPct val="80000"/>
              </a:lnSpc>
            </a:pPr>
            <a:r>
              <a:rPr lang="ru-RU" sz="800" b="1"/>
              <a:t>\xhh</a:t>
            </a:r>
            <a:r>
              <a:rPr lang="ru-RU" sz="800"/>
              <a:t> шестнадцатеричный код</a:t>
            </a:r>
          </a:p>
          <a:p>
            <a:pPr eaLnBrk="1" hangingPunct="1">
              <a:lnSpc>
                <a:spcPct val="80000"/>
              </a:lnSpc>
            </a:pPr>
            <a:r>
              <a:rPr lang="ru-RU" sz="800"/>
              <a:t>Символьная константа '\0' - это символ с нулевым значением, так называемый символ </a:t>
            </a:r>
            <a:r>
              <a:rPr lang="ru-RU" sz="800" b="1"/>
              <a:t>null</a:t>
            </a:r>
            <a:r>
              <a:rPr lang="ru-RU" sz="800"/>
              <a:t>. Вместо просто 0 часто используют запись '\0', чтобы подчеркнуть символьную природу выражения, хотя и в том и другом случае запись обозначает нуль. </a:t>
            </a:r>
          </a:p>
          <a:p>
            <a:pPr eaLnBrk="1" hangingPunct="1">
              <a:lnSpc>
                <a:spcPct val="80000"/>
              </a:lnSpc>
            </a:pPr>
            <a:r>
              <a:rPr lang="ru-RU" sz="800"/>
              <a:t>Константные выражения - это выражения, оперирующие только с константами. Такие выражения вычисляются во время компиляции, а не во время выполнения, и поэтому их можно использовать в любом месте, где допустимы константы, как, например, в </a:t>
            </a:r>
          </a:p>
          <a:p>
            <a:pPr eaLnBrk="1" hangingPunct="1">
              <a:lnSpc>
                <a:spcPct val="80000"/>
              </a:lnSpc>
            </a:pPr>
            <a:r>
              <a:rPr lang="ru-RU" sz="800">
                <a:latin typeface="Courier New" pitchFamily="49" charset="0"/>
              </a:rPr>
              <a:t>#define MAXLINE 1000 char line[MAXLINE+1]; или в</a:t>
            </a:r>
          </a:p>
          <a:p>
            <a:pPr eaLnBrk="1" hangingPunct="1">
              <a:lnSpc>
                <a:spcPct val="80000"/>
              </a:lnSpc>
            </a:pPr>
            <a:r>
              <a:rPr lang="ru-RU" sz="800">
                <a:latin typeface="Courier New" pitchFamily="49" charset="0"/>
              </a:rPr>
              <a:t>#define LEAP 1 /* in leap years - в високосные годы */</a:t>
            </a:r>
          </a:p>
          <a:p>
            <a:pPr eaLnBrk="1" hangingPunct="1">
              <a:lnSpc>
                <a:spcPct val="80000"/>
              </a:lnSpc>
            </a:pPr>
            <a:r>
              <a:rPr lang="ru-RU" sz="800">
                <a:latin typeface="Courier New" pitchFamily="49" charset="0"/>
              </a:rPr>
              <a:t>int days[31+28+LEAP+31+30+31+30+31+31+30+31+30+31]; </a:t>
            </a:r>
          </a:p>
        </p:txBody>
      </p:sp>
    </p:spTree>
    <p:extLst>
      <p:ext uri="{BB962C8B-B14F-4D97-AF65-F5344CB8AC3E}">
        <p14:creationId xmlns:p14="http://schemas.microsoft.com/office/powerpoint/2010/main" val="155264350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147</a:t>
            </a:fld>
            <a:endParaRPr lang="ru-RU"/>
          </a:p>
        </p:txBody>
      </p:sp>
    </p:spTree>
    <p:extLst>
      <p:ext uri="{BB962C8B-B14F-4D97-AF65-F5344CB8AC3E}">
        <p14:creationId xmlns:p14="http://schemas.microsoft.com/office/powerpoint/2010/main" val="428745980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149</a:t>
            </a:fld>
            <a:endParaRPr lang="ru-RU"/>
          </a:p>
        </p:txBody>
      </p:sp>
    </p:spTree>
    <p:extLst>
      <p:ext uri="{BB962C8B-B14F-4D97-AF65-F5344CB8AC3E}">
        <p14:creationId xmlns:p14="http://schemas.microsoft.com/office/powerpoint/2010/main" val="14869253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150</a:t>
            </a:fld>
            <a:endParaRPr lang="ru-RU"/>
          </a:p>
        </p:txBody>
      </p:sp>
    </p:spTree>
    <p:extLst>
      <p:ext uri="{BB962C8B-B14F-4D97-AF65-F5344CB8AC3E}">
        <p14:creationId xmlns:p14="http://schemas.microsoft.com/office/powerpoint/2010/main" val="105021718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151</a:t>
            </a:fld>
            <a:endParaRPr lang="ru-RU"/>
          </a:p>
        </p:txBody>
      </p:sp>
    </p:spTree>
    <p:extLst>
      <p:ext uri="{BB962C8B-B14F-4D97-AF65-F5344CB8AC3E}">
        <p14:creationId xmlns:p14="http://schemas.microsoft.com/office/powerpoint/2010/main" val="130300586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152</a:t>
            </a:fld>
            <a:endParaRPr lang="ru-RU"/>
          </a:p>
        </p:txBody>
      </p:sp>
    </p:spTree>
    <p:extLst>
      <p:ext uri="{BB962C8B-B14F-4D97-AF65-F5344CB8AC3E}">
        <p14:creationId xmlns:p14="http://schemas.microsoft.com/office/powerpoint/2010/main" val="1823192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153</a:t>
            </a:fld>
            <a:endParaRPr lang="ru-RU"/>
          </a:p>
        </p:txBody>
      </p:sp>
    </p:spTree>
    <p:extLst>
      <p:ext uri="{BB962C8B-B14F-4D97-AF65-F5344CB8AC3E}">
        <p14:creationId xmlns:p14="http://schemas.microsoft.com/office/powerpoint/2010/main" val="277195156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154</a:t>
            </a:fld>
            <a:endParaRPr lang="ru-RU"/>
          </a:p>
        </p:txBody>
      </p:sp>
    </p:spTree>
    <p:extLst>
      <p:ext uri="{BB962C8B-B14F-4D97-AF65-F5344CB8AC3E}">
        <p14:creationId xmlns:p14="http://schemas.microsoft.com/office/powerpoint/2010/main" val="88603526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pPr>
              <a:defRPr/>
            </a:pPr>
            <a:fld id="{A9EEDAFB-66F6-4554-A2E1-FF14FD81AE35}" type="slidenum">
              <a:rPr lang="ru-RU" smtClean="0"/>
              <a:pPr>
                <a:defRPr/>
              </a:pPr>
              <a:t>162</a:t>
            </a:fld>
            <a:endParaRPr lang="ru-RU"/>
          </a:p>
        </p:txBody>
      </p:sp>
    </p:spTree>
    <p:extLst>
      <p:ext uri="{BB962C8B-B14F-4D97-AF65-F5344CB8AC3E}">
        <p14:creationId xmlns:p14="http://schemas.microsoft.com/office/powerpoint/2010/main" val="1449246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p:spPr>
        <p:txBody>
          <a:bodyPr/>
          <a:lstStyle/>
          <a:p>
            <a:fld id="{D8311FD2-5F8F-4879-823F-D02E6507B0D9}" type="slidenum">
              <a:rPr lang="ru-RU" smtClean="0"/>
              <a:pPr/>
              <a:t>12</a:t>
            </a:fld>
            <a:endParaRPr lang="ru-RU"/>
          </a:p>
        </p:txBody>
      </p:sp>
      <p:sp>
        <p:nvSpPr>
          <p:cNvPr id="117763" name="Rectangle 2"/>
          <p:cNvSpPr>
            <a:spLocks noGrp="1" noRot="1" noChangeAspect="1" noChangeArrowheads="1" noTextEdit="1"/>
          </p:cNvSpPr>
          <p:nvPr>
            <p:ph type="sldImg"/>
          </p:nvPr>
        </p:nvSpPr>
        <p:spPr>
          <a:xfrm>
            <a:off x="381000" y="685800"/>
            <a:ext cx="6096000" cy="3429000"/>
          </a:xfrm>
          <a:ln/>
        </p:spPr>
      </p:sp>
      <p:sp>
        <p:nvSpPr>
          <p:cNvPr id="117764" name="Rectangle 3"/>
          <p:cNvSpPr>
            <a:spLocks noGrp="1" noChangeArrowheads="1"/>
          </p:cNvSpPr>
          <p:nvPr>
            <p:ph type="body" idx="1"/>
          </p:nvPr>
        </p:nvSpPr>
        <p:spPr>
          <a:noFill/>
          <a:ln/>
        </p:spPr>
        <p:txBody>
          <a:bodyPr/>
          <a:lstStyle/>
          <a:p>
            <a:pPr eaLnBrk="1" hangingPunct="1">
              <a:lnSpc>
                <a:spcPct val="80000"/>
              </a:lnSpc>
            </a:pPr>
            <a:r>
              <a:rPr lang="ru-RU" sz="900" b="1" dirty="0"/>
              <a:t>Строковая константа</a:t>
            </a:r>
            <a:r>
              <a:rPr lang="ru-RU" sz="900" dirty="0"/>
              <a:t>, или </a:t>
            </a:r>
            <a:r>
              <a:rPr lang="ru-RU" sz="900" i="1" dirty="0"/>
              <a:t>строковый литерал</a:t>
            </a:r>
            <a:r>
              <a:rPr lang="ru-RU" sz="900" dirty="0"/>
              <a:t>, - это нуль или более символов, заключенных в двойные кавычки, как, например, </a:t>
            </a:r>
          </a:p>
          <a:p>
            <a:pPr eaLnBrk="1" hangingPunct="1">
              <a:lnSpc>
                <a:spcPct val="80000"/>
              </a:lnSpc>
            </a:pPr>
            <a:r>
              <a:rPr lang="ru-RU" sz="900" dirty="0"/>
              <a:t>"Я строковая константа” или "" /* пустая строка */ Кавычки не входят в строку, а служат только ее ограничителями. Так же, как и в символьные константы, в строки можно включать </a:t>
            </a:r>
            <a:r>
              <a:rPr lang="ru-RU" sz="900" dirty="0" err="1"/>
              <a:t>эскейп</a:t>
            </a:r>
            <a:r>
              <a:rPr lang="ru-RU" sz="900" dirty="0"/>
              <a:t>-последовательности; \", например, представляет собой двойную кавычку. Строковые константы можно конкатенировать ("склеивать”) во время компиляции; например, запись двух строк</a:t>
            </a:r>
          </a:p>
          <a:p>
            <a:pPr eaLnBrk="1" hangingPunct="1">
              <a:lnSpc>
                <a:spcPct val="80000"/>
              </a:lnSpc>
            </a:pPr>
            <a:r>
              <a:rPr lang="ru-RU" sz="900" dirty="0"/>
              <a:t>"Здравствуй," " мир!" эквивалентна записи одной следующей строки:</a:t>
            </a:r>
          </a:p>
          <a:p>
            <a:pPr eaLnBrk="1" hangingPunct="1">
              <a:lnSpc>
                <a:spcPct val="80000"/>
              </a:lnSpc>
            </a:pPr>
            <a:r>
              <a:rPr lang="ru-RU" sz="900" dirty="0"/>
              <a:t>"Здравствуй, мир!" Указанное свойство позволяет разбивать длинные строки на части и располагать эти части на отдельных строчках.</a:t>
            </a:r>
          </a:p>
          <a:p>
            <a:pPr eaLnBrk="1" hangingPunct="1">
              <a:lnSpc>
                <a:spcPct val="80000"/>
              </a:lnSpc>
            </a:pPr>
            <a:r>
              <a:rPr lang="ru-RU" sz="900" dirty="0"/>
              <a:t>Фактически строковая константа — это массив символов. Во внутреннем представлении строки в конце обязательно присутствует нулевой символ '\0' , поэтому памяти для строки требуется на один байт больше, чем число символов, расположенных между двойными кавычками. Это означает, что на длину задаваемой строки нет ограничения, но чтобы определить ее длину, требуется просмотреть всю строку.</a:t>
            </a:r>
          </a:p>
          <a:p>
            <a:pPr eaLnBrk="1" hangingPunct="1">
              <a:lnSpc>
                <a:spcPct val="80000"/>
              </a:lnSpc>
            </a:pPr>
            <a:r>
              <a:rPr lang="ru-RU" sz="900" dirty="0"/>
              <a:t>Функция </a:t>
            </a:r>
            <a:r>
              <a:rPr lang="ru-RU" sz="900" b="1" dirty="0" err="1"/>
              <a:t>strlen</a:t>
            </a:r>
            <a:r>
              <a:rPr lang="ru-RU" sz="900" b="1" dirty="0"/>
              <a:t>(s)</a:t>
            </a:r>
            <a:r>
              <a:rPr lang="ru-RU" sz="900" dirty="0"/>
              <a:t> вычисляет длину строки s без учета завершающего ее символа '\0' . Ниже приводится наша версия этой функции:</a:t>
            </a:r>
          </a:p>
          <a:p>
            <a:pPr eaLnBrk="1" hangingPunct="1">
              <a:lnSpc>
                <a:spcPct val="80000"/>
              </a:lnSpc>
            </a:pPr>
            <a:r>
              <a:rPr lang="ru-RU" sz="900" b="1" dirty="0">
                <a:latin typeface="Courier New" pitchFamily="49" charset="0"/>
              </a:rPr>
              <a:t>/* </a:t>
            </a:r>
            <a:r>
              <a:rPr lang="ru-RU" sz="900" b="1" dirty="0" err="1">
                <a:latin typeface="Courier New" pitchFamily="49" charset="0"/>
              </a:rPr>
              <a:t>strlen</a:t>
            </a:r>
            <a:r>
              <a:rPr lang="ru-RU" sz="900" b="1" dirty="0">
                <a:latin typeface="Courier New" pitchFamily="49" charset="0"/>
              </a:rPr>
              <a:t>: возвращает длину строки s */</a:t>
            </a:r>
          </a:p>
          <a:p>
            <a:pPr eaLnBrk="1" hangingPunct="1">
              <a:lnSpc>
                <a:spcPct val="80000"/>
              </a:lnSpc>
            </a:pPr>
            <a:r>
              <a:rPr lang="ru-RU" sz="900" b="1" dirty="0" err="1">
                <a:latin typeface="Courier New" pitchFamily="49" charset="0"/>
              </a:rPr>
              <a:t>int</a:t>
            </a:r>
            <a:r>
              <a:rPr lang="ru-RU" sz="900" b="1" dirty="0">
                <a:latin typeface="Courier New" pitchFamily="49" charset="0"/>
              </a:rPr>
              <a:t> </a:t>
            </a:r>
            <a:r>
              <a:rPr lang="ru-RU" sz="900" b="1" dirty="0" err="1">
                <a:latin typeface="Courier New" pitchFamily="49" charset="0"/>
              </a:rPr>
              <a:t>strlen</a:t>
            </a:r>
            <a:r>
              <a:rPr lang="ru-RU" sz="900" b="1" dirty="0">
                <a:latin typeface="Courier New" pitchFamily="49" charset="0"/>
              </a:rPr>
              <a:t>(</a:t>
            </a:r>
            <a:r>
              <a:rPr lang="ru-RU" sz="900" b="1" dirty="0" err="1">
                <a:latin typeface="Courier New" pitchFamily="49" charset="0"/>
              </a:rPr>
              <a:t>char</a:t>
            </a:r>
            <a:r>
              <a:rPr lang="ru-RU" sz="900" b="1" dirty="0">
                <a:latin typeface="Courier New" pitchFamily="49" charset="0"/>
              </a:rPr>
              <a:t> s[])</a:t>
            </a:r>
          </a:p>
          <a:p>
            <a:pPr eaLnBrk="1" hangingPunct="1">
              <a:lnSpc>
                <a:spcPct val="80000"/>
              </a:lnSpc>
            </a:pPr>
            <a:r>
              <a:rPr lang="ru-RU" sz="900" b="1" dirty="0">
                <a:latin typeface="Courier New" pitchFamily="49" charset="0"/>
              </a:rPr>
              <a:t>{</a:t>
            </a:r>
          </a:p>
          <a:p>
            <a:pPr eaLnBrk="1" hangingPunct="1">
              <a:lnSpc>
                <a:spcPct val="80000"/>
              </a:lnSpc>
            </a:pPr>
            <a:r>
              <a:rPr lang="ru-RU" sz="900" b="1" dirty="0">
                <a:latin typeface="Courier New" pitchFamily="49" charset="0"/>
              </a:rPr>
              <a:t>    </a:t>
            </a:r>
            <a:r>
              <a:rPr lang="ru-RU" sz="900" b="1" dirty="0" err="1">
                <a:latin typeface="Courier New" pitchFamily="49" charset="0"/>
              </a:rPr>
              <a:t>int</a:t>
            </a:r>
            <a:r>
              <a:rPr lang="ru-RU" sz="900" b="1" dirty="0">
                <a:latin typeface="Courier New" pitchFamily="49" charset="0"/>
              </a:rPr>
              <a:t> i = 0;</a:t>
            </a:r>
          </a:p>
          <a:p>
            <a:pPr eaLnBrk="1" hangingPunct="1">
              <a:lnSpc>
                <a:spcPct val="80000"/>
              </a:lnSpc>
            </a:pPr>
            <a:r>
              <a:rPr lang="ru-RU" sz="900" b="1" dirty="0">
                <a:latin typeface="Courier New" pitchFamily="49" charset="0"/>
              </a:rPr>
              <a:t>    </a:t>
            </a:r>
            <a:r>
              <a:rPr lang="ru-RU" sz="900" b="1" dirty="0" err="1">
                <a:latin typeface="Courier New" pitchFamily="49" charset="0"/>
              </a:rPr>
              <a:t>while</a:t>
            </a:r>
            <a:r>
              <a:rPr lang="ru-RU" sz="900" b="1" dirty="0">
                <a:latin typeface="Courier New" pitchFamily="49" charset="0"/>
              </a:rPr>
              <a:t> (s[i] != '\0')</a:t>
            </a:r>
          </a:p>
          <a:p>
            <a:pPr eaLnBrk="1" hangingPunct="1">
              <a:lnSpc>
                <a:spcPct val="80000"/>
              </a:lnSpc>
            </a:pPr>
            <a:r>
              <a:rPr lang="ru-RU" sz="900" b="1" dirty="0">
                <a:latin typeface="Courier New" pitchFamily="49" charset="0"/>
              </a:rPr>
              <a:t>        ++i;</a:t>
            </a:r>
          </a:p>
          <a:p>
            <a:pPr eaLnBrk="1" hangingPunct="1">
              <a:lnSpc>
                <a:spcPct val="80000"/>
              </a:lnSpc>
            </a:pPr>
            <a:r>
              <a:rPr lang="ru-RU" sz="900" b="1" dirty="0">
                <a:latin typeface="Courier New" pitchFamily="49" charset="0"/>
              </a:rPr>
              <a:t>    </a:t>
            </a:r>
            <a:r>
              <a:rPr lang="ru-RU" sz="900" b="1" dirty="0" err="1">
                <a:latin typeface="Courier New" pitchFamily="49" charset="0"/>
              </a:rPr>
              <a:t>return</a:t>
            </a:r>
            <a:r>
              <a:rPr lang="ru-RU" sz="900" b="1" dirty="0">
                <a:latin typeface="Courier New" pitchFamily="49" charset="0"/>
              </a:rPr>
              <a:t> i;</a:t>
            </a:r>
          </a:p>
          <a:p>
            <a:pPr eaLnBrk="1" hangingPunct="1">
              <a:lnSpc>
                <a:spcPct val="80000"/>
              </a:lnSpc>
            </a:pPr>
            <a:r>
              <a:rPr lang="ru-RU" sz="900" b="1" dirty="0">
                <a:latin typeface="Courier New" pitchFamily="49" charset="0"/>
              </a:rPr>
              <a:t>}</a:t>
            </a:r>
          </a:p>
          <a:p>
            <a:pPr eaLnBrk="1" hangingPunct="1">
              <a:lnSpc>
                <a:spcPct val="80000"/>
              </a:lnSpc>
            </a:pPr>
            <a:r>
              <a:rPr lang="ru-RU" sz="900" dirty="0"/>
              <a:t>Функция </a:t>
            </a:r>
            <a:r>
              <a:rPr lang="ru-RU" sz="900" b="1" dirty="0" err="1"/>
              <a:t>strlen</a:t>
            </a:r>
            <a:r>
              <a:rPr lang="ru-RU" sz="900" dirty="0"/>
              <a:t> и некоторые другие, применяемые к строкам, описаны в стандартном заголовочном файле </a:t>
            </a:r>
            <a:r>
              <a:rPr lang="ru-RU" sz="900" b="1" dirty="0"/>
              <a:t>&lt;</a:t>
            </a:r>
            <a:r>
              <a:rPr lang="ru-RU" sz="900" b="1" dirty="0" err="1"/>
              <a:t>string.h</a:t>
            </a:r>
            <a:r>
              <a:rPr lang="ru-RU" sz="900" b="1" dirty="0"/>
              <a:t>&gt;</a:t>
            </a:r>
            <a:r>
              <a:rPr lang="ru-RU" sz="900" dirty="0"/>
              <a:t>.</a:t>
            </a:r>
          </a:p>
          <a:p>
            <a:pPr eaLnBrk="1" hangingPunct="1">
              <a:lnSpc>
                <a:spcPct val="80000"/>
              </a:lnSpc>
            </a:pPr>
            <a:r>
              <a:rPr lang="ru-RU" sz="900" dirty="0"/>
              <a:t>Будьте внимательны и помните, что символьная константа и строка, содержащая один символ, не одно и то же: 'x' не то же самое, что "x". Запись 'x' обозначает целое значение, равное коду буквы x из стандартного символьного набора, а запись "x" - массив символов, который содержит один символ (букву x) и '\0'.</a:t>
            </a:r>
          </a:p>
        </p:txBody>
      </p:sp>
    </p:spTree>
    <p:extLst>
      <p:ext uri="{BB962C8B-B14F-4D97-AF65-F5344CB8AC3E}">
        <p14:creationId xmlns:p14="http://schemas.microsoft.com/office/powerpoint/2010/main" val="1881102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02C55-1068-44A2-82CD-4A743E928D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Subtitle 2">
            <a:extLst>
              <a:ext uri="{FF2B5EF4-FFF2-40B4-BE49-F238E27FC236}">
                <a16:creationId xmlns:a16="http://schemas.microsoft.com/office/drawing/2014/main" id="{69118CAC-FF14-4794-872A-0B58773704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883136DA-9A4C-40BA-AA17-EA981E33A997}"/>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4EB9565D-5DAF-464C-82B5-47EFB421093C}"/>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CAD81BC0-D73B-43B8-8006-98D7A5B18062}"/>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1137901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2AE94-21A1-4EBE-A5A8-131A3D8C6AB0}"/>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44264F14-09E0-466A-A888-D63A8EC8F45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C38EB26F-3CBB-4723-A051-957A026FAF42}"/>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9AD476C5-257A-4B9E-A8CB-4E370B37C3D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B07C76A-3A7C-436A-AF34-DF2DA5E83AE9}"/>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81409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85F875-DD72-4DC4-B341-AFD9F2621C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39D1CC3C-59B8-4399-A3F8-342E1496EE5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E05FA286-6C9E-4DA4-8B49-B014663BD553}"/>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C6E1ED6D-C751-4EFD-A3DA-7390F9FD778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10475682-EF44-4A00-A3B6-4CF5ED7F315A}"/>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488115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48B86-0259-498D-9F1D-890E4853ACEF}"/>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B10B8B12-9163-4F0A-8DAE-AFB4CBC6370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3F36A382-819C-4C90-BB8B-9A3A9D80EA26}"/>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55830B75-1D6F-4808-A43F-C1338A8E8BF4}"/>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B1275CC4-7EFF-40D7-AD6B-048DB231F445}"/>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2347479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6DFB9-1D2C-4C99-9976-80D45F82B6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2818B29D-ACB6-4F20-A63F-AD683F65C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FC7DDFE-7665-40F4-8709-37F31AC4665A}"/>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98935FF8-8475-420D-B26A-2BBC6975ED9F}"/>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459B57D3-45C8-4599-A3A4-224EF17A948D}"/>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1597478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257C-E519-4004-9664-5EE2DEEBE306}"/>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62D14FD9-045B-4C7F-988A-793C9DDD1D9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14292FC0-5215-485D-B178-1923B27881A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FDDB3E4B-3202-4B3C-B276-911106E40897}"/>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6" name="Footer Placeholder 5">
            <a:extLst>
              <a:ext uri="{FF2B5EF4-FFF2-40B4-BE49-F238E27FC236}">
                <a16:creationId xmlns:a16="http://schemas.microsoft.com/office/drawing/2014/main" id="{64BD2B61-3FC8-4F39-8668-A4B6CF03F9E3}"/>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F7EF1529-0A6F-472C-8162-0809B794FBC0}"/>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3001635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872A2-4F60-4CCD-822D-BA26D782D06A}"/>
              </a:ext>
            </a:extLst>
          </p:cNvPr>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FB817310-7D32-449E-8B15-BA4AD9264A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CDD8049-2981-4DBC-9A47-E4B3503FE2F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D1570114-2659-411A-91CA-84B6FB6FD4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81DACC-6CA4-48F6-AB55-E0AE146F331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9F53C7C0-3FB7-4520-91B5-A83C85E2A035}"/>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8" name="Footer Placeholder 7">
            <a:extLst>
              <a:ext uri="{FF2B5EF4-FFF2-40B4-BE49-F238E27FC236}">
                <a16:creationId xmlns:a16="http://schemas.microsoft.com/office/drawing/2014/main" id="{68811D75-3F94-44BC-B9A2-007C43EB8F0F}"/>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D2C99E5D-E837-44F0-8032-4C2DE4136E5E}"/>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1009473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6E088-F4DC-427D-BE79-3F7232B45D53}"/>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78194E55-A7DB-461A-B228-D91789878570}"/>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4" name="Footer Placeholder 3">
            <a:extLst>
              <a:ext uri="{FF2B5EF4-FFF2-40B4-BE49-F238E27FC236}">
                <a16:creationId xmlns:a16="http://schemas.microsoft.com/office/drawing/2014/main" id="{B4B0D332-2F02-4297-803D-C24BAA7C311A}"/>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CB4ED2AD-5C1C-4C18-ADEC-8112D8B38E1A}"/>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273677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241CC0-6A58-46A9-8D3D-3BEC81FEC803}"/>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3" name="Footer Placeholder 2">
            <a:extLst>
              <a:ext uri="{FF2B5EF4-FFF2-40B4-BE49-F238E27FC236}">
                <a16:creationId xmlns:a16="http://schemas.microsoft.com/office/drawing/2014/main" id="{1235FB09-9210-4FF3-B521-92AC0717057A}"/>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BF21D5FF-9F9B-438D-962B-19E33EA7719F}"/>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397850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BB67B-1DE1-4C38-B86C-EE4E5FE5E2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37365E22-365F-4133-AE2C-BFE9368A2F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7DE76D52-A043-43E2-878C-F0D059B73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D521B72-F8F3-4BAF-9039-4FCA7A5AFE9E}"/>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6" name="Footer Placeholder 5">
            <a:extLst>
              <a:ext uri="{FF2B5EF4-FFF2-40B4-BE49-F238E27FC236}">
                <a16:creationId xmlns:a16="http://schemas.microsoft.com/office/drawing/2014/main" id="{443C61C2-EF1C-4C27-9CE7-95CD0A8208CB}"/>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2D2278CE-F8F6-4357-8DE5-C5A74A902D2B}"/>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1545810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2B80C-2148-42E9-A299-F6AFD8D5F0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2F36453F-1A78-4AC8-BEE7-23D2EBA9DF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a:extLst>
              <a:ext uri="{FF2B5EF4-FFF2-40B4-BE49-F238E27FC236}">
                <a16:creationId xmlns:a16="http://schemas.microsoft.com/office/drawing/2014/main" id="{437AD1CC-F62E-4D14-B0B2-A5BFC0D90A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94C1507-4C3F-4C2A-83FD-8D1EE9B025F1}"/>
              </a:ext>
            </a:extLst>
          </p:cNvPr>
          <p:cNvSpPr>
            <a:spLocks noGrp="1"/>
          </p:cNvSpPr>
          <p:nvPr>
            <p:ph type="dt" sz="half" idx="10"/>
          </p:nvPr>
        </p:nvSpPr>
        <p:spPr/>
        <p:txBody>
          <a:bodyPr/>
          <a:lstStyle/>
          <a:p>
            <a:fld id="{2590F9C9-AB92-4E86-B698-DEC9BF4350FF}" type="datetimeFigureOut">
              <a:rPr lang="ru-RU" smtClean="0"/>
              <a:pPr/>
              <a:t>28.02.2025</a:t>
            </a:fld>
            <a:endParaRPr lang="ru-RU"/>
          </a:p>
        </p:txBody>
      </p:sp>
      <p:sp>
        <p:nvSpPr>
          <p:cNvPr id="6" name="Footer Placeholder 5">
            <a:extLst>
              <a:ext uri="{FF2B5EF4-FFF2-40B4-BE49-F238E27FC236}">
                <a16:creationId xmlns:a16="http://schemas.microsoft.com/office/drawing/2014/main" id="{2E1CAD7A-2676-460D-902D-1573FADC473F}"/>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69CCB590-E5BD-4AA2-BDC3-280A70356699}"/>
              </a:ext>
            </a:extLst>
          </p:cNvPr>
          <p:cNvSpPr>
            <a:spLocks noGrp="1"/>
          </p:cNvSpPr>
          <p:nvPr>
            <p:ph type="sldNum" sz="quarter" idx="12"/>
          </p:nvPr>
        </p:nvSpPr>
        <p:spPr/>
        <p:txBody>
          <a:bodyPr/>
          <a:lstStyle/>
          <a:p>
            <a:fld id="{DFFDEFA0-FF01-4CA2-B8AA-E5F5B71BEE8D}" type="slidenum">
              <a:rPr lang="ru-RU" smtClean="0"/>
              <a:pPr/>
              <a:t>‹#›</a:t>
            </a:fld>
            <a:endParaRPr lang="ru-RU"/>
          </a:p>
        </p:txBody>
      </p:sp>
    </p:spTree>
    <p:extLst>
      <p:ext uri="{BB962C8B-B14F-4D97-AF65-F5344CB8AC3E}">
        <p14:creationId xmlns:p14="http://schemas.microsoft.com/office/powerpoint/2010/main" val="1134649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384AB9-7DB0-4EF3-8BF0-3BA42E7212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1AB3234E-B82A-4AAC-B0D9-04778BA62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A5DB06BE-AC98-4682-81AB-EA91CCDAD6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90F9C9-AB92-4E86-B698-DEC9BF4350FF}" type="datetimeFigureOut">
              <a:rPr lang="ru-RU" smtClean="0"/>
              <a:pPr/>
              <a:t>28.02.2025</a:t>
            </a:fld>
            <a:endParaRPr lang="ru-RU"/>
          </a:p>
        </p:txBody>
      </p:sp>
      <p:sp>
        <p:nvSpPr>
          <p:cNvPr id="5" name="Footer Placeholder 4">
            <a:extLst>
              <a:ext uri="{FF2B5EF4-FFF2-40B4-BE49-F238E27FC236}">
                <a16:creationId xmlns:a16="http://schemas.microsoft.com/office/drawing/2014/main" id="{2F13F399-1978-443D-8A54-1C7438E428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AEE86AD1-D5ED-4EF9-89A0-3ABFEAC15E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FDEFA0-FF01-4CA2-B8AA-E5F5B71BEE8D}" type="slidenum">
              <a:rPr lang="ru-RU" smtClean="0"/>
              <a:pPr/>
              <a:t>‹#›</a:t>
            </a:fld>
            <a:endParaRPr lang="ru-RU"/>
          </a:p>
        </p:txBody>
      </p:sp>
    </p:spTree>
    <p:extLst>
      <p:ext uri="{BB962C8B-B14F-4D97-AF65-F5344CB8AC3E}">
        <p14:creationId xmlns:p14="http://schemas.microsoft.com/office/powerpoint/2010/main" val="217001975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andbox.org/permlink/3miY7XP0KvBtDx4e"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101.xml.rels><?xml version="1.0" encoding="UTF-8" standalone="yes"?>
<Relationships xmlns="http://schemas.openxmlformats.org/package/2006/relationships"><Relationship Id="rId2" Type="http://schemas.openxmlformats.org/officeDocument/2006/relationships/hyperlink" Target="https://wandbox.org/permlink/cmBWCRvwemRUAjVJ" TargetMode="External"/><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6.xml"/><Relationship Id="rId1" Type="http://schemas.openxmlformats.org/officeDocument/2006/relationships/tags" Target="../tags/tag28.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2" Type="http://schemas.openxmlformats.org/officeDocument/2006/relationships/hyperlink" Target="https://wandbox.org/permlink/rHWDQjFRIhIW4jKm" TargetMode="External"/><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hyperlink" Target="https://wandbox.org/permlink/A1fCoKswoDUK62fv" TargetMode="External"/><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3" Type="http://schemas.openxmlformats.org/officeDocument/2006/relationships/hyperlink" Target="https://wandbox.org/permlink/oJ626HXmxK29pvNv" TargetMode="External"/><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3" Type="http://schemas.openxmlformats.org/officeDocument/2006/relationships/hyperlink" Target="https://godbolt.org/z/jxGbM43sr" TargetMode="External"/><Relationship Id="rId2" Type="http://schemas.openxmlformats.org/officeDocument/2006/relationships/hyperlink" Target="https://godbolt.org/z/djfoczbh1" TargetMode="External"/><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2" Type="http://schemas.openxmlformats.org/officeDocument/2006/relationships/hyperlink" Target="https://godbolt.org/z/a9Wbsva1q" TargetMode="External"/><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hyperlink" Target="https://godbolt.org/z/1fxe66nGG" TargetMode="External"/><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andbox.org/permlink/1kI9P4seoNjsVbS1"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hyperlink" Target="https://godbolt.org/z/Ka548vKcn" TargetMode="External"/><Relationship Id="rId1" Type="http://schemas.openxmlformats.org/officeDocument/2006/relationships/slideLayout" Target="../slideLayouts/slideLayout6.xml"/></Relationships>
</file>

<file path=ppt/slides/_rels/slide144.xml.rels><?xml version="1.0" encoding="UTF-8" standalone="yes"?>
<Relationships xmlns="http://schemas.openxmlformats.org/package/2006/relationships"><Relationship Id="rId2" Type="http://schemas.openxmlformats.org/officeDocument/2006/relationships/hyperlink" Target="https://godbolt.org/z/dseoYPEMo" TargetMode="External"/><Relationship Id="rId1" Type="http://schemas.openxmlformats.org/officeDocument/2006/relationships/slideLayout" Target="../slideLayouts/slideLayout6.xml"/></Relationships>
</file>

<file path=ppt/slides/_rels/slide145.xml.rels><?xml version="1.0" encoding="UTF-8" standalone="yes"?>
<Relationships xmlns="http://schemas.openxmlformats.org/package/2006/relationships"><Relationship Id="rId3" Type="http://schemas.openxmlformats.org/officeDocument/2006/relationships/hyperlink" Target="https://godbolt.org/z/Pd3Tns5js" TargetMode="External"/><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6.xml"/><Relationship Id="rId1" Type="http://schemas.openxmlformats.org/officeDocument/2006/relationships/tags" Target="../tags/tag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6.xml"/><Relationship Id="rId1" Type="http://schemas.openxmlformats.org/officeDocument/2006/relationships/tags" Target="../tags/tag32.xml"/><Relationship Id="rId4" Type="http://schemas.openxmlformats.org/officeDocument/2006/relationships/hyperlink" Target="https://wandbox.org/permlink/QriyqMmk8blrmotj" TargetMode="External"/></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6.xml"/><Relationship Id="rId1" Type="http://schemas.openxmlformats.org/officeDocument/2006/relationships/tags" Target="../tags/tag3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6.xml"/></Relationships>
</file>

<file path=ppt/slides/_rels/slide1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8.xml.rels><?xml version="1.0" encoding="UTF-8" standalone="yes"?>
<Relationships xmlns="http://schemas.openxmlformats.org/package/2006/relationships"><Relationship Id="rId2" Type="http://schemas.openxmlformats.org/officeDocument/2006/relationships/hyperlink" Target="https://godbolt.org/z/WYTq5q6Wx" TargetMode="External"/><Relationship Id="rId1" Type="http://schemas.openxmlformats.org/officeDocument/2006/relationships/slideLayout" Target="../slideLayouts/slideLayout6.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en.cppreference.com/w/cpp/types/integer"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hyperlink" Target="https://wandbox.org/permlink/jrEliIk1UDXC39E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odbolt.org/z/4dzYPGrqf" TargetMode="External"/><Relationship Id="rId2" Type="http://schemas.openxmlformats.org/officeDocument/2006/relationships/hyperlink" Target="https://en.cppreference.com/w/cpp/numeric/math/hypot" TargetMode="Externa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wandbox.org/permlink/CxGG7re3wgkzIFRy" TargetMode="Externa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odbolt.org/z/nb9rnEeE8"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odbolt.org/z/EvsY4bMjd" TargetMode="Externa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53.xml.rels><?xml version="1.0" encoding="UTF-8" standalone="yes"?>
<Relationships xmlns="http://schemas.openxmlformats.org/package/2006/relationships"><Relationship Id="rId3" Type="http://schemas.openxmlformats.org/officeDocument/2006/relationships/hyperlink" Target="https://godbolt.org/z/8x49qoe8d" TargetMode="External"/><Relationship Id="rId2" Type="http://schemas.openxmlformats.org/officeDocument/2006/relationships/hyperlink" Target="https://en.cppreference.com/w/cpp/io/manip/hex" TargetMode="Externa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6.xml"/><Relationship Id="rId1" Type="http://schemas.openxmlformats.org/officeDocument/2006/relationships/tags" Target="../tags/tag10.xml"/><Relationship Id="rId4" Type="http://schemas.openxmlformats.org/officeDocument/2006/relationships/hyperlink" Target="https://en.cppreference.com/w/cpp/numeric/popcount"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58.xml.rels><?xml version="1.0" encoding="UTF-8" standalone="yes"?>
<Relationships xmlns="http://schemas.openxmlformats.org/package/2006/relationships"><Relationship Id="rId2" Type="http://schemas.openxmlformats.org/officeDocument/2006/relationships/hyperlink" Target="https://en.cppreference.com/w/cpp/language/operator_precedence"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godbolt.org/z/Gq5ff3jEz" TargetMode="External"/><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hyperlink" Target="https://godbolt.org/z/x43qo8Tqf" TargetMode="External"/><Relationship Id="rId4" Type="http://schemas.openxmlformats.org/officeDocument/2006/relationships/image" Target="../media/image11.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6.xml"/><Relationship Id="rId1" Type="http://schemas.openxmlformats.org/officeDocument/2006/relationships/tags" Target="../tags/tag16.xml"/><Relationship Id="rId5" Type="http://schemas.openxmlformats.org/officeDocument/2006/relationships/hyperlink" Target="https://wandbox.org/permlink/OH7svtLrRjT6b2wV" TargetMode="External"/><Relationship Id="rId4" Type="http://schemas.openxmlformats.org/officeDocument/2006/relationships/image" Target="../media/image13.png"/></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3.xml"/><Relationship Id="rId1" Type="http://schemas.openxmlformats.org/officeDocument/2006/relationships/tags" Target="../tags/tag18.xml"/></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6.xml"/><Relationship Id="rId1" Type="http://schemas.openxmlformats.org/officeDocument/2006/relationships/tags" Target="../tags/tag22.xml"/><Relationship Id="rId5" Type="http://schemas.openxmlformats.org/officeDocument/2006/relationships/hyperlink" Target="https://godbolt.org/z/xGr76ha7G" TargetMode="External"/><Relationship Id="rId4" Type="http://schemas.openxmlformats.org/officeDocument/2006/relationships/image" Target="../media/image14.png"/></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6.xml"/><Relationship Id="rId1" Type="http://schemas.openxmlformats.org/officeDocument/2006/relationships/tags" Target="../tags/tag2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godbolt.org/z/8o93fYrhT" TargetMode="Externa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043428A6-C2DB-41FE-9A27-384A9AB66A2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0"/>
            <a:ext cx="12192000" cy="6857999"/>
          </a:xfrm>
          <a:prstGeom prst="rect">
            <a:avLst/>
          </a:prstGeom>
        </p:spPr>
      </p:pic>
      <p:sp>
        <p:nvSpPr>
          <p:cNvPr id="7" name="Заголовок 6">
            <a:extLst>
              <a:ext uri="{FF2B5EF4-FFF2-40B4-BE49-F238E27FC236}">
                <a16:creationId xmlns:a16="http://schemas.microsoft.com/office/drawing/2014/main" id="{77CAD62A-E4D8-4B1B-9985-B57FC37A6792}"/>
              </a:ext>
            </a:extLst>
          </p:cNvPr>
          <p:cNvSpPr>
            <a:spLocks noGrp="1"/>
          </p:cNvSpPr>
          <p:nvPr>
            <p:ph type="ctrTitle"/>
          </p:nvPr>
        </p:nvSpPr>
        <p:spPr>
          <a:xfrm>
            <a:off x="911424" y="980728"/>
            <a:ext cx="10225136" cy="3960440"/>
          </a:xfrm>
        </p:spPr>
        <p:txBody>
          <a:bodyPr>
            <a:normAutofit/>
          </a:bodyPr>
          <a:lstStyle/>
          <a:p>
            <a:pPr algn="l"/>
            <a:r>
              <a:rPr lang="ru-RU" sz="10700" dirty="0">
                <a:solidFill>
                  <a:schemeClr val="bg1"/>
                </a:solidFill>
                <a:latin typeface="Impact" panose="020B0806030902050204" pitchFamily="34" charset="0"/>
              </a:rPr>
              <a:t>Синтаксис языка </a:t>
            </a:r>
            <a:r>
              <a:rPr lang="en-US" sz="10700" dirty="0">
                <a:solidFill>
                  <a:schemeClr val="bg1"/>
                </a:solidFill>
                <a:latin typeface="Impact" panose="020B0806030902050204" pitchFamily="34" charset="0"/>
              </a:rPr>
              <a:t>C++</a:t>
            </a:r>
            <a:endParaRPr lang="ru-RU" sz="8800" dirty="0">
              <a:solidFill>
                <a:schemeClr val="bg1"/>
              </a:solidFill>
              <a:latin typeface="Impact" panose="020B0806030902050204" pitchFamily="34" charset="0"/>
            </a:endParaRPr>
          </a:p>
        </p:txBody>
      </p:sp>
    </p:spTree>
    <p:extLst>
      <p:ext uri="{BB962C8B-B14F-4D97-AF65-F5344CB8AC3E}">
        <p14:creationId xmlns:p14="http://schemas.microsoft.com/office/powerpoint/2010/main" val="42393312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ru-RU" dirty="0"/>
              <a:t>Пример – определение чётности числа</a:t>
            </a:r>
          </a:p>
        </p:txBody>
      </p:sp>
      <p:sp>
        <p:nvSpPr>
          <p:cNvPr id="6" name="Rectangle 5"/>
          <p:cNvSpPr/>
          <p:nvPr/>
        </p:nvSpPr>
        <p:spPr>
          <a:xfrm>
            <a:off x="838200" y="1502688"/>
            <a:ext cx="9722296" cy="5355312"/>
          </a:xfrm>
          <a:prstGeom prst="rect">
            <a:avLst/>
          </a:prstGeom>
        </p:spPr>
        <p:txBody>
          <a:bodyPr wrap="square">
            <a:spAutoFit/>
          </a:bodyPr>
          <a:lstStyle/>
          <a:p>
            <a:r>
              <a:rPr lang="en-US"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dirty="0" err="1">
                <a:solidFill>
                  <a:srgbClr val="A31515"/>
                </a:solidFill>
                <a:latin typeface="Consolas" panose="020B0609020204030204" pitchFamily="49" charset="0"/>
                <a:ea typeface="Calibri" panose="020F0502020204030204" pitchFamily="34" charset="0"/>
                <a:cs typeface="Consolas" panose="020B0609020204030204" pitchFamily="49" charset="0"/>
              </a:rPr>
              <a:t>iostream</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dirty="0">
              <a:latin typeface="Calibri" panose="020F0502020204030204" pitchFamily="34" charset="0"/>
              <a:ea typeface="Calibri" panose="020F0502020204030204" pitchFamily="34" charset="0"/>
              <a:cs typeface="Times New Roman" panose="02020603050405020304" pitchFamily="18" charset="0"/>
            </a:endParaRPr>
          </a:p>
          <a:p>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"Enter a 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Считываем целое число из стандартного ввода</a:t>
            </a:r>
            <a:endParaRPr lang="ru-RU" dirty="0">
              <a:latin typeface="Calibri" panose="020F0502020204030204" pitchFamily="34" charset="0"/>
              <a:ea typeface="Calibri" panose="020F0502020204030204" pitchFamily="34" charset="0"/>
              <a:cs typeface="Times New Roman" panose="02020603050405020304" pitchFamily="18" charset="0"/>
            </a:endParaRPr>
          </a:p>
          <a:p>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bool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isEven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2 == 0)</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операция взятия остатка</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isEven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isEven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i="1" dirty="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is an even number\n"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else</a:t>
            </a:r>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en-US" i="1" dirty="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is an odd number\n"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endParaRPr lang="ru-RU" dirty="0">
              <a:latin typeface="Calibri" panose="020F0502020204030204" pitchFamily="34"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0;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Выходим из программы с 0 кодом возврата</a:t>
            </a:r>
            <a:endParaRPr lang="ru-RU" dirty="0">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04A82EC9-FC08-28E8-27D1-96711C2795E6}"/>
              </a:ext>
            </a:extLst>
          </p:cNvPr>
          <p:cNvSpPr txBox="1"/>
          <p:nvPr/>
        </p:nvSpPr>
        <p:spPr>
          <a:xfrm>
            <a:off x="5735960" y="1502688"/>
            <a:ext cx="5040560" cy="369332"/>
          </a:xfrm>
          <a:prstGeom prst="rect">
            <a:avLst/>
          </a:prstGeom>
          <a:noFill/>
        </p:spPr>
        <p:txBody>
          <a:bodyPr wrap="square" rtlCol="0">
            <a:spAutoFit/>
          </a:bodyPr>
          <a:lstStyle/>
          <a:p>
            <a:r>
              <a:rPr lang="de-DE" dirty="0">
                <a:hlinkClick r:id="rId3"/>
              </a:rPr>
              <a:t>https://wandbox.org/permlink/3miY7XP0KvBtDx4e</a:t>
            </a:r>
            <a:r>
              <a:rPr lang="de-DE" dirty="0"/>
              <a:t> </a:t>
            </a:r>
            <a:endParaRPr lang="ru-RU" dirty="0"/>
          </a:p>
        </p:txBody>
      </p:sp>
      <p:pic>
        <p:nvPicPr>
          <p:cNvPr id="3" name="Picture 2">
            <a:extLst>
              <a:ext uri="{FF2B5EF4-FFF2-40B4-BE49-F238E27FC236}">
                <a16:creationId xmlns:a16="http://schemas.microsoft.com/office/drawing/2014/main" id="{A495E709-7D70-407D-B040-34D7099A5AC6}"/>
              </a:ext>
            </a:extLst>
          </p:cNvPr>
          <p:cNvPicPr>
            <a:picLocks noChangeAspect="1"/>
          </p:cNvPicPr>
          <p:nvPr/>
        </p:nvPicPr>
        <p:blipFill>
          <a:blip r:embed="rId4"/>
          <a:stretch>
            <a:fillRect/>
          </a:stretch>
        </p:blipFill>
        <p:spPr>
          <a:xfrm>
            <a:off x="9433830" y="4149080"/>
            <a:ext cx="2509856" cy="2533669"/>
          </a:xfrm>
          <a:prstGeom prst="rect">
            <a:avLst/>
          </a:prstGeom>
        </p:spPr>
      </p:pic>
    </p:spTree>
    <p:extLst>
      <p:ext uri="{BB962C8B-B14F-4D97-AF65-F5344CB8AC3E}">
        <p14:creationId xmlns:p14="http://schemas.microsoft.com/office/powerpoint/2010/main" val="2663630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animEffect transition="in" filter="fade">
                                      <p:cBhvr>
                                        <p:cTn id="7" dur="500"/>
                                        <p:tgtEl>
                                          <p:spTgt spid="6">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5" end="5"/>
                                            </p:txEl>
                                          </p:spTgt>
                                        </p:tgtEl>
                                        <p:attrNameLst>
                                          <p:attrName>style.visibility</p:attrName>
                                        </p:attrNameLst>
                                      </p:cBhvr>
                                      <p:to>
                                        <p:strVal val="visible"/>
                                      </p:to>
                                    </p:set>
                                    <p:animEffect transition="in" filter="fade">
                                      <p:cBhvr>
                                        <p:cTn id="10" dur="500"/>
                                        <p:tgtEl>
                                          <p:spTgt spid="6">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animEffect transition="in" filter="fade">
                                      <p:cBhvr>
                                        <p:cTn id="13" dur="500"/>
                                        <p:tgtEl>
                                          <p:spTgt spid="6">
                                            <p:txEl>
                                              <p:pRg st="6" end="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8" end="8"/>
                                            </p:txEl>
                                          </p:spTgt>
                                        </p:tgtEl>
                                        <p:attrNameLst>
                                          <p:attrName>style.visibility</p:attrName>
                                        </p:attrNameLst>
                                      </p:cBhvr>
                                      <p:to>
                                        <p:strVal val="visible"/>
                                      </p:to>
                                    </p:set>
                                    <p:animEffect transition="in" filter="fade">
                                      <p:cBhvr>
                                        <p:cTn id="18" dur="500"/>
                                        <p:tgtEl>
                                          <p:spTgt spid="6">
                                            <p:txEl>
                                              <p:pRg st="8" end="8"/>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9" end="9"/>
                                            </p:txEl>
                                          </p:spTgt>
                                        </p:tgtEl>
                                        <p:attrNameLst>
                                          <p:attrName>style.visibility</p:attrName>
                                        </p:attrNameLst>
                                      </p:cBhvr>
                                      <p:to>
                                        <p:strVal val="visible"/>
                                      </p:to>
                                    </p:set>
                                    <p:animEffect transition="in" filter="fade">
                                      <p:cBhvr>
                                        <p:cTn id="21" dur="500"/>
                                        <p:tgtEl>
                                          <p:spTgt spid="6">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10" end="10"/>
                                            </p:txEl>
                                          </p:spTgt>
                                        </p:tgtEl>
                                        <p:attrNameLst>
                                          <p:attrName>style.visibility</p:attrName>
                                        </p:attrNameLst>
                                      </p:cBhvr>
                                      <p:to>
                                        <p:strVal val="visible"/>
                                      </p:to>
                                    </p:set>
                                    <p:animEffect transition="in" filter="fade">
                                      <p:cBhvr>
                                        <p:cTn id="24" dur="500"/>
                                        <p:tgtEl>
                                          <p:spTgt spid="6">
                                            <p:txEl>
                                              <p:pRg st="10" end="1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xEl>
                                              <p:pRg st="12" end="12"/>
                                            </p:txEl>
                                          </p:spTgt>
                                        </p:tgtEl>
                                        <p:attrNameLst>
                                          <p:attrName>style.visibility</p:attrName>
                                        </p:attrNameLst>
                                      </p:cBhvr>
                                      <p:to>
                                        <p:strVal val="visible"/>
                                      </p:to>
                                    </p:set>
                                    <p:animEffect transition="in" filter="fade">
                                      <p:cBhvr>
                                        <p:cTn id="29" dur="500"/>
                                        <p:tgtEl>
                                          <p:spTgt spid="6">
                                            <p:txEl>
                                              <p:pRg st="12" end="12"/>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3" end="13"/>
                                            </p:txEl>
                                          </p:spTgt>
                                        </p:tgtEl>
                                        <p:attrNameLst>
                                          <p:attrName>style.visibility</p:attrName>
                                        </p:attrNameLst>
                                      </p:cBhvr>
                                      <p:to>
                                        <p:strVal val="visible"/>
                                      </p:to>
                                    </p:set>
                                    <p:animEffect transition="in" filter="fade">
                                      <p:cBhvr>
                                        <p:cTn id="32" dur="500"/>
                                        <p:tgtEl>
                                          <p:spTgt spid="6">
                                            <p:txEl>
                                              <p:pRg st="13" end="13"/>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4" end="14"/>
                                            </p:txEl>
                                          </p:spTgt>
                                        </p:tgtEl>
                                        <p:attrNameLst>
                                          <p:attrName>style.visibility</p:attrName>
                                        </p:attrNameLst>
                                      </p:cBhvr>
                                      <p:to>
                                        <p:strVal val="visible"/>
                                      </p:to>
                                    </p:set>
                                    <p:animEffect transition="in" filter="fade">
                                      <p:cBhvr>
                                        <p:cTn id="35" dur="500"/>
                                        <p:tgtEl>
                                          <p:spTgt spid="6">
                                            <p:txEl>
                                              <p:pRg st="14" end="14"/>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5" end="15"/>
                                            </p:txEl>
                                          </p:spTgt>
                                        </p:tgtEl>
                                        <p:attrNameLst>
                                          <p:attrName>style.visibility</p:attrName>
                                        </p:attrNameLst>
                                      </p:cBhvr>
                                      <p:to>
                                        <p:strVal val="visible"/>
                                      </p:to>
                                    </p:set>
                                    <p:animEffect transition="in" filter="fade">
                                      <p:cBhvr>
                                        <p:cTn id="38" dur="500"/>
                                        <p:tgtEl>
                                          <p:spTgt spid="6">
                                            <p:txEl>
                                              <p:pRg st="15" end="15"/>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17" end="17"/>
                                            </p:txEl>
                                          </p:spTgt>
                                        </p:tgtEl>
                                        <p:attrNameLst>
                                          <p:attrName>style.visibility</p:attrName>
                                        </p:attrNameLst>
                                      </p:cBhvr>
                                      <p:to>
                                        <p:strVal val="visible"/>
                                      </p:to>
                                    </p:set>
                                    <p:animEffect transition="in" filter="fade">
                                      <p:cBhvr>
                                        <p:cTn id="41" dur="500"/>
                                        <p:tgtEl>
                                          <p:spTgt spid="6">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ru-RU"/>
              <a:t>Инструкции </a:t>
            </a:r>
            <a:r>
              <a:rPr lang="en-US"/>
              <a:t>break </a:t>
            </a:r>
            <a:r>
              <a:rPr lang="ru-RU"/>
              <a:t>и </a:t>
            </a:r>
            <a:r>
              <a:rPr lang="en-US"/>
              <a:t>continue</a:t>
            </a:r>
            <a:endParaRPr lang="ru-RU"/>
          </a:p>
        </p:txBody>
      </p:sp>
      <p:sp>
        <p:nvSpPr>
          <p:cNvPr id="8195" name="Rectangle 3"/>
          <p:cNvSpPr>
            <a:spLocks noGrp="1" noChangeArrowheads="1"/>
          </p:cNvSpPr>
          <p:nvPr>
            <p:ph idx="1"/>
          </p:nvPr>
        </p:nvSpPr>
        <p:spPr/>
        <p:txBody>
          <a:bodyPr>
            <a:normAutofit/>
          </a:bodyPr>
          <a:lstStyle/>
          <a:p>
            <a:pPr eaLnBrk="1" hangingPunct="1">
              <a:lnSpc>
                <a:spcPct val="80000"/>
              </a:lnSpc>
            </a:pPr>
            <a:r>
              <a:rPr lang="ru-RU" sz="2800" dirty="0"/>
              <a:t>Инструкция </a:t>
            </a:r>
            <a:r>
              <a:rPr lang="en-US" sz="2800" b="1" dirty="0">
                <a:solidFill>
                  <a:srgbClr val="FF0000"/>
                </a:solidFill>
              </a:rPr>
              <a:t>break</a:t>
            </a:r>
            <a:r>
              <a:rPr lang="en-US" sz="2800" dirty="0"/>
              <a:t> </a:t>
            </a:r>
            <a:r>
              <a:rPr lang="ru-RU" sz="2800" dirty="0"/>
              <a:t>осуществляет немедленный выход из тела цикла, внутри которого она находится</a:t>
            </a:r>
          </a:p>
          <a:p>
            <a:pPr lvl="1" eaLnBrk="1" hangingPunct="1">
              <a:lnSpc>
                <a:spcPct val="80000"/>
              </a:lnSpc>
            </a:pPr>
            <a:r>
              <a:rPr lang="ru-RU" dirty="0"/>
              <a:t>Также инструкция </a:t>
            </a:r>
            <a:r>
              <a:rPr lang="en-US" b="1" dirty="0"/>
              <a:t>break</a:t>
            </a:r>
            <a:r>
              <a:rPr lang="en-US" dirty="0"/>
              <a:t> </a:t>
            </a:r>
            <a:r>
              <a:rPr lang="ru-RU" dirty="0"/>
              <a:t>осуществляет выход из оператора </a:t>
            </a:r>
            <a:r>
              <a:rPr lang="en-US" b="1" dirty="0"/>
              <a:t>switch</a:t>
            </a:r>
            <a:endParaRPr lang="ru-RU" b="1" dirty="0"/>
          </a:p>
          <a:p>
            <a:pPr eaLnBrk="1" hangingPunct="1">
              <a:lnSpc>
                <a:spcPct val="80000"/>
              </a:lnSpc>
            </a:pPr>
            <a:r>
              <a:rPr lang="ru-RU" sz="2800" dirty="0"/>
              <a:t>Инструкция </a:t>
            </a:r>
            <a:r>
              <a:rPr lang="en-US" sz="2800" b="1" dirty="0">
                <a:solidFill>
                  <a:srgbClr val="FF0000"/>
                </a:solidFill>
              </a:rPr>
              <a:t>continue</a:t>
            </a:r>
            <a:r>
              <a:rPr lang="en-US" sz="2800" dirty="0"/>
              <a:t> </a:t>
            </a:r>
            <a:r>
              <a:rPr lang="ru-RU" sz="2800" dirty="0"/>
              <a:t>осуществляет пропуск оставшихся операторов тела цикла, внутри которого она находится, и переход на следующую итерацию цикла</a:t>
            </a:r>
          </a:p>
          <a:p>
            <a:pPr lvl="1" eaLnBrk="1" hangingPunct="1">
              <a:lnSpc>
                <a:spcPct val="80000"/>
              </a:lnSpc>
            </a:pPr>
            <a:r>
              <a:rPr lang="ru-RU" dirty="0"/>
              <a:t>В циклах </a:t>
            </a:r>
            <a:r>
              <a:rPr lang="en-US" dirty="0"/>
              <a:t>while </a:t>
            </a:r>
            <a:r>
              <a:rPr lang="ru-RU" dirty="0"/>
              <a:t>и </a:t>
            </a:r>
            <a:r>
              <a:rPr lang="en-US" dirty="0"/>
              <a:t>do-while</a:t>
            </a:r>
            <a:r>
              <a:rPr lang="ru-RU" dirty="0"/>
              <a:t> осуществляется переход к проверке условия</a:t>
            </a:r>
          </a:p>
          <a:p>
            <a:pPr lvl="1" eaLnBrk="1" hangingPunct="1">
              <a:lnSpc>
                <a:spcPct val="80000"/>
              </a:lnSpc>
            </a:pPr>
            <a:r>
              <a:rPr lang="ru-RU" dirty="0"/>
              <a:t>В цикле </a:t>
            </a:r>
            <a:r>
              <a:rPr lang="en-US" dirty="0"/>
              <a:t>for </a:t>
            </a:r>
            <a:r>
              <a:rPr lang="ru-RU" dirty="0"/>
              <a:t>осуществляется переход к приращению переменной цикла</a:t>
            </a:r>
          </a:p>
        </p:txBody>
      </p:sp>
    </p:spTree>
    <p:custDataLst>
      <p:tags r:id="rId1"/>
    </p:custDataLst>
    <p:extLst>
      <p:ext uri="{BB962C8B-B14F-4D97-AF65-F5344CB8AC3E}">
        <p14:creationId xmlns:p14="http://schemas.microsoft.com/office/powerpoint/2010/main" val="2123586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animEffect transition="in" filter="fade">
                                      <p:cBhvr>
                                        <p:cTn id="7" dur="2000"/>
                                        <p:tgtEl>
                                          <p:spTgt spid="819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195">
                                            <p:txEl>
                                              <p:pRg st="1" end="1"/>
                                            </p:txEl>
                                          </p:spTgt>
                                        </p:tgtEl>
                                        <p:attrNameLst>
                                          <p:attrName>style.visibility</p:attrName>
                                        </p:attrNameLst>
                                      </p:cBhvr>
                                      <p:to>
                                        <p:strVal val="visible"/>
                                      </p:to>
                                    </p:set>
                                    <p:animEffect transition="in" filter="fade">
                                      <p:cBhvr>
                                        <p:cTn id="10" dur="2000"/>
                                        <p:tgtEl>
                                          <p:spTgt spid="819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195">
                                            <p:txEl>
                                              <p:pRg st="2" end="2"/>
                                            </p:txEl>
                                          </p:spTgt>
                                        </p:tgtEl>
                                        <p:attrNameLst>
                                          <p:attrName>style.visibility</p:attrName>
                                        </p:attrNameLst>
                                      </p:cBhvr>
                                      <p:to>
                                        <p:strVal val="visible"/>
                                      </p:to>
                                    </p:set>
                                    <p:animEffect transition="in" filter="fade">
                                      <p:cBhvr>
                                        <p:cTn id="15" dur="2000"/>
                                        <p:tgtEl>
                                          <p:spTgt spid="819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195">
                                            <p:txEl>
                                              <p:pRg st="3" end="3"/>
                                            </p:txEl>
                                          </p:spTgt>
                                        </p:tgtEl>
                                        <p:attrNameLst>
                                          <p:attrName>style.visibility</p:attrName>
                                        </p:attrNameLst>
                                      </p:cBhvr>
                                      <p:to>
                                        <p:strVal val="visible"/>
                                      </p:to>
                                    </p:set>
                                    <p:animEffect transition="in" filter="fade">
                                      <p:cBhvr>
                                        <p:cTn id="18" dur="2000"/>
                                        <p:tgtEl>
                                          <p:spTgt spid="8195">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195">
                                            <p:txEl>
                                              <p:pRg st="4" end="4"/>
                                            </p:txEl>
                                          </p:spTgt>
                                        </p:tgtEl>
                                        <p:attrNameLst>
                                          <p:attrName>style.visibility</p:attrName>
                                        </p:attrNameLst>
                                      </p:cBhvr>
                                      <p:to>
                                        <p:strVal val="visible"/>
                                      </p:to>
                                    </p:set>
                                    <p:animEffect transition="in" filter="fade">
                                      <p:cBhvr>
                                        <p:cTn id="21" dur="2000"/>
                                        <p:tgtEl>
                                          <p:spTgt spid="81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5"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Пример: поиск простых чисел</a:t>
            </a:r>
          </a:p>
        </p:txBody>
      </p:sp>
      <p:sp>
        <p:nvSpPr>
          <p:cNvPr id="3" name="Прямоугольник 2"/>
          <p:cNvSpPr/>
          <p:nvPr/>
        </p:nvSpPr>
        <p:spPr>
          <a:xfrm>
            <a:off x="838200" y="1690689"/>
            <a:ext cx="10515600" cy="4801314"/>
          </a:xfrm>
          <a:prstGeom prst="rect">
            <a:avLst/>
          </a:prstGeom>
        </p:spPr>
        <p:txBody>
          <a:bodyPr wrap="square">
            <a:spAutoFit/>
          </a:bodyPr>
          <a:lstStyle/>
          <a:p>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"Primes: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2;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&lt; 100;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bool</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80"/>
                </a:solidFill>
                <a:latin typeface="Consolas" panose="020B0609020204030204" pitchFamily="49" charset="0"/>
                <a:ea typeface="Calibri" panose="020F0502020204030204" pitchFamily="34" charset="0"/>
                <a:cs typeface="Consolas" panose="020B0609020204030204" pitchFamily="49" charset="0"/>
              </a:rPr>
              <a:t>isPrime</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true</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Наивный метод определения простоты числа i</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проверяем i на делимость на любое из чисел диапазона [2; </a:t>
            </a:r>
            <a:r>
              <a:rPr lang="ru-RU" dirty="0" err="1">
                <a:solidFill>
                  <a:srgbClr val="008000"/>
                </a:solidFill>
                <a:latin typeface="Consolas" panose="020B0609020204030204" pitchFamily="49" charset="0"/>
                <a:ea typeface="Calibri" panose="020F0502020204030204" pitchFamily="34" charset="0"/>
                <a:cs typeface="Consolas" panose="020B0609020204030204" pitchFamily="49" charset="0"/>
              </a:rPr>
              <a:t>sqrt</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(i)]</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j</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2;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j</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j</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&lt;=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j</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Если найден множитель числа i, выходим из цикла при помощи </a:t>
            </a:r>
            <a:r>
              <a:rPr lang="ru-RU" dirty="0" err="1">
                <a:solidFill>
                  <a:srgbClr val="008000"/>
                </a:solidFill>
                <a:latin typeface="Consolas" panose="020B0609020204030204" pitchFamily="49" charset="0"/>
                <a:ea typeface="Calibri" panose="020F0502020204030204" pitchFamily="34" charset="0"/>
                <a:cs typeface="Consolas" panose="020B0609020204030204" pitchFamily="49" charset="0"/>
              </a:rPr>
              <a:t>break</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j</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0)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isPrime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false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isPrime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p:txBody>
      </p:sp>
      <p:sp>
        <p:nvSpPr>
          <p:cNvPr id="5" name="TextBox 4">
            <a:extLst>
              <a:ext uri="{FF2B5EF4-FFF2-40B4-BE49-F238E27FC236}">
                <a16:creationId xmlns:a16="http://schemas.microsoft.com/office/drawing/2014/main" id="{058E7D57-8566-E40B-58B4-0495B8288A24}"/>
              </a:ext>
            </a:extLst>
          </p:cNvPr>
          <p:cNvSpPr txBox="1"/>
          <p:nvPr/>
        </p:nvSpPr>
        <p:spPr>
          <a:xfrm>
            <a:off x="5375920" y="6358709"/>
            <a:ext cx="5184576" cy="369332"/>
          </a:xfrm>
          <a:prstGeom prst="rect">
            <a:avLst/>
          </a:prstGeom>
          <a:noFill/>
        </p:spPr>
        <p:txBody>
          <a:bodyPr wrap="square">
            <a:spAutoFit/>
          </a:bodyPr>
          <a:lstStyle/>
          <a:p>
            <a:pPr algn="r"/>
            <a:r>
              <a:rPr lang="ru-RU" dirty="0">
                <a:hlinkClick r:id="rId2"/>
              </a:rPr>
              <a:t>https://wandbox.org/permlink/cmBWCRvwemRUAjVJ</a:t>
            </a:r>
            <a:r>
              <a:rPr lang="en-US" dirty="0"/>
              <a:t> </a:t>
            </a:r>
            <a:endParaRPr lang="ru-RU" dirty="0"/>
          </a:p>
        </p:txBody>
      </p:sp>
    </p:spTree>
    <p:extLst>
      <p:ext uri="{BB962C8B-B14F-4D97-AF65-F5344CB8AC3E}">
        <p14:creationId xmlns:p14="http://schemas.microsoft.com/office/powerpoint/2010/main" val="2069363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animEffect transition="in" filter="fade">
                                      <p:cBhvr>
                                        <p:cTn id="21" dur="500"/>
                                        <p:tgtEl>
                                          <p:spTgt spid="3">
                                            <p:txEl>
                                              <p:pRg st="11" end="1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500"/>
                                        <p:tgtEl>
                                          <p:spTgt spid="3">
                                            <p:txEl>
                                              <p:pRg st="8" end="8"/>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10" end="10"/>
                                            </p:txEl>
                                          </p:spTgt>
                                        </p:tgtEl>
                                        <p:attrNameLst>
                                          <p:attrName>style.visibility</p:attrName>
                                        </p:attrNameLst>
                                      </p:cBhvr>
                                      <p:to>
                                        <p:strVal val="visible"/>
                                      </p:to>
                                    </p:set>
                                    <p:animEffect transition="in" filter="fade">
                                      <p:cBhvr>
                                        <p:cTn id="38" dur="500"/>
                                        <p:tgtEl>
                                          <p:spTgt spid="3">
                                            <p:txEl>
                                              <p:pRg st="10" end="1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500"/>
                                        <p:tgtEl>
                                          <p:spTgt spid="3">
                                            <p:txEl>
                                              <p:pRg st="12" end="12"/>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fade">
                                      <p:cBhvr>
                                        <p:cTn id="46" dur="500"/>
                                        <p:tgtEl>
                                          <p:spTgt spid="3">
                                            <p:txEl>
                                              <p:pRg st="13" end="13"/>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animEffect transition="in" filter="fade">
                                      <p:cBhvr>
                                        <p:cTn id="49" dur="500"/>
                                        <p:tgtEl>
                                          <p:spTgt spid="3">
                                            <p:txEl>
                                              <p:pRg st="14" end="14"/>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15" end="15"/>
                                            </p:txEl>
                                          </p:spTgt>
                                        </p:tgtEl>
                                        <p:attrNameLst>
                                          <p:attrName>style.visibility</p:attrName>
                                        </p:attrNameLst>
                                      </p:cBhvr>
                                      <p:to>
                                        <p:strVal val="visible"/>
                                      </p:to>
                                    </p:set>
                                    <p:animEffect transition="in" filter="fade">
                                      <p:cBhvr>
                                        <p:cTn id="5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pPr eaLnBrk="1" hangingPunct="1"/>
            <a:r>
              <a:rPr lang="ru-RU"/>
              <a:t>Инструкция </a:t>
            </a:r>
            <a:r>
              <a:rPr lang="en-US" b="1"/>
              <a:t>goto</a:t>
            </a:r>
            <a:endParaRPr lang="ru-RU" b="1"/>
          </a:p>
        </p:txBody>
      </p:sp>
      <p:sp>
        <p:nvSpPr>
          <p:cNvPr id="72707" name="Rectangle 3"/>
          <p:cNvSpPr>
            <a:spLocks noGrp="1" noChangeArrowheads="1"/>
          </p:cNvSpPr>
          <p:nvPr>
            <p:ph idx="1"/>
          </p:nvPr>
        </p:nvSpPr>
        <p:spPr/>
        <p:txBody>
          <a:bodyPr/>
          <a:lstStyle/>
          <a:p>
            <a:pPr eaLnBrk="1" hangingPunct="1"/>
            <a:r>
              <a:rPr lang="ru-RU" sz="2800" dirty="0"/>
              <a:t>Инструкция </a:t>
            </a:r>
            <a:r>
              <a:rPr lang="en-US" sz="2800" b="1" dirty="0" err="1">
                <a:solidFill>
                  <a:srgbClr val="FF0000"/>
                </a:solidFill>
              </a:rPr>
              <a:t>goto</a:t>
            </a:r>
            <a:r>
              <a:rPr lang="en-US" sz="2800" dirty="0"/>
              <a:t> </a:t>
            </a:r>
            <a:r>
              <a:rPr lang="ru-RU" sz="2800" dirty="0"/>
              <a:t>позволяет осуществить переход на заданную метку внутри текущей функции</a:t>
            </a:r>
          </a:p>
          <a:p>
            <a:pPr eaLnBrk="1" hangingPunct="1"/>
            <a:r>
              <a:rPr lang="ru-RU" sz="2800" dirty="0"/>
              <a:t>Синтаксис:</a:t>
            </a:r>
          </a:p>
          <a:p>
            <a:pPr lvl="1" eaLnBrk="1" hangingPunct="1"/>
            <a:r>
              <a:rPr lang="en-US" b="1" dirty="0" err="1">
                <a:latin typeface="Courier New" pitchFamily="49" charset="0"/>
              </a:rPr>
              <a:t>goto</a:t>
            </a:r>
            <a:r>
              <a:rPr lang="en-US" b="1" dirty="0">
                <a:latin typeface="Courier New" pitchFamily="49" charset="0"/>
              </a:rPr>
              <a:t> </a:t>
            </a:r>
            <a:r>
              <a:rPr lang="ru-RU" b="1" i="1" dirty="0">
                <a:latin typeface="Courier New" pitchFamily="49" charset="0"/>
              </a:rPr>
              <a:t>метка</a:t>
            </a:r>
            <a:r>
              <a:rPr lang="en-US" dirty="0"/>
              <a:t>;</a:t>
            </a:r>
            <a:endParaRPr lang="ru-RU" dirty="0"/>
          </a:p>
          <a:p>
            <a:pPr eaLnBrk="1" hangingPunct="1"/>
            <a:r>
              <a:rPr lang="ru-RU" sz="2800" dirty="0"/>
              <a:t>Как правило, использование инструкции </a:t>
            </a:r>
            <a:r>
              <a:rPr lang="en-US" sz="2800" dirty="0" err="1"/>
              <a:t>goto</a:t>
            </a:r>
            <a:r>
              <a:rPr lang="en-US" sz="2800" b="1" dirty="0"/>
              <a:t> </a:t>
            </a:r>
            <a:r>
              <a:rPr lang="ru-RU" sz="2800" dirty="0"/>
              <a:t>усложняет структуру программы и</a:t>
            </a:r>
            <a:r>
              <a:rPr lang="en-US" sz="2800" dirty="0"/>
              <a:t> </a:t>
            </a:r>
            <a:r>
              <a:rPr lang="ru-RU" sz="2800" dirty="0"/>
              <a:t>без крайней необходимости ею пользоваться не стоит</a:t>
            </a:r>
          </a:p>
          <a:p>
            <a:pPr lvl="1" eaLnBrk="1" hangingPunct="1"/>
            <a:r>
              <a:rPr lang="ru-RU" dirty="0"/>
              <a:t>Если Вы все еще думаете об использовании этого оператора – </a:t>
            </a:r>
            <a:r>
              <a:rPr lang="ru-RU" b="1" dirty="0"/>
              <a:t>использовать его все равно не стоит</a:t>
            </a:r>
          </a:p>
        </p:txBody>
      </p:sp>
    </p:spTree>
    <p:custDataLst>
      <p:tags r:id="rId1"/>
    </p:custDataLst>
    <p:extLst>
      <p:ext uri="{BB962C8B-B14F-4D97-AF65-F5344CB8AC3E}">
        <p14:creationId xmlns:p14="http://schemas.microsoft.com/office/powerpoint/2010/main" val="208672906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4"/>
          <p:cNvSpPr>
            <a:spLocks noGrp="1" noChangeArrowheads="1"/>
          </p:cNvSpPr>
          <p:nvPr>
            <p:ph type="title"/>
          </p:nvPr>
        </p:nvSpPr>
        <p:spPr/>
        <p:txBody>
          <a:bodyPr/>
          <a:lstStyle/>
          <a:p>
            <a:pPr>
              <a:defRPr/>
            </a:pPr>
            <a:r>
              <a:rPr lang="ru-RU"/>
              <a:t>Пример</a:t>
            </a:r>
          </a:p>
        </p:txBody>
      </p:sp>
      <p:sp>
        <p:nvSpPr>
          <p:cNvPr id="73731" name="Rectangle 5"/>
          <p:cNvSpPr>
            <a:spLocks noChangeArrowheads="1"/>
          </p:cNvSpPr>
          <p:nvPr/>
        </p:nvSpPr>
        <p:spPr bwMode="auto">
          <a:xfrm>
            <a:off x="2782888" y="2060575"/>
            <a:ext cx="6534150" cy="3937000"/>
          </a:xfrm>
          <a:prstGeom prst="rect">
            <a:avLst/>
          </a:prstGeom>
          <a:noFill/>
          <a:ln w="9525">
            <a:noFill/>
            <a:miter lim="800000"/>
            <a:headEnd/>
            <a:tailEnd/>
          </a:ln>
        </p:spPr>
        <p:txBody>
          <a:bodyPr>
            <a:spAutoFit/>
          </a:bodyPr>
          <a:lstStyle/>
          <a:p>
            <a:pPr>
              <a:tabLst>
                <a:tab pos="539750" algn="l"/>
              </a:tabLst>
            </a:pPr>
            <a:r>
              <a:rPr lang="ru-RU" b="1" dirty="0">
                <a:latin typeface="Courier New" pitchFamily="49" charset="0"/>
              </a:rPr>
              <a:t>/* поиск совпадающих элементов в массивах */</a:t>
            </a:r>
          </a:p>
          <a:p>
            <a:pPr>
              <a:tabLst>
                <a:tab pos="539750" algn="l"/>
              </a:tabLst>
            </a:pPr>
            <a:r>
              <a:rPr lang="ru-RU" b="1" dirty="0" err="1">
                <a:latin typeface="Courier New" pitchFamily="49" charset="0"/>
              </a:rPr>
              <a:t>for</a:t>
            </a:r>
            <a:r>
              <a:rPr lang="ru-RU" b="1" dirty="0">
                <a:latin typeface="Courier New" pitchFamily="49" charset="0"/>
              </a:rPr>
              <a:t> (</a:t>
            </a:r>
            <a:r>
              <a:rPr lang="ru-RU" b="1" dirty="0" err="1">
                <a:latin typeface="Courier New" pitchFamily="49" charset="0"/>
              </a:rPr>
              <a:t>i</a:t>
            </a:r>
            <a:r>
              <a:rPr lang="ru-RU" b="1" dirty="0">
                <a:latin typeface="Courier New" pitchFamily="49" charset="0"/>
              </a:rPr>
              <a:t> = 0; </a:t>
            </a:r>
            <a:r>
              <a:rPr lang="ru-RU" b="1" dirty="0" err="1">
                <a:latin typeface="Courier New" pitchFamily="49" charset="0"/>
              </a:rPr>
              <a:t>i</a:t>
            </a:r>
            <a:r>
              <a:rPr lang="ru-RU" b="1" dirty="0">
                <a:latin typeface="Courier New" pitchFamily="49" charset="0"/>
              </a:rPr>
              <a:t> &lt; </a:t>
            </a:r>
            <a:r>
              <a:rPr lang="ru-RU" b="1" dirty="0" err="1">
                <a:latin typeface="Courier New" pitchFamily="49" charset="0"/>
              </a:rPr>
              <a:t>n</a:t>
            </a:r>
            <a:r>
              <a:rPr lang="ru-RU" b="1" dirty="0">
                <a:latin typeface="Courier New" pitchFamily="49" charset="0"/>
              </a:rPr>
              <a:t>; ++</a:t>
            </a:r>
            <a:r>
              <a:rPr lang="ru-RU" b="1" dirty="0" err="1">
                <a:latin typeface="Courier New" pitchFamily="49" charset="0"/>
              </a:rPr>
              <a:t>i</a:t>
            </a:r>
            <a:r>
              <a:rPr lang="ru-RU" b="1" dirty="0">
                <a:latin typeface="Courier New" pitchFamily="49" charset="0"/>
              </a:rPr>
              <a:t>)</a:t>
            </a:r>
          </a:p>
          <a:p>
            <a:pPr>
              <a:tabLst>
                <a:tab pos="539750" algn="l"/>
              </a:tabLst>
            </a:pPr>
            <a:r>
              <a:rPr lang="ru-RU" b="1" dirty="0">
                <a:latin typeface="Courier New" pitchFamily="49" charset="0"/>
              </a:rPr>
              <a:t>{</a:t>
            </a:r>
          </a:p>
          <a:p>
            <a:pPr>
              <a:tabLst>
                <a:tab pos="539750" algn="l"/>
              </a:tabLst>
            </a:pPr>
            <a:r>
              <a:rPr lang="ru-RU" b="1" dirty="0">
                <a:latin typeface="Courier New" pitchFamily="49" charset="0"/>
              </a:rPr>
              <a:t>	</a:t>
            </a:r>
            <a:r>
              <a:rPr lang="ru-RU" b="1" dirty="0" err="1">
                <a:latin typeface="Courier New" pitchFamily="49" charset="0"/>
              </a:rPr>
              <a:t>for</a:t>
            </a:r>
            <a:r>
              <a:rPr lang="ru-RU" b="1" dirty="0">
                <a:latin typeface="Courier New" pitchFamily="49" charset="0"/>
              </a:rPr>
              <a:t> (</a:t>
            </a:r>
            <a:r>
              <a:rPr lang="ru-RU" b="1" dirty="0" err="1">
                <a:latin typeface="Courier New" pitchFamily="49" charset="0"/>
              </a:rPr>
              <a:t>j</a:t>
            </a:r>
            <a:r>
              <a:rPr lang="ru-RU" b="1" dirty="0">
                <a:latin typeface="Courier New" pitchFamily="49" charset="0"/>
              </a:rPr>
              <a:t> = 0; </a:t>
            </a:r>
            <a:r>
              <a:rPr lang="ru-RU" b="1" dirty="0" err="1">
                <a:latin typeface="Courier New" pitchFamily="49" charset="0"/>
              </a:rPr>
              <a:t>j</a:t>
            </a:r>
            <a:r>
              <a:rPr lang="ru-RU" b="1" dirty="0">
                <a:latin typeface="Courier New" pitchFamily="49" charset="0"/>
              </a:rPr>
              <a:t> &lt; </a:t>
            </a:r>
            <a:r>
              <a:rPr lang="ru-RU" b="1" dirty="0" err="1">
                <a:latin typeface="Courier New" pitchFamily="49" charset="0"/>
              </a:rPr>
              <a:t>m</a:t>
            </a:r>
            <a:r>
              <a:rPr lang="ru-RU" b="1" dirty="0">
                <a:latin typeface="Courier New" pitchFamily="49" charset="0"/>
              </a:rPr>
              <a:t>; ++</a:t>
            </a:r>
            <a:r>
              <a:rPr lang="ru-RU" b="1" dirty="0" err="1">
                <a:latin typeface="Courier New" pitchFamily="49" charset="0"/>
              </a:rPr>
              <a:t>j</a:t>
            </a:r>
            <a:r>
              <a:rPr lang="ru-RU" b="1" dirty="0">
                <a:latin typeface="Courier New" pitchFamily="49" charset="0"/>
              </a:rPr>
              <a:t>)</a:t>
            </a:r>
          </a:p>
          <a:p>
            <a:pPr>
              <a:tabLst>
                <a:tab pos="539750" algn="l"/>
              </a:tabLst>
            </a:pPr>
            <a:r>
              <a:rPr lang="ru-RU" b="1" dirty="0">
                <a:latin typeface="Courier New" pitchFamily="49" charset="0"/>
              </a:rPr>
              <a:t>	{</a:t>
            </a:r>
          </a:p>
          <a:p>
            <a:pPr>
              <a:tabLst>
                <a:tab pos="539750" algn="l"/>
              </a:tabLst>
            </a:pPr>
            <a:r>
              <a:rPr lang="ru-RU" b="1" dirty="0">
                <a:latin typeface="Courier New" pitchFamily="49" charset="0"/>
              </a:rPr>
              <a:t>		</a:t>
            </a:r>
            <a:r>
              <a:rPr lang="ru-RU" b="1" dirty="0" err="1">
                <a:latin typeface="Courier New" pitchFamily="49" charset="0"/>
              </a:rPr>
              <a:t>if</a:t>
            </a:r>
            <a:r>
              <a:rPr lang="ru-RU" b="1" dirty="0">
                <a:latin typeface="Courier New" pitchFamily="49" charset="0"/>
              </a:rPr>
              <a:t> (</a:t>
            </a:r>
            <a:r>
              <a:rPr lang="ru-RU" b="1" dirty="0" err="1">
                <a:latin typeface="Courier New" pitchFamily="49" charset="0"/>
              </a:rPr>
              <a:t>a</a:t>
            </a:r>
            <a:r>
              <a:rPr lang="ru-RU" b="1" dirty="0">
                <a:latin typeface="Courier New" pitchFamily="49" charset="0"/>
              </a:rPr>
              <a:t>[</a:t>
            </a:r>
            <a:r>
              <a:rPr lang="ru-RU" b="1" dirty="0" err="1">
                <a:latin typeface="Courier New" pitchFamily="49" charset="0"/>
              </a:rPr>
              <a:t>i</a:t>
            </a:r>
            <a:r>
              <a:rPr lang="ru-RU" b="1" dirty="0">
                <a:latin typeface="Courier New" pitchFamily="49" charset="0"/>
              </a:rPr>
              <a:t>] == </a:t>
            </a:r>
            <a:r>
              <a:rPr lang="ru-RU" b="1" dirty="0" err="1">
                <a:latin typeface="Courier New" pitchFamily="49" charset="0"/>
              </a:rPr>
              <a:t>b</a:t>
            </a:r>
            <a:r>
              <a:rPr lang="ru-RU" b="1" dirty="0">
                <a:latin typeface="Courier New" pitchFamily="49" charset="0"/>
              </a:rPr>
              <a:t>[</a:t>
            </a:r>
            <a:r>
              <a:rPr lang="en-US" b="1" dirty="0">
                <a:latin typeface="Courier New" pitchFamily="49" charset="0"/>
              </a:rPr>
              <a:t>j</a:t>
            </a:r>
            <a:r>
              <a:rPr lang="ru-RU" b="1" dirty="0">
                <a:latin typeface="Courier New" pitchFamily="49" charset="0"/>
              </a:rPr>
              <a:t>])</a:t>
            </a:r>
          </a:p>
          <a:p>
            <a:pPr>
              <a:tabLst>
                <a:tab pos="539750" algn="l"/>
              </a:tabLst>
            </a:pPr>
            <a:r>
              <a:rPr lang="ru-RU" b="1" dirty="0">
                <a:latin typeface="Courier New" pitchFamily="49" charset="0"/>
              </a:rPr>
              <a:t>			</a:t>
            </a:r>
            <a:r>
              <a:rPr lang="ru-RU" b="1" dirty="0" err="1">
                <a:latin typeface="Courier New" pitchFamily="49" charset="0"/>
              </a:rPr>
              <a:t>goto</a:t>
            </a:r>
            <a:r>
              <a:rPr lang="ru-RU" b="1" dirty="0">
                <a:latin typeface="Courier New" pitchFamily="49" charset="0"/>
              </a:rPr>
              <a:t> </a:t>
            </a:r>
            <a:r>
              <a:rPr lang="ru-RU" b="1" dirty="0" err="1">
                <a:latin typeface="Courier New" pitchFamily="49" charset="0"/>
              </a:rPr>
              <a:t>found</a:t>
            </a:r>
            <a:r>
              <a:rPr lang="ru-RU" b="1" dirty="0">
                <a:latin typeface="Courier New" pitchFamily="49" charset="0"/>
              </a:rPr>
              <a:t>;</a:t>
            </a:r>
          </a:p>
          <a:p>
            <a:pPr>
              <a:tabLst>
                <a:tab pos="539750" algn="l"/>
              </a:tabLst>
            </a:pPr>
            <a:r>
              <a:rPr lang="ru-RU" b="1" dirty="0">
                <a:latin typeface="Courier New" pitchFamily="49" charset="0"/>
              </a:rPr>
              <a:t>	}</a:t>
            </a:r>
          </a:p>
          <a:p>
            <a:pPr>
              <a:tabLst>
                <a:tab pos="539750" algn="l"/>
              </a:tabLst>
            </a:pPr>
            <a:r>
              <a:rPr lang="ru-RU" b="1" dirty="0">
                <a:latin typeface="Courier New" pitchFamily="49" charset="0"/>
              </a:rPr>
              <a:t>}</a:t>
            </a:r>
          </a:p>
          <a:p>
            <a:pPr>
              <a:tabLst>
                <a:tab pos="539750" algn="l"/>
              </a:tabLst>
            </a:pPr>
            <a:r>
              <a:rPr lang="ru-RU" b="1" dirty="0">
                <a:latin typeface="Courier New" pitchFamily="49" charset="0"/>
              </a:rPr>
              <a:t>/* нет одинаковых элементов */</a:t>
            </a:r>
          </a:p>
          <a:p>
            <a:pPr>
              <a:tabLst>
                <a:tab pos="539750" algn="l"/>
              </a:tabLst>
            </a:pPr>
            <a:r>
              <a:rPr lang="ru-RU" b="1" dirty="0">
                <a:latin typeface="Courier New" pitchFamily="49" charset="0"/>
              </a:rPr>
              <a:t>...</a:t>
            </a:r>
          </a:p>
          <a:p>
            <a:pPr>
              <a:tabLst>
                <a:tab pos="539750" algn="l"/>
              </a:tabLst>
            </a:pPr>
            <a:r>
              <a:rPr lang="ru-RU" b="1" dirty="0" err="1">
                <a:latin typeface="Courier New" pitchFamily="49" charset="0"/>
              </a:rPr>
              <a:t>found</a:t>
            </a:r>
            <a:r>
              <a:rPr lang="ru-RU" b="1" dirty="0">
                <a:latin typeface="Courier New" pitchFamily="49" charset="0"/>
              </a:rPr>
              <a:t>:</a:t>
            </a:r>
          </a:p>
          <a:p>
            <a:pPr>
              <a:tabLst>
                <a:tab pos="539750" algn="l"/>
              </a:tabLst>
            </a:pPr>
            <a:r>
              <a:rPr lang="ru-RU" b="1" dirty="0">
                <a:latin typeface="Courier New" pitchFamily="49" charset="0"/>
              </a:rPr>
              <a:t>/* обнаружено совпадение: </a:t>
            </a:r>
            <a:r>
              <a:rPr lang="ru-RU" b="1" dirty="0" err="1">
                <a:latin typeface="Courier New" pitchFamily="49" charset="0"/>
              </a:rPr>
              <a:t>a</a:t>
            </a:r>
            <a:r>
              <a:rPr lang="ru-RU" b="1" dirty="0">
                <a:latin typeface="Courier New" pitchFamily="49" charset="0"/>
              </a:rPr>
              <a:t>[</a:t>
            </a:r>
            <a:r>
              <a:rPr lang="ru-RU" b="1" dirty="0" err="1">
                <a:latin typeface="Courier New" pitchFamily="49" charset="0"/>
              </a:rPr>
              <a:t>i</a:t>
            </a:r>
            <a:r>
              <a:rPr lang="ru-RU" b="1" dirty="0">
                <a:latin typeface="Courier New" pitchFamily="49" charset="0"/>
              </a:rPr>
              <a:t>] == </a:t>
            </a:r>
            <a:r>
              <a:rPr lang="ru-RU" b="1" dirty="0" err="1">
                <a:latin typeface="Courier New" pitchFamily="49" charset="0"/>
              </a:rPr>
              <a:t>b</a:t>
            </a:r>
            <a:r>
              <a:rPr lang="ru-RU" b="1" dirty="0">
                <a:latin typeface="Courier New" pitchFamily="49" charset="0"/>
              </a:rPr>
              <a:t>[</a:t>
            </a:r>
            <a:r>
              <a:rPr lang="en-US" b="1" dirty="0">
                <a:latin typeface="Courier New" pitchFamily="49" charset="0"/>
              </a:rPr>
              <a:t>j</a:t>
            </a:r>
            <a:r>
              <a:rPr lang="ru-RU" b="1" dirty="0">
                <a:latin typeface="Courier New" pitchFamily="49" charset="0"/>
              </a:rPr>
              <a:t>] 	*/</a:t>
            </a:r>
          </a:p>
          <a:p>
            <a:pPr>
              <a:tabLst>
                <a:tab pos="539750" algn="l"/>
              </a:tabLst>
            </a:pPr>
            <a:r>
              <a:rPr lang="ru-RU" b="1" dirty="0">
                <a:latin typeface="Courier New" pitchFamily="49" charset="0"/>
              </a:rPr>
              <a:t>...</a:t>
            </a:r>
          </a:p>
        </p:txBody>
      </p:sp>
    </p:spTree>
    <p:custDataLst>
      <p:tags r:id="rId1"/>
    </p:custDataLst>
    <p:extLst>
      <p:ext uri="{BB962C8B-B14F-4D97-AF65-F5344CB8AC3E}">
        <p14:creationId xmlns:p14="http://schemas.microsoft.com/office/powerpoint/2010/main" val="48849347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0C49286-775F-41EF-8C2C-3A993D2C8269}"/>
              </a:ext>
            </a:extLst>
          </p:cNvPr>
          <p:cNvSpPr>
            <a:spLocks noGrp="1"/>
          </p:cNvSpPr>
          <p:nvPr>
            <p:ph type="title"/>
          </p:nvPr>
        </p:nvSpPr>
        <p:spPr/>
        <p:txBody>
          <a:bodyPr/>
          <a:lstStyle/>
          <a:p>
            <a:r>
              <a:rPr lang="ru-RU" dirty="0"/>
              <a:t>Функции</a:t>
            </a:r>
          </a:p>
        </p:txBody>
      </p:sp>
      <p:sp>
        <p:nvSpPr>
          <p:cNvPr id="4" name="Text Placeholder 3">
            <a:extLst>
              <a:ext uri="{FF2B5EF4-FFF2-40B4-BE49-F238E27FC236}">
                <a16:creationId xmlns:a16="http://schemas.microsoft.com/office/drawing/2014/main" id="{6F196B4A-0E36-470A-ACA9-C2C7ECEAE168}"/>
              </a:ext>
            </a:extLst>
          </p:cNvPr>
          <p:cNvSpPr>
            <a:spLocks noGrp="1"/>
          </p:cNvSpPr>
          <p:nvPr>
            <p:ph type="body" idx="1"/>
          </p:nvPr>
        </p:nvSpPr>
        <p:spPr/>
        <p:txBody>
          <a:bodyPr/>
          <a:lstStyle/>
          <a:p>
            <a:endParaRPr lang="ru-RU"/>
          </a:p>
        </p:txBody>
      </p:sp>
    </p:spTree>
    <p:extLst>
      <p:ext uri="{BB962C8B-B14F-4D97-AF65-F5344CB8AC3E}">
        <p14:creationId xmlns:p14="http://schemas.microsoft.com/office/powerpoint/2010/main" val="185419696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7C85F0-63DF-4EA4-902C-535C6A0C9A20}"/>
              </a:ext>
            </a:extLst>
          </p:cNvPr>
          <p:cNvSpPr>
            <a:spLocks noGrp="1"/>
          </p:cNvSpPr>
          <p:nvPr>
            <p:ph type="title"/>
          </p:nvPr>
        </p:nvSpPr>
        <p:spPr/>
        <p:txBody>
          <a:bodyPr/>
          <a:lstStyle/>
          <a:p>
            <a:r>
              <a:rPr lang="ru-RU" dirty="0"/>
              <a:t>Функция</a:t>
            </a:r>
          </a:p>
        </p:txBody>
      </p:sp>
      <p:sp>
        <p:nvSpPr>
          <p:cNvPr id="5" name="Content Placeholder 4">
            <a:extLst>
              <a:ext uri="{FF2B5EF4-FFF2-40B4-BE49-F238E27FC236}">
                <a16:creationId xmlns:a16="http://schemas.microsoft.com/office/drawing/2014/main" id="{46CF831D-814C-4D98-90B9-29179208022E}"/>
              </a:ext>
            </a:extLst>
          </p:cNvPr>
          <p:cNvSpPr>
            <a:spLocks noGrp="1"/>
          </p:cNvSpPr>
          <p:nvPr>
            <p:ph idx="1"/>
          </p:nvPr>
        </p:nvSpPr>
        <p:spPr/>
        <p:txBody>
          <a:bodyPr/>
          <a:lstStyle/>
          <a:p>
            <a:r>
              <a:rPr lang="ru-RU" dirty="0"/>
              <a:t>Именованная последовательность инструкций</a:t>
            </a:r>
          </a:p>
          <a:p>
            <a:r>
              <a:rPr lang="ru-RU" dirty="0"/>
              <a:t>Основа процедурного программирования</a:t>
            </a:r>
          </a:p>
          <a:p>
            <a:r>
              <a:rPr lang="ru-RU" dirty="0"/>
              <a:t>Определив однажды функцию, можно вызывать её многократно</a:t>
            </a:r>
          </a:p>
          <a:p>
            <a:r>
              <a:rPr lang="ru-RU" dirty="0"/>
              <a:t>Могут иметь возвращаемое значение</a:t>
            </a:r>
          </a:p>
          <a:p>
            <a:pPr lvl="1"/>
            <a:r>
              <a:rPr lang="ru-RU" dirty="0"/>
              <a:t>Оператор </a:t>
            </a:r>
            <a:r>
              <a:rPr lang="en-US" dirty="0">
                <a:latin typeface="Consolas" panose="020B0609020204030204" pitchFamily="49" charset="0"/>
              </a:rPr>
              <a:t>return</a:t>
            </a:r>
            <a:r>
              <a:rPr lang="ru-RU" dirty="0"/>
              <a:t> служит для возврата значения с выходом из функции</a:t>
            </a:r>
          </a:p>
          <a:p>
            <a:r>
              <a:rPr lang="ru-RU" dirty="0"/>
              <a:t>Функция может иметь тип возвращаемого значения </a:t>
            </a:r>
            <a:r>
              <a:rPr lang="en-US" dirty="0"/>
              <a:t>void</a:t>
            </a:r>
            <a:endParaRPr lang="ru-RU" dirty="0"/>
          </a:p>
        </p:txBody>
      </p:sp>
    </p:spTree>
    <p:extLst>
      <p:ext uri="{BB962C8B-B14F-4D97-AF65-F5344CB8AC3E}">
        <p14:creationId xmlns:p14="http://schemas.microsoft.com/office/powerpoint/2010/main" val="1655739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fade">
                                      <p:cBhvr>
                                        <p:cTn id="25" dur="500"/>
                                        <p:tgtEl>
                                          <p:spTgt spid="5">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xEl>
                                              <p:pRg st="5" end="5"/>
                                            </p:txEl>
                                          </p:spTgt>
                                        </p:tgtEl>
                                        <p:attrNameLst>
                                          <p:attrName>style.visibility</p:attrName>
                                        </p:attrNameLst>
                                      </p:cBhvr>
                                      <p:to>
                                        <p:strVal val="visible"/>
                                      </p:to>
                                    </p:set>
                                    <p:animEffect transition="in" filter="fade">
                                      <p:cBhvr>
                                        <p:cTn id="30"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41789A4-546E-4B3E-B521-4A3271A37FD4}"/>
              </a:ext>
            </a:extLst>
          </p:cNvPr>
          <p:cNvSpPr/>
          <p:nvPr/>
        </p:nvSpPr>
        <p:spPr>
          <a:xfrm>
            <a:off x="829998" y="1691614"/>
            <a:ext cx="10298360" cy="4524315"/>
          </a:xfrm>
          <a:prstGeom prst="rect">
            <a:avLst/>
          </a:prstGeom>
        </p:spPr>
        <p:txBody>
          <a:bodyPr wrap="square">
            <a:spAutoFit/>
          </a:bodyPr>
          <a:lstStyle/>
          <a:p>
            <a:r>
              <a:rPr lang="ru-RU" b="0" dirty="0">
                <a:solidFill>
                  <a:srgbClr val="008000"/>
                </a:solidFill>
                <a:effectLst/>
                <a:latin typeface="Consolas" panose="020B0609020204030204" pitchFamily="49" charset="0"/>
              </a:rPr>
              <a:t>// Функция без параметров и возвращаемого значения</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SayHello</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Функция с параметром</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Print</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value</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value</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Функция с параметрами, которая возвращает значение типа </a:t>
            </a:r>
            <a:r>
              <a:rPr lang="de-DE" b="0" dirty="0" err="1">
                <a:solidFill>
                  <a:srgbClr val="008000"/>
                </a:solidFill>
                <a:effectLst/>
                <a:latin typeface="Consolas" panose="020B0609020204030204" pitchFamily="49" charset="0"/>
              </a:rPr>
              <a:t>int</a:t>
            </a:r>
            <a:endParaRPr lang="de-DE"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Add</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x</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y</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x</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y</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endParaRPr lang="de-DE" b="0" dirty="0">
              <a:solidFill>
                <a:srgbClr val="3B3B3B"/>
              </a:solidFill>
              <a:effectLst/>
              <a:latin typeface="Consolas" panose="020B0609020204030204" pitchFamily="49" charset="0"/>
            </a:endParaRPr>
          </a:p>
        </p:txBody>
      </p:sp>
      <p:sp>
        <p:nvSpPr>
          <p:cNvPr id="5" name="Title 4">
            <a:extLst>
              <a:ext uri="{FF2B5EF4-FFF2-40B4-BE49-F238E27FC236}">
                <a16:creationId xmlns:a16="http://schemas.microsoft.com/office/drawing/2014/main" id="{87904848-C4DE-44A0-ADFF-313291B4F4D5}"/>
              </a:ext>
            </a:extLst>
          </p:cNvPr>
          <p:cNvSpPr>
            <a:spLocks noGrp="1"/>
          </p:cNvSpPr>
          <p:nvPr>
            <p:ph type="title"/>
          </p:nvPr>
        </p:nvSpPr>
        <p:spPr/>
        <p:txBody>
          <a:bodyPr/>
          <a:lstStyle/>
          <a:p>
            <a:r>
              <a:rPr lang="ru-RU" dirty="0"/>
              <a:t>Примеры функций</a:t>
            </a:r>
          </a:p>
        </p:txBody>
      </p:sp>
    </p:spTree>
    <p:extLst>
      <p:ext uri="{BB962C8B-B14F-4D97-AF65-F5344CB8AC3E}">
        <p14:creationId xmlns:p14="http://schemas.microsoft.com/office/powerpoint/2010/main" val="20570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fade">
                                      <p:cBhvr>
                                        <p:cTn id="21" dur="500"/>
                                        <p:tgtEl>
                                          <p:spTgt spid="4">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fade">
                                      <p:cBhvr>
                                        <p:cTn id="24" dur="500"/>
                                        <p:tgtEl>
                                          <p:spTgt spid="4">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fad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animEffect transition="in" filter="fade">
                                      <p:cBhvr>
                                        <p:cTn id="35" dur="500"/>
                                        <p:tgtEl>
                                          <p:spTgt spid="4">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9" end="9"/>
                                            </p:txEl>
                                          </p:spTgt>
                                        </p:tgtEl>
                                        <p:attrNameLst>
                                          <p:attrName>style.visibility</p:attrName>
                                        </p:attrNameLst>
                                      </p:cBhvr>
                                      <p:to>
                                        <p:strVal val="visible"/>
                                      </p:to>
                                    </p:set>
                                    <p:animEffect transition="in" filter="fade">
                                      <p:cBhvr>
                                        <p:cTn id="38" dur="500"/>
                                        <p:tgtEl>
                                          <p:spTgt spid="4">
                                            <p:txEl>
                                              <p:pRg st="9" end="9"/>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0" end="10"/>
                                            </p:txEl>
                                          </p:spTgt>
                                        </p:tgtEl>
                                        <p:attrNameLst>
                                          <p:attrName>style.visibility</p:attrName>
                                        </p:attrNameLst>
                                      </p:cBhvr>
                                      <p:to>
                                        <p:strVal val="visible"/>
                                      </p:to>
                                    </p:set>
                                    <p:animEffect transition="in" filter="fade">
                                      <p:cBhvr>
                                        <p:cTn id="41" dur="500"/>
                                        <p:tgtEl>
                                          <p:spTgt spid="4">
                                            <p:txEl>
                                              <p:pRg st="10" end="10"/>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1" end="11"/>
                                            </p:txEl>
                                          </p:spTgt>
                                        </p:tgtEl>
                                        <p:attrNameLst>
                                          <p:attrName>style.visibility</p:attrName>
                                        </p:attrNameLst>
                                      </p:cBhvr>
                                      <p:to>
                                        <p:strVal val="visible"/>
                                      </p:to>
                                    </p:set>
                                    <p:animEffect transition="in" filter="fade">
                                      <p:cBhvr>
                                        <p:cTn id="44"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C6246-8CD5-16D2-F82C-74BB5465C492}"/>
              </a:ext>
            </a:extLst>
          </p:cNvPr>
          <p:cNvSpPr>
            <a:spLocks noGrp="1"/>
          </p:cNvSpPr>
          <p:nvPr>
            <p:ph type="title"/>
          </p:nvPr>
        </p:nvSpPr>
        <p:spPr/>
        <p:txBody>
          <a:bodyPr/>
          <a:lstStyle/>
          <a:p>
            <a:r>
              <a:rPr lang="ru-RU" dirty="0"/>
              <a:t>Объявление и определение функции</a:t>
            </a:r>
            <a:endParaRPr lang="en-US" dirty="0"/>
          </a:p>
        </p:txBody>
      </p:sp>
      <p:sp>
        <p:nvSpPr>
          <p:cNvPr id="5" name="TextBox 4">
            <a:extLst>
              <a:ext uri="{FF2B5EF4-FFF2-40B4-BE49-F238E27FC236}">
                <a16:creationId xmlns:a16="http://schemas.microsoft.com/office/drawing/2014/main" id="{BDDE55C3-C79F-F151-D84F-8A0D3C1A540C}"/>
              </a:ext>
            </a:extLst>
          </p:cNvPr>
          <p:cNvSpPr txBox="1"/>
          <p:nvPr/>
        </p:nvSpPr>
        <p:spPr>
          <a:xfrm>
            <a:off x="838200" y="1690688"/>
            <a:ext cx="10802416" cy="5262979"/>
          </a:xfrm>
          <a:prstGeom prst="rect">
            <a:avLst/>
          </a:prstGeom>
          <a:noFill/>
        </p:spPr>
        <p:txBody>
          <a:bodyPr wrap="square">
            <a:spAutoFit/>
          </a:bodyPr>
          <a:lstStyle/>
          <a:p>
            <a:r>
              <a:rPr lang="ru-RU" sz="1600" b="0" dirty="0">
                <a:solidFill>
                  <a:srgbClr val="008000"/>
                </a:solidFill>
                <a:effectLst/>
                <a:latin typeface="Consolas" panose="020B0609020204030204" pitchFamily="49" charset="0"/>
              </a:rPr>
              <a:t>// Объявление функции.</a:t>
            </a:r>
            <a:endParaRPr lang="ru-RU"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Double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a:t>
            </a:r>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a:t>
            </a:r>
          </a:p>
          <a:p>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Чтобы вызвать функцию, она должна быть объявлена до своего вызова</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Определение функции</a:t>
            </a:r>
            <a:endParaRPr lang="ru-RU"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Функция, которая не имеет возвращаемого значения</a:t>
            </a:r>
            <a:endParaRPr lang="ru-RU"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void</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Print</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a:t>
            </a:r>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&lt;&lt; std::</a:t>
            </a:r>
            <a:r>
              <a:rPr lang="en-US" sz="1600" b="0" dirty="0" err="1">
                <a:solidFill>
                  <a:srgbClr val="74531F"/>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a:t>
            </a:r>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Print</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Double</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7</a:t>
            </a:r>
            <a:r>
              <a:rPr lang="en-US" sz="1600" b="0" dirty="0">
                <a:solidFill>
                  <a:srgbClr val="000000"/>
                </a:solidFill>
                <a:effectLs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Выведет 14</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44190909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5D271B-C788-433F-BA78-131CC24808A4}"/>
              </a:ext>
            </a:extLst>
          </p:cNvPr>
          <p:cNvSpPr>
            <a:spLocks noGrp="1"/>
          </p:cNvSpPr>
          <p:nvPr>
            <p:ph type="title"/>
          </p:nvPr>
        </p:nvSpPr>
        <p:spPr/>
        <p:txBody>
          <a:bodyPr/>
          <a:lstStyle/>
          <a:p>
            <a:r>
              <a:rPr lang="ru-RU" dirty="0"/>
              <a:t>Тест</a:t>
            </a:r>
          </a:p>
        </p:txBody>
      </p:sp>
      <p:sp>
        <p:nvSpPr>
          <p:cNvPr id="6" name="Rectangle 5">
            <a:extLst>
              <a:ext uri="{FF2B5EF4-FFF2-40B4-BE49-F238E27FC236}">
                <a16:creationId xmlns:a16="http://schemas.microsoft.com/office/drawing/2014/main" id="{DBD31228-A993-434C-BBB8-662081899BDE}"/>
              </a:ext>
            </a:extLst>
          </p:cNvPr>
          <p:cNvSpPr/>
          <p:nvPr/>
        </p:nvSpPr>
        <p:spPr>
          <a:xfrm>
            <a:off x="767408" y="1916832"/>
            <a:ext cx="10298360" cy="4247317"/>
          </a:xfrm>
          <a:prstGeom prst="rect">
            <a:avLst/>
          </a:prstGeom>
        </p:spPr>
        <p:txBody>
          <a:bodyPr wrap="square">
            <a:spAutoFit/>
          </a:bodyPr>
          <a:lstStyle/>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iostream</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PrintRectangle</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w</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h</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y</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y</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001080"/>
                </a:solidFill>
                <a:effectLst/>
                <a:latin typeface="Consolas" panose="020B0609020204030204" pitchFamily="49" charset="0"/>
              </a:rPr>
              <a:t>y</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x</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x</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w</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001080"/>
                </a:solidFill>
                <a:effectLst/>
                <a:latin typeface="Consolas" panose="020B0609020204030204" pitchFamily="49" charset="0"/>
              </a:rPr>
              <a:t>x</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PrintRectangle</a:t>
            </a:r>
            <a:r>
              <a:rPr lang="de-DE" b="0" dirty="0">
                <a:solidFill>
                  <a:srgbClr val="3B3B3B"/>
                </a:solidFill>
                <a:effectLst/>
                <a:latin typeface="Consolas" panose="020B0609020204030204" pitchFamily="49" charset="0"/>
              </a:rPr>
              <a:t>(</a:t>
            </a:r>
            <a:r>
              <a:rPr lang="de-DE" b="0" dirty="0">
                <a:solidFill>
                  <a:srgbClr val="098658"/>
                </a:solidFill>
                <a:effectLst/>
                <a:latin typeface="Consolas" panose="020B0609020204030204" pitchFamily="49" charset="0"/>
              </a:rPr>
              <a:t>4</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3</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a:t>
            </a:r>
            <a:r>
              <a:rPr lang="de-DE" b="0" dirty="0">
                <a:solidFill>
                  <a:srgbClr val="3B3B3B"/>
                </a:solidFill>
                <a:effectLst/>
                <a:latin typeface="Consolas" panose="020B0609020204030204" pitchFamily="49" charset="0"/>
              </a:rPr>
              <a:t>);</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Чему равны значения переменных </a:t>
            </a:r>
            <a:r>
              <a:rPr lang="de-DE" b="0" dirty="0">
                <a:solidFill>
                  <a:srgbClr val="008000"/>
                </a:solidFill>
                <a:effectLst/>
                <a:latin typeface="Consolas" panose="020B0609020204030204" pitchFamily="49" charset="0"/>
              </a:rPr>
              <a:t>w, h, </a:t>
            </a:r>
            <a:r>
              <a:rPr lang="de-DE" b="0" dirty="0" err="1">
                <a:solidFill>
                  <a:srgbClr val="008000"/>
                </a:solidFill>
                <a:effectLst/>
                <a:latin typeface="Consolas" panose="020B0609020204030204" pitchFamily="49" charset="0"/>
              </a:rPr>
              <a:t>ch</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 этой точке?</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18283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fade">
                                      <p:cBhvr>
                                        <p:cTn id="10" dur="500"/>
                                        <p:tgtEl>
                                          <p:spTgt spid="6">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animEffect transition="in" filter="fade">
                                      <p:cBhvr>
                                        <p:cTn id="13" dur="500"/>
                                        <p:tgtEl>
                                          <p:spTgt spid="6">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5" end="5"/>
                                            </p:txEl>
                                          </p:spTgt>
                                        </p:tgtEl>
                                        <p:attrNameLst>
                                          <p:attrName>style.visibility</p:attrName>
                                        </p:attrNameLst>
                                      </p:cBhvr>
                                      <p:to>
                                        <p:strVal val="visible"/>
                                      </p:to>
                                    </p:set>
                                    <p:animEffect transition="in" filter="fade">
                                      <p:cBhvr>
                                        <p:cTn id="16" dur="500"/>
                                        <p:tgtEl>
                                          <p:spTgt spid="6">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animEffect transition="in" filter="fade">
                                      <p:cBhvr>
                                        <p:cTn id="19" dur="500"/>
                                        <p:tgtEl>
                                          <p:spTgt spid="6">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7" end="7"/>
                                            </p:txEl>
                                          </p:spTgt>
                                        </p:tgtEl>
                                        <p:attrNameLst>
                                          <p:attrName>style.visibility</p:attrName>
                                        </p:attrNameLst>
                                      </p:cBhvr>
                                      <p:to>
                                        <p:strVal val="visible"/>
                                      </p:to>
                                    </p:set>
                                    <p:animEffect transition="in" filter="fade">
                                      <p:cBhvr>
                                        <p:cTn id="22" dur="500"/>
                                        <p:tgtEl>
                                          <p:spTgt spid="6">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animEffect transition="in" filter="fade">
                                      <p:cBhvr>
                                        <p:cTn id="25" dur="500"/>
                                        <p:tgtEl>
                                          <p:spTgt spid="6">
                                            <p:txEl>
                                              <p:pRg st="8" end="8"/>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
                                            <p:txEl>
                                              <p:pRg st="9" end="9"/>
                                            </p:txEl>
                                          </p:spTgt>
                                        </p:tgtEl>
                                        <p:attrNameLst>
                                          <p:attrName>style.visibility</p:attrName>
                                        </p:attrNameLst>
                                      </p:cBhvr>
                                      <p:to>
                                        <p:strVal val="visible"/>
                                      </p:to>
                                    </p:set>
                                    <p:animEffect transition="in" filter="fade">
                                      <p:cBhvr>
                                        <p:cTn id="30" dur="500"/>
                                        <p:tgtEl>
                                          <p:spTgt spid="6">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10" end="10"/>
                                            </p:txEl>
                                          </p:spTgt>
                                        </p:tgtEl>
                                        <p:attrNameLst>
                                          <p:attrName>style.visibility</p:attrName>
                                        </p:attrNameLst>
                                      </p:cBhvr>
                                      <p:to>
                                        <p:strVal val="visible"/>
                                      </p:to>
                                    </p:set>
                                    <p:animEffect transition="in" filter="fade">
                                      <p:cBhvr>
                                        <p:cTn id="33" dur="500"/>
                                        <p:tgtEl>
                                          <p:spTgt spid="6">
                                            <p:txEl>
                                              <p:pRg st="10" end="10"/>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6">
                                            <p:txEl>
                                              <p:pRg st="11" end="11"/>
                                            </p:txEl>
                                          </p:spTgt>
                                        </p:tgtEl>
                                        <p:attrNameLst>
                                          <p:attrName>style.visibility</p:attrName>
                                        </p:attrNameLst>
                                      </p:cBhvr>
                                      <p:to>
                                        <p:strVal val="visible"/>
                                      </p:to>
                                    </p:set>
                                    <p:animEffect transition="in" filter="fade">
                                      <p:cBhvr>
                                        <p:cTn id="36" dur="500"/>
                                        <p:tgtEl>
                                          <p:spTgt spid="6">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6">
                                            <p:txEl>
                                              <p:pRg st="12" end="12"/>
                                            </p:txEl>
                                          </p:spTgt>
                                        </p:tgtEl>
                                        <p:attrNameLst>
                                          <p:attrName>style.visibility</p:attrName>
                                        </p:attrNameLst>
                                      </p:cBhvr>
                                      <p:to>
                                        <p:strVal val="visible"/>
                                      </p:to>
                                    </p:set>
                                    <p:animEffect transition="in" filter="fade">
                                      <p:cBhvr>
                                        <p:cTn id="39"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E4C2BA-7A86-435E-9B79-70645F8BCF02}"/>
              </a:ext>
            </a:extLst>
          </p:cNvPr>
          <p:cNvSpPr>
            <a:spLocks noGrp="1"/>
          </p:cNvSpPr>
          <p:nvPr>
            <p:ph type="title"/>
          </p:nvPr>
        </p:nvSpPr>
        <p:spPr/>
        <p:txBody>
          <a:bodyPr/>
          <a:lstStyle/>
          <a:p>
            <a:r>
              <a:rPr lang="ru-RU"/>
              <a:t>Передача параметров по значению</a:t>
            </a:r>
            <a:endParaRPr lang="ru-RU" dirty="0"/>
          </a:p>
        </p:txBody>
      </p:sp>
      <p:sp>
        <p:nvSpPr>
          <p:cNvPr id="6" name="Content Placeholder 5">
            <a:extLst>
              <a:ext uri="{FF2B5EF4-FFF2-40B4-BE49-F238E27FC236}">
                <a16:creationId xmlns:a16="http://schemas.microsoft.com/office/drawing/2014/main" id="{40B371F9-C4CC-4ED6-868C-E24FEE82A674}"/>
              </a:ext>
            </a:extLst>
          </p:cNvPr>
          <p:cNvSpPr>
            <a:spLocks noGrp="1"/>
          </p:cNvSpPr>
          <p:nvPr>
            <p:ph idx="1"/>
          </p:nvPr>
        </p:nvSpPr>
        <p:spPr/>
        <p:txBody>
          <a:bodyPr/>
          <a:lstStyle/>
          <a:p>
            <a:r>
              <a:rPr lang="ru-RU" dirty="0"/>
              <a:t>По умолчанию параметры передаются по значению</a:t>
            </a:r>
          </a:p>
          <a:p>
            <a:pPr lvl="1"/>
            <a:r>
              <a:rPr lang="ru-RU" dirty="0"/>
              <a:t>Функция работает со значением выражения</a:t>
            </a:r>
          </a:p>
          <a:p>
            <a:pPr lvl="1"/>
            <a:r>
              <a:rPr lang="ru-RU" dirty="0"/>
              <a:t>Эффект такой же, как если бы функция работал с копией переданного значения</a:t>
            </a:r>
          </a:p>
          <a:p>
            <a:r>
              <a:rPr lang="ru-RU" dirty="0"/>
              <a:t>Изменение параметра внутри функции не сказывается на значении переданного аргумента</a:t>
            </a:r>
          </a:p>
        </p:txBody>
      </p:sp>
    </p:spTree>
    <p:extLst>
      <p:ext uri="{BB962C8B-B14F-4D97-AF65-F5344CB8AC3E}">
        <p14:creationId xmlns:p14="http://schemas.microsoft.com/office/powerpoint/2010/main" val="443425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ru-RU" dirty="0"/>
              <a:t>Символьные константы</a:t>
            </a:r>
          </a:p>
        </p:txBody>
      </p:sp>
      <p:sp>
        <p:nvSpPr>
          <p:cNvPr id="11267" name="Rectangle 3"/>
          <p:cNvSpPr>
            <a:spLocks noGrp="1" noChangeArrowheads="1"/>
          </p:cNvSpPr>
          <p:nvPr>
            <p:ph idx="1"/>
          </p:nvPr>
        </p:nvSpPr>
        <p:spPr/>
        <p:txBody>
          <a:bodyPr>
            <a:normAutofit fontScale="92500" lnSpcReduction="10000"/>
          </a:bodyPr>
          <a:lstStyle/>
          <a:p>
            <a:pPr eaLnBrk="1" hangingPunct="1"/>
            <a:r>
              <a:rPr lang="ru-RU" sz="2800" dirty="0"/>
              <a:t>Записывается в виде символа, обрамленного одиночными кавычками</a:t>
            </a:r>
          </a:p>
          <a:p>
            <a:pPr lvl="1" eaLnBrk="1" hangingPunct="1"/>
            <a:r>
              <a:rPr lang="en-US" dirty="0">
                <a:latin typeface="Courier New" pitchFamily="49" charset="0"/>
              </a:rPr>
              <a:t>'A', '1'</a:t>
            </a:r>
          </a:p>
          <a:p>
            <a:pPr eaLnBrk="1" hangingPunct="1"/>
            <a:r>
              <a:rPr lang="ru-RU" sz="2800" dirty="0"/>
              <a:t>Значение символьной константы – </a:t>
            </a:r>
            <a:r>
              <a:rPr lang="ru-RU" sz="2800" b="1" dirty="0"/>
              <a:t>числовой код</a:t>
            </a:r>
            <a:r>
              <a:rPr lang="ru-RU" sz="2800" dirty="0"/>
              <a:t> символа из набора символов на данной машине</a:t>
            </a:r>
          </a:p>
          <a:p>
            <a:pPr eaLnBrk="1" hangingPunct="1"/>
            <a:r>
              <a:rPr lang="ru-RU" sz="2800" dirty="0"/>
              <a:t>Некоторые символы записываются в виде </a:t>
            </a:r>
            <a:r>
              <a:rPr lang="en-US" sz="2800" dirty="0"/>
              <a:t>escape-</a:t>
            </a:r>
            <a:r>
              <a:rPr lang="ru-RU" sz="2800" dirty="0"/>
              <a:t>последовательностей, начинающихся с символа </a:t>
            </a:r>
            <a:r>
              <a:rPr lang="ru-RU" sz="2800" b="1" dirty="0">
                <a:solidFill>
                  <a:srgbClr val="FF0000"/>
                </a:solidFill>
              </a:rPr>
              <a:t>\</a:t>
            </a:r>
            <a:endParaRPr lang="en-US" sz="2800" b="1" dirty="0">
              <a:solidFill>
                <a:srgbClr val="FF0000"/>
              </a:solidFill>
            </a:endParaRPr>
          </a:p>
          <a:p>
            <a:pPr lvl="1" eaLnBrk="1" hangingPunct="1"/>
            <a:r>
              <a:rPr lang="en-US" dirty="0">
                <a:latin typeface="Courier New" pitchFamily="49" charset="0"/>
              </a:rPr>
              <a:t>'\'' - </a:t>
            </a:r>
            <a:r>
              <a:rPr lang="ru-RU" dirty="0"/>
              <a:t>символ </a:t>
            </a:r>
            <a:r>
              <a:rPr lang="en-US" dirty="0"/>
              <a:t>'</a:t>
            </a:r>
            <a:r>
              <a:rPr lang="en-US" dirty="0">
                <a:latin typeface="Courier New" pitchFamily="49" charset="0"/>
              </a:rPr>
              <a:t> </a:t>
            </a:r>
          </a:p>
          <a:p>
            <a:pPr lvl="1" eaLnBrk="1" hangingPunct="1"/>
            <a:r>
              <a:rPr lang="en-US" dirty="0">
                <a:latin typeface="Courier New" pitchFamily="49" charset="0"/>
              </a:rPr>
              <a:t>'\0' </a:t>
            </a:r>
            <a:r>
              <a:rPr lang="en-US" sz="2800" dirty="0"/>
              <a:t>– </a:t>
            </a:r>
            <a:r>
              <a:rPr lang="ru-RU" sz="2800" dirty="0"/>
              <a:t>символ с кодом 0</a:t>
            </a:r>
          </a:p>
          <a:p>
            <a:pPr lvl="1" eaLnBrk="1" hangingPunct="1"/>
            <a:r>
              <a:rPr lang="en-US" dirty="0">
                <a:latin typeface="Courier New" pitchFamily="49" charset="0"/>
              </a:rPr>
              <a:t>‘\n'</a:t>
            </a:r>
            <a:r>
              <a:rPr lang="ru-RU" dirty="0">
                <a:latin typeface="Courier New" pitchFamily="49" charset="0"/>
              </a:rPr>
              <a:t> </a:t>
            </a:r>
            <a:r>
              <a:rPr lang="ru-RU" sz="2800" dirty="0"/>
              <a:t>– символ перевода строки</a:t>
            </a:r>
          </a:p>
          <a:p>
            <a:pPr lvl="1" eaLnBrk="1" hangingPunct="1"/>
            <a:r>
              <a:rPr lang="en-US" dirty="0">
                <a:latin typeface="Courier New" pitchFamily="49" charset="0"/>
              </a:rPr>
              <a:t>'\177'</a:t>
            </a:r>
            <a:r>
              <a:rPr lang="ru-RU" dirty="0">
                <a:latin typeface="Courier New" pitchFamily="49" charset="0"/>
              </a:rPr>
              <a:t> </a:t>
            </a:r>
            <a:r>
              <a:rPr lang="ru-RU" sz="2800" dirty="0"/>
              <a:t>– символ с кодом 127</a:t>
            </a:r>
          </a:p>
          <a:p>
            <a:pPr lvl="1" eaLnBrk="1" hangingPunct="1"/>
            <a:r>
              <a:rPr lang="en-US" dirty="0">
                <a:latin typeface="Courier New" pitchFamily="49" charset="0"/>
              </a:rPr>
              <a:t>'\</a:t>
            </a:r>
            <a:r>
              <a:rPr lang="en-US" dirty="0" err="1">
                <a:latin typeface="Courier New" pitchFamily="49" charset="0"/>
              </a:rPr>
              <a:t>xff</a:t>
            </a:r>
            <a:r>
              <a:rPr lang="en-US" dirty="0">
                <a:latin typeface="Courier New" pitchFamily="49" charset="0"/>
              </a:rPr>
              <a:t>'</a:t>
            </a:r>
            <a:r>
              <a:rPr lang="ru-RU" dirty="0">
                <a:latin typeface="Courier New" pitchFamily="49" charset="0"/>
              </a:rPr>
              <a:t> </a:t>
            </a:r>
            <a:r>
              <a:rPr lang="ru-RU" sz="2800" dirty="0"/>
              <a:t>– символ с кодом 255</a:t>
            </a:r>
          </a:p>
        </p:txBody>
      </p:sp>
    </p:spTree>
    <p:custDataLst>
      <p:tags r:id="rId1"/>
    </p:custDataLst>
    <p:extLst>
      <p:ext uri="{BB962C8B-B14F-4D97-AF65-F5344CB8AC3E}">
        <p14:creationId xmlns:p14="http://schemas.microsoft.com/office/powerpoint/2010/main" val="3054236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animEffect transition="in" filter="fade">
                                      <p:cBhvr>
                                        <p:cTn id="7" dur="500"/>
                                        <p:tgtEl>
                                          <p:spTgt spid="112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267">
                                            <p:txEl>
                                              <p:pRg st="1" end="1"/>
                                            </p:txEl>
                                          </p:spTgt>
                                        </p:tgtEl>
                                        <p:attrNameLst>
                                          <p:attrName>style.visibility</p:attrName>
                                        </p:attrNameLst>
                                      </p:cBhvr>
                                      <p:to>
                                        <p:strVal val="visible"/>
                                      </p:to>
                                    </p:set>
                                    <p:animEffect transition="in" filter="fade">
                                      <p:cBhvr>
                                        <p:cTn id="12" dur="500"/>
                                        <p:tgtEl>
                                          <p:spTgt spid="112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267">
                                            <p:txEl>
                                              <p:pRg st="2" end="2"/>
                                            </p:txEl>
                                          </p:spTgt>
                                        </p:tgtEl>
                                        <p:attrNameLst>
                                          <p:attrName>style.visibility</p:attrName>
                                        </p:attrNameLst>
                                      </p:cBhvr>
                                      <p:to>
                                        <p:strVal val="visible"/>
                                      </p:to>
                                    </p:set>
                                    <p:animEffect transition="in" filter="fade">
                                      <p:cBhvr>
                                        <p:cTn id="17" dur="500"/>
                                        <p:tgtEl>
                                          <p:spTgt spid="112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267">
                                            <p:txEl>
                                              <p:pRg st="3" end="3"/>
                                            </p:txEl>
                                          </p:spTgt>
                                        </p:tgtEl>
                                        <p:attrNameLst>
                                          <p:attrName>style.visibility</p:attrName>
                                        </p:attrNameLst>
                                      </p:cBhvr>
                                      <p:to>
                                        <p:strVal val="visible"/>
                                      </p:to>
                                    </p:set>
                                    <p:animEffect transition="in" filter="fade">
                                      <p:cBhvr>
                                        <p:cTn id="22" dur="500"/>
                                        <p:tgtEl>
                                          <p:spTgt spid="1126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267">
                                            <p:txEl>
                                              <p:pRg st="4" end="4"/>
                                            </p:txEl>
                                          </p:spTgt>
                                        </p:tgtEl>
                                        <p:attrNameLst>
                                          <p:attrName>style.visibility</p:attrName>
                                        </p:attrNameLst>
                                      </p:cBhvr>
                                      <p:to>
                                        <p:strVal val="visible"/>
                                      </p:to>
                                    </p:set>
                                    <p:animEffect transition="in" filter="fade">
                                      <p:cBhvr>
                                        <p:cTn id="27" dur="500"/>
                                        <p:tgtEl>
                                          <p:spTgt spid="1126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267">
                                            <p:txEl>
                                              <p:pRg st="5" end="5"/>
                                            </p:txEl>
                                          </p:spTgt>
                                        </p:tgtEl>
                                        <p:attrNameLst>
                                          <p:attrName>style.visibility</p:attrName>
                                        </p:attrNameLst>
                                      </p:cBhvr>
                                      <p:to>
                                        <p:strVal val="visible"/>
                                      </p:to>
                                    </p:set>
                                    <p:animEffect transition="in" filter="fade">
                                      <p:cBhvr>
                                        <p:cTn id="32" dur="500"/>
                                        <p:tgtEl>
                                          <p:spTgt spid="1126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267">
                                            <p:txEl>
                                              <p:pRg st="6" end="6"/>
                                            </p:txEl>
                                          </p:spTgt>
                                        </p:tgtEl>
                                        <p:attrNameLst>
                                          <p:attrName>style.visibility</p:attrName>
                                        </p:attrNameLst>
                                      </p:cBhvr>
                                      <p:to>
                                        <p:strVal val="visible"/>
                                      </p:to>
                                    </p:set>
                                    <p:animEffect transition="in" filter="fade">
                                      <p:cBhvr>
                                        <p:cTn id="37" dur="500"/>
                                        <p:tgtEl>
                                          <p:spTgt spid="1126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267">
                                            <p:txEl>
                                              <p:pRg st="7" end="7"/>
                                            </p:txEl>
                                          </p:spTgt>
                                        </p:tgtEl>
                                        <p:attrNameLst>
                                          <p:attrName>style.visibility</p:attrName>
                                        </p:attrNameLst>
                                      </p:cBhvr>
                                      <p:to>
                                        <p:strVal val="visible"/>
                                      </p:to>
                                    </p:set>
                                    <p:animEffect transition="in" filter="fade">
                                      <p:cBhvr>
                                        <p:cTn id="42" dur="500"/>
                                        <p:tgtEl>
                                          <p:spTgt spid="1126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267">
                                            <p:txEl>
                                              <p:pRg st="8" end="8"/>
                                            </p:txEl>
                                          </p:spTgt>
                                        </p:tgtEl>
                                        <p:attrNameLst>
                                          <p:attrName>style.visibility</p:attrName>
                                        </p:attrNameLst>
                                      </p:cBhvr>
                                      <p:to>
                                        <p:strVal val="visible"/>
                                      </p:to>
                                    </p:set>
                                    <p:animEffect transition="in" filter="fade">
                                      <p:cBhvr>
                                        <p:cTn id="4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build="p" bldLvl="2"/>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CDC1695-8747-4FCC-897A-BA26B9D0F819}"/>
              </a:ext>
            </a:extLst>
          </p:cNvPr>
          <p:cNvSpPr/>
          <p:nvPr/>
        </p:nvSpPr>
        <p:spPr>
          <a:xfrm>
            <a:off x="838200" y="2420888"/>
            <a:ext cx="7848872" cy="2862322"/>
          </a:xfrm>
          <a:prstGeom prst="rect">
            <a:avLst/>
          </a:prstGeom>
        </p:spPr>
        <p:txBody>
          <a:bodyPr wrap="square">
            <a:spAutoFit/>
          </a:bodyPr>
          <a:lstStyle/>
          <a:p>
            <a:r>
              <a:rPr lang="en-US" b="0" dirty="0">
                <a:solidFill>
                  <a:srgbClr val="0000FF"/>
                </a:solidFill>
                <a:effectLst/>
                <a:latin typeface="Consolas" panose="020B0609020204030204" pitchFamily="49" charset="0"/>
              </a:rPr>
              <a:t>void</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TryToChange</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param</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param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42</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3B3B3B"/>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"param = "</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param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3B3B3B"/>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TryToChangeParam</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3B3B3B"/>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"x = "</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3B3B3B"/>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
        <p:nvSpPr>
          <p:cNvPr id="5" name="Title 4">
            <a:extLst>
              <a:ext uri="{FF2B5EF4-FFF2-40B4-BE49-F238E27FC236}">
                <a16:creationId xmlns:a16="http://schemas.microsoft.com/office/drawing/2014/main" id="{C64207C9-A60D-4FD1-AC91-DB14D9375586}"/>
              </a:ext>
            </a:extLst>
          </p:cNvPr>
          <p:cNvSpPr>
            <a:spLocks noGrp="1"/>
          </p:cNvSpPr>
          <p:nvPr>
            <p:ph type="title"/>
          </p:nvPr>
        </p:nvSpPr>
        <p:spPr/>
        <p:txBody>
          <a:bodyPr/>
          <a:lstStyle/>
          <a:p>
            <a:r>
              <a:rPr lang="ru-RU" dirty="0"/>
              <a:t>Передача аргумента по значению</a:t>
            </a:r>
          </a:p>
        </p:txBody>
      </p:sp>
      <p:sp>
        <p:nvSpPr>
          <p:cNvPr id="6" name="Rectangle 5">
            <a:extLst>
              <a:ext uri="{FF2B5EF4-FFF2-40B4-BE49-F238E27FC236}">
                <a16:creationId xmlns:a16="http://schemas.microsoft.com/office/drawing/2014/main" id="{9AAFDDB3-27AF-4F15-B8B8-FD791A4D1D93}"/>
              </a:ext>
            </a:extLst>
          </p:cNvPr>
          <p:cNvSpPr/>
          <p:nvPr/>
        </p:nvSpPr>
        <p:spPr>
          <a:xfrm>
            <a:off x="4295800" y="5690244"/>
            <a:ext cx="1242712" cy="646331"/>
          </a:xfrm>
          <a:prstGeom prst="rect">
            <a:avLst/>
          </a:prstGeom>
        </p:spPr>
        <p:txBody>
          <a:bodyPr wrap="none">
            <a:spAutoFit/>
          </a:bodyPr>
          <a:lstStyle/>
          <a:p>
            <a:r>
              <a:rPr lang="de-DE" dirty="0" err="1"/>
              <a:t>param</a:t>
            </a:r>
            <a:r>
              <a:rPr lang="de-DE" dirty="0"/>
              <a:t> = 42</a:t>
            </a:r>
            <a:endParaRPr lang="ru-RU" dirty="0"/>
          </a:p>
          <a:p>
            <a:r>
              <a:rPr lang="de-DE" dirty="0"/>
              <a:t>x = 0</a:t>
            </a:r>
            <a:endParaRPr lang="ru-RU" dirty="0"/>
          </a:p>
        </p:txBody>
      </p:sp>
    </p:spTree>
    <p:extLst>
      <p:ext uri="{BB962C8B-B14F-4D97-AF65-F5344CB8AC3E}">
        <p14:creationId xmlns:p14="http://schemas.microsoft.com/office/powerpoint/2010/main" val="97777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04EE748-AFAD-49FB-A26E-38ECC9342620}"/>
              </a:ext>
            </a:extLst>
          </p:cNvPr>
          <p:cNvSpPr/>
          <p:nvPr/>
        </p:nvSpPr>
        <p:spPr>
          <a:xfrm>
            <a:off x="407368" y="548680"/>
            <a:ext cx="11593288" cy="5909310"/>
          </a:xfrm>
          <a:prstGeom prst="rect">
            <a:avLst/>
          </a:prstGeom>
        </p:spPr>
        <p:txBody>
          <a:bodyPr wrap="square">
            <a:spAutoFit/>
          </a:bodyPr>
          <a:lstStyle/>
          <a:p>
            <a:r>
              <a:rPr lang="ru-RU" b="0" dirty="0">
                <a:solidFill>
                  <a:srgbClr val="008000"/>
                </a:solidFill>
                <a:effectLst/>
                <a:latin typeface="Consolas" panose="020B0609020204030204" pitchFamily="49" charset="0"/>
              </a:rPr>
              <a:t>// Заменяет в строке </a:t>
            </a:r>
            <a:r>
              <a:rPr lang="de-DE" b="0" dirty="0">
                <a:solidFill>
                  <a:srgbClr val="008000"/>
                </a:solidFill>
                <a:effectLst/>
                <a:latin typeface="Consolas" panose="020B0609020204030204" pitchFamily="49" charset="0"/>
              </a:rPr>
              <a:t>s </a:t>
            </a:r>
            <a:r>
              <a:rPr lang="ru-RU" b="0" dirty="0">
                <a:solidFill>
                  <a:srgbClr val="008000"/>
                </a:solidFill>
                <a:effectLst/>
                <a:latin typeface="Consolas" panose="020B0609020204030204" pitchFamily="49" charset="0"/>
              </a:rPr>
              <a:t>все пробелы на символы подчёркивания и возвращает результат.</a:t>
            </a:r>
            <a:endParaRPr lang="ru-RU" b="0" dirty="0">
              <a:solidFill>
                <a:srgbClr val="3B3B3B"/>
              </a:solidFill>
              <a:effectLst/>
              <a:latin typeface="Consolas" panose="020B0609020204030204" pitchFamily="49" charset="0"/>
            </a:endParaRPr>
          </a:p>
          <a:p>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UnderscoreSpaces</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s</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auto</a:t>
            </a:r>
            <a:r>
              <a:rPr lang="de-DE" b="0" dirty="0">
                <a:solidFill>
                  <a:srgbClr val="000000"/>
                </a:solidFill>
                <a:effectLst/>
                <a:latin typeface="Consolas" panose="020B0609020204030204" pitchFamily="49" charset="0"/>
              </a:rPr>
              <a:t>&amp;</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 s)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if</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 '</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'_'</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Теперь внутри </a:t>
            </a:r>
            <a:r>
              <a:rPr lang="de-DE" b="0" dirty="0">
                <a:solidFill>
                  <a:srgbClr val="008000"/>
                </a:solidFill>
                <a:effectLst/>
                <a:latin typeface="Consolas" panose="020B0609020204030204" pitchFamily="49" charset="0"/>
              </a:rPr>
              <a:t>s </a:t>
            </a:r>
            <a:r>
              <a:rPr lang="ru-RU" b="0" dirty="0">
                <a:solidFill>
                  <a:srgbClr val="008000"/>
                </a:solidFill>
                <a:effectLst/>
                <a:latin typeface="Consolas" panose="020B0609020204030204" pitchFamily="49" charset="0"/>
              </a:rPr>
              <a:t>все пробелы заменены на подчёркивания.</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s;</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using</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namespace</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literals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greeting</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 </a:t>
            </a:r>
            <a:r>
              <a:rPr lang="de-DE" b="0" dirty="0" err="1">
                <a:solidFill>
                  <a:srgbClr val="A31515"/>
                </a:solidFill>
                <a:effectLst/>
                <a:latin typeface="Consolas" panose="020B0609020204030204" pitchFamily="49" charset="0"/>
              </a:rPr>
              <a:t>world"</a:t>
            </a:r>
            <a:r>
              <a:rPr lang="de-DE" b="0" dirty="0" err="1">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Напечатает строку "</a:t>
            </a:r>
            <a:r>
              <a:rPr lang="de-DE" b="0" dirty="0" err="1">
                <a:solidFill>
                  <a:srgbClr val="008000"/>
                </a:solidFill>
                <a:effectLst/>
                <a:latin typeface="Consolas" panose="020B0609020204030204" pitchFamily="49" charset="0"/>
              </a:rPr>
              <a:t>Hello_world</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UnderscoreSpaces</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greeting</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Переменная </a:t>
            </a:r>
            <a:r>
              <a:rPr lang="de-DE" b="0" dirty="0" err="1">
                <a:solidFill>
                  <a:srgbClr val="008000"/>
                </a:solidFill>
                <a:effectLst/>
                <a:latin typeface="Consolas" panose="020B0609020204030204" pitchFamily="49" charset="0"/>
              </a:rPr>
              <a:t>greeting</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останется без изменения.</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assert</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greeting</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 </a:t>
            </a:r>
            <a:r>
              <a:rPr lang="de-DE" b="0" dirty="0" err="1">
                <a:solidFill>
                  <a:srgbClr val="A31515"/>
                </a:solidFill>
                <a:effectLst/>
                <a:latin typeface="Consolas" panose="020B0609020204030204" pitchFamily="49" charset="0"/>
              </a:rPr>
              <a:t>world"</a:t>
            </a:r>
            <a:r>
              <a:rPr lang="de-DE" b="0" dirty="0" err="1">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27692939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9B0D95-1148-4B6E-841D-F43321B6DB6E}"/>
              </a:ext>
            </a:extLst>
          </p:cNvPr>
          <p:cNvSpPr/>
          <p:nvPr/>
        </p:nvSpPr>
        <p:spPr>
          <a:xfrm>
            <a:off x="1055440" y="3356992"/>
            <a:ext cx="8016552" cy="2308324"/>
          </a:xfrm>
          <a:prstGeom prst="rect">
            <a:avLst/>
          </a:prstGeom>
        </p:spPr>
        <p:txBody>
          <a:bodyPr wrap="square">
            <a:spAutoFit/>
          </a:bodyPr>
          <a:lstStyle/>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iostream</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string</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name</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getline</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cin</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name</a:t>
            </a:r>
            <a:r>
              <a:rPr lang="de-DE" b="0" dirty="0">
                <a:solidFill>
                  <a:srgbClr val="3B3B3B"/>
                </a:solidFill>
                <a:effectLst/>
                <a:latin typeface="Consolas" panose="020B0609020204030204" pitchFamily="49" charset="0"/>
              </a:rPr>
              <a:t>);</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Теперь в </a:t>
            </a:r>
            <a:r>
              <a:rPr lang="de-DE" b="0" dirty="0" err="1">
                <a:solidFill>
                  <a:srgbClr val="008000"/>
                </a:solidFill>
                <a:effectLst/>
                <a:latin typeface="Consolas" panose="020B0609020204030204" pitchFamily="49" charset="0"/>
              </a:rPr>
              <a:t>name</a:t>
            </a: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содержимое введённой строки.</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p>
        </p:txBody>
      </p:sp>
      <p:sp>
        <p:nvSpPr>
          <p:cNvPr id="3" name="Title 2">
            <a:extLst>
              <a:ext uri="{FF2B5EF4-FFF2-40B4-BE49-F238E27FC236}">
                <a16:creationId xmlns:a16="http://schemas.microsoft.com/office/drawing/2014/main" id="{2BB69626-09F3-40D4-A8CB-7491CA79F275}"/>
              </a:ext>
            </a:extLst>
          </p:cNvPr>
          <p:cNvSpPr>
            <a:spLocks noGrp="1"/>
          </p:cNvSpPr>
          <p:nvPr>
            <p:ph type="title"/>
          </p:nvPr>
        </p:nvSpPr>
        <p:spPr/>
        <p:txBody>
          <a:bodyPr/>
          <a:lstStyle/>
          <a:p>
            <a:r>
              <a:rPr lang="ru-RU" dirty="0"/>
              <a:t>Передача аргумента по ссылке</a:t>
            </a:r>
          </a:p>
        </p:txBody>
      </p:sp>
    </p:spTree>
    <p:extLst>
      <p:ext uri="{BB962C8B-B14F-4D97-AF65-F5344CB8AC3E}">
        <p14:creationId xmlns:p14="http://schemas.microsoft.com/office/powerpoint/2010/main" val="142345352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33E811E-7CD4-4102-8D96-B8AE66B66C7F}"/>
              </a:ext>
            </a:extLst>
          </p:cNvPr>
          <p:cNvSpPr/>
          <p:nvPr/>
        </p:nvSpPr>
        <p:spPr>
          <a:xfrm>
            <a:off x="839416" y="139050"/>
            <a:ext cx="10945216" cy="6463308"/>
          </a:xfrm>
          <a:prstGeom prst="rect">
            <a:avLst/>
          </a:prstGeom>
        </p:spPr>
        <p:txBody>
          <a:bodyPr wrap="square">
            <a:spAutoFit/>
          </a:bodyPr>
          <a:lstStyle/>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std</a:t>
            </a:r>
            <a:r>
              <a:rPr lang="de-DE" b="0" dirty="0">
                <a:solidFill>
                  <a:srgbClr val="A31515"/>
                </a:solidFill>
                <a:effectLst/>
                <a:latin typeface="Consolas" panose="020B0609020204030204" pitchFamily="49" charset="0"/>
              </a:rPr>
              <a:t>::</a:t>
            </a:r>
            <a:r>
              <a:rPr lang="de-DE" b="0" dirty="0" err="1">
                <a:solidFill>
                  <a:srgbClr val="A31515"/>
                </a:solidFill>
                <a:effectLst/>
                <a:latin typeface="Consolas" panose="020B0609020204030204" pitchFamily="49" charset="0"/>
              </a:rPr>
              <a:t>string</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Удаляет все пробелы из строки. Параметр </a:t>
            </a:r>
            <a:r>
              <a:rPr lang="de-DE" b="0" dirty="0" err="1">
                <a:solidFill>
                  <a:srgbClr val="008000"/>
                </a:solidFill>
                <a:effectLst/>
                <a:latin typeface="Consolas" panose="020B0609020204030204" pitchFamily="49" charset="0"/>
              </a:rPr>
              <a:t>str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принимается по ссылке.</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RemoveSpaces</a:t>
            </a:r>
            <a:r>
              <a:rPr lang="de-DE" b="0" dirty="0">
                <a:solidFill>
                  <a:srgbClr val="3B3B3B"/>
                </a:solidFill>
                <a:effectLst/>
                <a:latin typeface="Consolas" panose="020B0609020204030204" pitchFamily="49" charset="0"/>
              </a:rPr>
              <a:t>(</a:t>
            </a:r>
            <a:r>
              <a:rPr lang="de-DE" b="1" dirty="0" err="1">
                <a:solidFill>
                  <a:srgbClr val="267F99"/>
                </a:solidFill>
                <a:effectLst/>
                <a:latin typeface="Consolas" panose="020B0609020204030204" pitchFamily="49" charset="0"/>
              </a:rPr>
              <a:t>std</a:t>
            </a:r>
            <a:r>
              <a:rPr lang="de-DE" b="1" dirty="0">
                <a:solidFill>
                  <a:srgbClr val="3B3B3B"/>
                </a:solidFill>
                <a:effectLst/>
                <a:latin typeface="Consolas" panose="020B0609020204030204" pitchFamily="49" charset="0"/>
              </a:rPr>
              <a:t>::</a:t>
            </a:r>
            <a:r>
              <a:rPr lang="de-DE" b="1" dirty="0" err="1">
                <a:solidFill>
                  <a:srgbClr val="267F99"/>
                </a:solidFill>
                <a:effectLst/>
                <a:latin typeface="Consolas" panose="020B0609020204030204" pitchFamily="49" charset="0"/>
              </a:rPr>
              <a:t>string</a:t>
            </a:r>
            <a:r>
              <a:rPr lang="de-DE" b="1" dirty="0">
                <a:solidFill>
                  <a:srgbClr val="0000FF"/>
                </a:solidFill>
                <a:effectLst/>
                <a:latin typeface="Consolas" panose="020B0609020204030204" pitchFamily="49" charset="0"/>
              </a:rPr>
              <a:t>&amp;</a:t>
            </a:r>
            <a:r>
              <a:rPr lang="de-DE" b="1" dirty="0">
                <a:solidFill>
                  <a:srgbClr val="3B3B3B"/>
                </a:solidFill>
                <a:effectLst/>
                <a:latin typeface="Consolas" panose="020B0609020204030204" pitchFamily="49" charset="0"/>
              </a:rPr>
              <a:t> </a:t>
            </a:r>
            <a:r>
              <a:rPr lang="de-DE" b="1" dirty="0" err="1">
                <a:solidFill>
                  <a:srgbClr val="001080"/>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size_t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dst</a:t>
            </a:r>
            <a:r>
              <a:rPr lang="en-US" dirty="0">
                <a:solidFill>
                  <a:srgbClr val="3B3B3B"/>
                </a:solidFill>
                <a:latin typeface="Consolas" panose="020B0609020204030204" pitchFamily="49" charset="0"/>
              </a:rPr>
              <a:t>I</a:t>
            </a:r>
            <a:r>
              <a:rPr lang="de-DE" b="0" dirty="0" err="1">
                <a:solidFill>
                  <a:srgbClr val="3B3B3B"/>
                </a:solidFill>
                <a:effectLst/>
                <a:latin typeface="Consolas" panose="020B0609020204030204" pitchFamily="49" charset="0"/>
              </a:rPr>
              <a:t>ndex</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Копируем только </a:t>
            </a:r>
            <a:r>
              <a:rPr lang="ru-RU" b="0" dirty="0" err="1">
                <a:solidFill>
                  <a:srgbClr val="008000"/>
                </a:solidFill>
                <a:effectLst/>
                <a:latin typeface="Consolas" panose="020B0609020204030204" pitchFamily="49" charset="0"/>
              </a:rPr>
              <a:t>непробельные</a:t>
            </a:r>
            <a:r>
              <a:rPr lang="ru-RU" b="0" dirty="0">
                <a:solidFill>
                  <a:srgbClr val="008000"/>
                </a:solidFill>
                <a:effectLst/>
                <a:latin typeface="Consolas" panose="020B0609020204030204" pitchFamily="49" charset="0"/>
              </a:rPr>
              <a:t> символы.</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dirty="0" err="1">
                <a:solidFill>
                  <a:srgbClr val="0000FF"/>
                </a:solidFill>
                <a:latin typeface="Consolas" panose="020B0609020204030204" pitchFamily="49" charset="0"/>
              </a:rPr>
              <a:t>char</a:t>
            </a:r>
            <a:r>
              <a:rPr lang="de-DE" dirty="0">
                <a:solidFill>
                  <a:srgbClr val="3B3B3B"/>
                </a:solidFill>
                <a:latin typeface="Consolas" panose="020B0609020204030204" pitchFamily="49" charset="0"/>
              </a:rPr>
              <a:t> </a:t>
            </a:r>
            <a:r>
              <a:rPr lang="de-DE" dirty="0" err="1">
                <a:solidFill>
                  <a:srgbClr val="3B3B3B"/>
                </a:solidFill>
                <a:latin typeface="Consolas" panose="020B0609020204030204" pitchFamily="49" charset="0"/>
              </a:rPr>
              <a:t>ch</a:t>
            </a:r>
            <a:r>
              <a:rPr lang="de-DE" dirty="0">
                <a:solidFill>
                  <a:srgbClr val="3B3B3B"/>
                </a:solidFill>
                <a:latin typeface="Consolas" panose="020B0609020204030204" pitchFamily="49" charset="0"/>
              </a:rPr>
              <a:t> : </a:t>
            </a:r>
            <a:r>
              <a:rPr lang="de-DE" dirty="0" err="1">
                <a:solidFill>
                  <a:srgbClr val="001080"/>
                </a:solidFill>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if</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 '</a:t>
            </a:r>
            <a:r>
              <a:rPr lang="de-DE" b="0" dirty="0">
                <a:solidFill>
                  <a:srgbClr val="3B3B3B"/>
                </a:solidFill>
                <a:effectLst/>
                <a:latin typeface="Consolas" panose="020B0609020204030204" pitchFamily="49" charset="0"/>
              </a:rPr>
              <a:t>) {</a:t>
            </a: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Копируем символ, только если это не пробел.</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str</a:t>
            </a:r>
            <a:r>
              <a:rPr lang="de-DE" b="0" dirty="0">
                <a:solidFill>
                  <a:srgbClr val="3B3B3B"/>
                </a:solidFill>
                <a:effectLst/>
                <a:latin typeface="Consolas" panose="020B0609020204030204" pitchFamily="49" charset="0"/>
              </a:rPr>
              <a:t>[</a:t>
            </a:r>
            <a:r>
              <a:rPr lang="de-DE" dirty="0" err="1">
                <a:solidFill>
                  <a:srgbClr val="3B3B3B"/>
                </a:solidFill>
                <a:latin typeface="Consolas" panose="020B0609020204030204" pitchFamily="49" charset="0"/>
              </a:rPr>
              <a:t>dst</a:t>
            </a:r>
            <a:r>
              <a:rPr lang="en-US" dirty="0">
                <a:solidFill>
                  <a:srgbClr val="3B3B3B"/>
                </a:solidFill>
                <a:latin typeface="Consolas" panose="020B0609020204030204" pitchFamily="49" charset="0"/>
              </a:rPr>
              <a:t>I</a:t>
            </a:r>
            <a:r>
              <a:rPr lang="de-DE" dirty="0" err="1">
                <a:solidFill>
                  <a:srgbClr val="3B3B3B"/>
                </a:solidFill>
                <a:latin typeface="Consolas" panose="020B0609020204030204" pitchFamily="49" charset="0"/>
              </a:rPr>
              <a:t>ndex</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dirty="0" err="1">
                <a:solidFill>
                  <a:srgbClr val="3B3B3B"/>
                </a:solidFill>
                <a:latin typeface="Consolas" panose="020B0609020204030204" pitchFamily="49" charset="0"/>
              </a:rPr>
              <a:t>dst</a:t>
            </a:r>
            <a:r>
              <a:rPr lang="en-US" dirty="0">
                <a:solidFill>
                  <a:srgbClr val="3B3B3B"/>
                </a:solidFill>
                <a:latin typeface="Consolas" panose="020B0609020204030204" pitchFamily="49" charset="0"/>
              </a:rPr>
              <a:t>I</a:t>
            </a:r>
            <a:r>
              <a:rPr lang="de-DE" dirty="0" err="1">
                <a:solidFill>
                  <a:srgbClr val="3B3B3B"/>
                </a:solidFill>
                <a:latin typeface="Consolas" panose="020B0609020204030204" pitchFamily="49" charset="0"/>
              </a:rPr>
              <a:t>ndex</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Теперь </a:t>
            </a:r>
            <a:r>
              <a:rPr lang="de-DE" b="0" dirty="0" err="1">
                <a:solidFill>
                  <a:srgbClr val="008000"/>
                </a:solidFill>
                <a:effectLst/>
                <a:latin typeface="Consolas" panose="020B0609020204030204" pitchFamily="49" charset="0"/>
              </a:rPr>
              <a:t>dst</a:t>
            </a:r>
            <a:r>
              <a:rPr lang="de-DE" dirty="0" err="1">
                <a:solidFill>
                  <a:srgbClr val="008000"/>
                </a:solidFill>
                <a:latin typeface="Consolas" panose="020B0609020204030204" pitchFamily="49" charset="0"/>
              </a:rPr>
              <a:t>I</a:t>
            </a:r>
            <a:r>
              <a:rPr lang="de-DE" b="0" dirty="0" err="1">
                <a:solidFill>
                  <a:srgbClr val="008000"/>
                </a:solidFill>
                <a:effectLst/>
                <a:latin typeface="Consolas" panose="020B0609020204030204" pitchFamily="49" charset="0"/>
              </a:rPr>
              <a:t>ndex</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хранит позицию в строке, следующую </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 за последним скопированным символом.</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str</a:t>
            </a:r>
            <a:r>
              <a:rPr lang="de-DE" b="0" dirty="0" err="1">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resize</a:t>
            </a:r>
            <a:r>
              <a:rPr lang="de-DE" b="0" dirty="0">
                <a:solidFill>
                  <a:srgbClr val="3B3B3B"/>
                </a:solidFill>
                <a:effectLst/>
                <a:latin typeface="Consolas" panose="020B0609020204030204" pitchFamily="49" charset="0"/>
              </a:rPr>
              <a:t>(</a:t>
            </a:r>
            <a:r>
              <a:rPr lang="de-DE" dirty="0" err="1">
                <a:solidFill>
                  <a:srgbClr val="3B3B3B"/>
                </a:solidFill>
                <a:latin typeface="Consolas" panose="020B0609020204030204" pitchFamily="49" charset="0"/>
              </a:rPr>
              <a:t>dst</a:t>
            </a:r>
            <a:r>
              <a:rPr lang="en-US" dirty="0">
                <a:solidFill>
                  <a:srgbClr val="3B3B3B"/>
                </a:solidFill>
                <a:latin typeface="Consolas" panose="020B0609020204030204" pitchFamily="49" charset="0"/>
              </a:rPr>
              <a:t>I</a:t>
            </a:r>
            <a:r>
              <a:rPr lang="de-DE" dirty="0" err="1">
                <a:solidFill>
                  <a:srgbClr val="3B3B3B"/>
                </a:solidFill>
                <a:latin typeface="Consolas" panose="020B0609020204030204" pitchFamily="49" charset="0"/>
              </a:rPr>
              <a:t>ndex</a:t>
            </a:r>
            <a:r>
              <a:rPr lang="de-DE" b="0" dirty="0">
                <a:solidFill>
                  <a:srgbClr val="3B3B3B"/>
                </a:solidFill>
                <a:effectLst/>
                <a:latin typeface="Consolas" panose="020B0609020204030204" pitchFamily="49" charset="0"/>
              </a:rPr>
              <a:t>);</a:t>
            </a: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Отрезаем всё лишнее.</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p>
          <a:p>
            <a:br>
              <a:rPr lang="ru-RU" b="0" dirty="0">
                <a:solidFill>
                  <a:srgbClr val="3B3B3B"/>
                </a:solidFill>
                <a:effectLst/>
                <a:latin typeface="Consolas" panose="020B0609020204030204" pitchFamily="49" charset="0"/>
              </a:rPr>
            </a:br>
            <a:r>
              <a:rPr lang="de-DE" b="0" dirty="0" err="1">
                <a:solidFill>
                  <a:srgbClr val="AF00DB"/>
                </a:solidFill>
                <a:effectLst/>
                <a:latin typeface="Consolas" panose="020B0609020204030204" pitchFamily="49" charset="0"/>
              </a:rPr>
              <a:t>using</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namespace</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literals</a:t>
            </a:r>
            <a:r>
              <a:rPr lang="de-DE" b="0" dirty="0">
                <a:solidFill>
                  <a:srgbClr val="3B3B3B"/>
                </a:solidFill>
                <a:effectLst/>
                <a:latin typeface="Consolas" panose="020B0609020204030204" pitchFamily="49" charset="0"/>
              </a:rPr>
              <a:t>;</a:t>
            </a:r>
          </a:p>
          <a:p>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text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 </a:t>
            </a:r>
            <a:r>
              <a:rPr lang="de-DE" b="0" dirty="0" err="1">
                <a:solidFill>
                  <a:srgbClr val="A31515"/>
                </a:solidFill>
                <a:effectLst/>
                <a:latin typeface="Consolas" panose="020B0609020204030204" pitchFamily="49" charset="0"/>
              </a:rPr>
              <a:t>How</a:t>
            </a:r>
            <a:r>
              <a:rPr lang="de-DE" b="0" dirty="0">
                <a:solidFill>
                  <a:srgbClr val="A31515"/>
                </a:solidFill>
                <a:effectLst/>
                <a:latin typeface="Consolas" panose="020B0609020204030204" pitchFamily="49" charset="0"/>
              </a:rPr>
              <a:t> </a:t>
            </a:r>
            <a:r>
              <a:rPr lang="de-DE" b="0" dirty="0" err="1">
                <a:solidFill>
                  <a:srgbClr val="A31515"/>
                </a:solidFill>
                <a:effectLst/>
                <a:latin typeface="Consolas" panose="020B0609020204030204" pitchFamily="49" charset="0"/>
              </a:rPr>
              <a:t>are</a:t>
            </a:r>
            <a:r>
              <a:rPr lang="de-DE" b="0" dirty="0">
                <a:solidFill>
                  <a:srgbClr val="A31515"/>
                </a:solidFill>
                <a:effectLst/>
                <a:latin typeface="Consolas" panose="020B0609020204030204" pitchFamily="49" charset="0"/>
              </a:rPr>
              <a:t> </a:t>
            </a:r>
            <a:r>
              <a:rPr lang="de-DE" b="0" dirty="0" err="1">
                <a:solidFill>
                  <a:srgbClr val="A31515"/>
                </a:solidFill>
                <a:effectLst/>
                <a:latin typeface="Consolas" panose="020B0609020204030204" pitchFamily="49" charset="0"/>
              </a:rPr>
              <a:t>you</a:t>
            </a:r>
            <a:r>
              <a:rPr lang="de-DE" b="0" dirty="0">
                <a:solidFill>
                  <a:srgbClr val="A31515"/>
                </a:solidFill>
                <a:effectLst/>
                <a:latin typeface="Consolas" panose="020B0609020204030204" pitchFamily="49" charset="0"/>
              </a:rPr>
              <a:t>?"</a:t>
            </a:r>
            <a:r>
              <a:rPr lang="de-DE" b="0" dirty="0">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RemoveSpaces</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text</a:t>
            </a:r>
            <a:r>
              <a:rPr lang="de-DE" b="0" dirty="0">
                <a:solidFill>
                  <a:srgbClr val="3B3B3B"/>
                </a:solidFill>
                <a:effectLst/>
                <a:latin typeface="Consolas" panose="020B0609020204030204" pitchFamily="49" charset="0"/>
              </a:rPr>
              <a:t>);</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Теперь </a:t>
            </a:r>
            <a:r>
              <a:rPr lang="de-DE" b="0" dirty="0" err="1">
                <a:solidFill>
                  <a:srgbClr val="008000"/>
                </a:solidFill>
                <a:effectLst/>
                <a:latin typeface="Consolas" panose="020B0609020204030204" pitchFamily="49" charset="0"/>
              </a:rPr>
              <a:t>text</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хранит строку "</a:t>
            </a:r>
            <a:r>
              <a:rPr lang="de-DE" b="0" dirty="0" err="1">
                <a:solidFill>
                  <a:srgbClr val="008000"/>
                </a:solidFill>
                <a:effectLst/>
                <a:latin typeface="Consolas" panose="020B0609020204030204" pitchFamily="49" charset="0"/>
              </a:rPr>
              <a:t>Hello!Howareyou</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63765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10" end="10"/>
                                            </p:txEl>
                                          </p:spTgt>
                                        </p:tgtEl>
                                        <p:attrNameLst>
                                          <p:attrName>style.visibility</p:attrName>
                                        </p:attrNameLst>
                                      </p:cBhvr>
                                      <p:to>
                                        <p:strVal val="visible"/>
                                      </p:to>
                                    </p:set>
                                    <p:animEffect transition="in" filter="fade">
                                      <p:cBhvr>
                                        <p:cTn id="18" dur="500"/>
                                        <p:tgtEl>
                                          <p:spTgt spid="3">
                                            <p:txEl>
                                              <p:pRg st="10" end="1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animEffect transition="in" filter="fade">
                                      <p:cBhvr>
                                        <p:cTn id="23" dur="500"/>
                                        <p:tgtEl>
                                          <p:spTgt spid="3">
                                            <p:txEl>
                                              <p:pRg st="9" end="9"/>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Effect transition="in" filter="fade">
                                      <p:cBhvr>
                                        <p:cTn id="41" dur="500"/>
                                        <p:tgtEl>
                                          <p:spTgt spid="3">
                                            <p:txEl>
                                              <p:pRg st="11" end="11"/>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3">
                                            <p:txEl>
                                              <p:pRg st="12" end="12"/>
                                            </p:txEl>
                                          </p:spTgt>
                                        </p:tgtEl>
                                        <p:attrNameLst>
                                          <p:attrName>style.visibility</p:attrName>
                                        </p:attrNameLst>
                                      </p:cBhvr>
                                      <p:to>
                                        <p:strVal val="visible"/>
                                      </p:to>
                                    </p:set>
                                    <p:animEffect transition="in" filter="fade">
                                      <p:cBhvr>
                                        <p:cTn id="44" dur="500"/>
                                        <p:tgtEl>
                                          <p:spTgt spid="3">
                                            <p:txEl>
                                              <p:pRg st="12" end="12"/>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animEffect transition="in" filter="fade">
                                      <p:cBhvr>
                                        <p:cTn id="47" dur="500"/>
                                        <p:tgtEl>
                                          <p:spTgt spid="3">
                                            <p:txEl>
                                              <p:pRg st="13" end="1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9" end="19"/>
                                            </p:txEl>
                                          </p:spTgt>
                                        </p:tgtEl>
                                        <p:attrNameLst>
                                          <p:attrName>style.visibility</p:attrName>
                                        </p:attrNameLst>
                                      </p:cBhvr>
                                      <p:to>
                                        <p:strVal val="visible"/>
                                      </p:to>
                                    </p:set>
                                    <p:animEffect transition="in" filter="fade">
                                      <p:cBhvr>
                                        <p:cTn id="52" dur="500"/>
                                        <p:tgtEl>
                                          <p:spTgt spid="3">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09AE19-C817-4038-8E81-6A41B09DF710}"/>
              </a:ext>
            </a:extLst>
          </p:cNvPr>
          <p:cNvSpPr/>
          <p:nvPr/>
        </p:nvSpPr>
        <p:spPr>
          <a:xfrm>
            <a:off x="191344" y="120322"/>
            <a:ext cx="10968880" cy="6740307"/>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число, обратное </a:t>
            </a:r>
            <a:r>
              <a:rPr lang="de-DE" b="0" dirty="0" err="1">
                <a:solidFill>
                  <a:srgbClr val="008000"/>
                </a:solidFill>
                <a:effectLst/>
                <a:latin typeface="Consolas" panose="020B0609020204030204" pitchFamily="49" charset="0"/>
              </a:rPr>
              <a:t>number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то есть 1 / </a:t>
            </a:r>
            <a:r>
              <a:rPr lang="de-DE" b="0" dirty="0" err="1">
                <a:solidFill>
                  <a:srgbClr val="008000"/>
                </a:solidFill>
                <a:effectLst/>
                <a:latin typeface="Consolas" panose="020B0609020204030204" pitchFamily="49" charset="0"/>
              </a:rPr>
              <a:t>number</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Произведение числа на обратное ему даёт единицу.</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В переменную, переданную в параметре </a:t>
            </a:r>
            <a:r>
              <a:rPr lang="de-DE" b="0" dirty="0" err="1">
                <a:solidFill>
                  <a:srgbClr val="008000"/>
                </a:solidFill>
                <a:effectLst/>
                <a:latin typeface="Consolas" panose="020B0609020204030204" pitchFamily="49" charset="0"/>
              </a:rPr>
              <a:t>was</a:t>
            </a:r>
            <a:r>
              <a:rPr lang="de-DE" dirty="0" err="1">
                <a:solidFill>
                  <a:srgbClr val="008000"/>
                </a:solidFill>
                <a:latin typeface="Consolas" panose="020B0609020204030204" pitchFamily="49" charset="0"/>
              </a:rPr>
              <a:t>E</a:t>
            </a:r>
            <a:r>
              <a:rPr lang="de-DE" b="0" dirty="0" err="1">
                <a:solidFill>
                  <a:srgbClr val="008000"/>
                </a:solidFill>
                <a:effectLst/>
                <a:latin typeface="Consolas" panose="020B0609020204030204" pitchFamily="49" charset="0"/>
              </a:rPr>
              <a:t>rror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будет записан признак ошибки.</a:t>
            </a:r>
            <a:endParaRPr lang="ru-RU" b="0" dirty="0">
              <a:solidFill>
                <a:srgbClr val="3B3B3B"/>
              </a:solidFill>
              <a:effectLst/>
              <a:latin typeface="Consolas" panose="020B0609020204030204" pitchFamily="49" charset="0"/>
            </a:endParaRPr>
          </a:p>
          <a:p>
            <a:r>
              <a:rPr lang="de-DE" b="0" dirty="0">
                <a:solidFill>
                  <a:srgbClr val="0000FF"/>
                </a:solidFill>
                <a:effectLst/>
                <a:latin typeface="Consolas" panose="020B0609020204030204" pitchFamily="49" charset="0"/>
              </a:rPr>
              <a:t>double</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Invert</a:t>
            </a:r>
            <a:r>
              <a:rPr lang="de-DE" b="0" dirty="0">
                <a:solidFill>
                  <a:srgbClr val="3B3B3B"/>
                </a:solidFill>
                <a:effectLst/>
                <a:latin typeface="Consolas" panose="020B0609020204030204" pitchFamily="49" charset="0"/>
              </a:rPr>
              <a:t>(</a:t>
            </a:r>
            <a:r>
              <a:rPr lang="de-DE" b="0" dirty="0">
                <a:solidFill>
                  <a:srgbClr val="0000FF"/>
                </a:solidFill>
                <a:effectLst/>
                <a:latin typeface="Consolas" panose="020B0609020204030204" pitchFamily="49" charset="0"/>
              </a:rPr>
              <a:t>double</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number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bool</a:t>
            </a:r>
            <a:r>
              <a:rPr lang="de-DE" b="0" dirty="0">
                <a:solidFill>
                  <a:srgbClr val="0000FF"/>
                </a:solidFill>
                <a:effectLst/>
                <a:latin typeface="Consolas" panose="020B0609020204030204" pitchFamily="49" charset="0"/>
              </a:rPr>
              <a:t>&amp;</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was</a:t>
            </a:r>
            <a:r>
              <a:rPr lang="de-DE" dirty="0" err="1">
                <a:solidFill>
                  <a:srgbClr val="001080"/>
                </a:solidFill>
                <a:latin typeface="Consolas" panose="020B0609020204030204" pitchFamily="49" charset="0"/>
              </a:rPr>
              <a:t>E</a:t>
            </a:r>
            <a:r>
              <a:rPr lang="de-DE" b="0" dirty="0" err="1">
                <a:solidFill>
                  <a:srgbClr val="001080"/>
                </a:solidFill>
                <a:effectLst/>
                <a:latin typeface="Consolas" panose="020B0609020204030204" pitchFamily="49" charset="0"/>
              </a:rPr>
              <a:t>rror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a:solidFill>
                  <a:srgbClr val="0000FF"/>
                </a:solidFill>
                <a:effectLst/>
                <a:latin typeface="Consolas" panose="020B0609020204030204" pitchFamily="49" charset="0"/>
              </a:rPr>
              <a:t>double</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result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1.</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number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Функция </a:t>
            </a:r>
            <a:r>
              <a:rPr lang="de-DE" b="0" dirty="0" err="1">
                <a:solidFill>
                  <a:srgbClr val="008000"/>
                </a:solidFill>
                <a:effectLst/>
                <a:latin typeface="Consolas" panose="020B0609020204030204" pitchFamily="49" charset="0"/>
              </a:rPr>
              <a:t>std</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isfinite</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проверяет, что аргумент – это</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 корректное число </a:t>
            </a:r>
            <a:r>
              <a:rPr lang="de-DE" b="0" dirty="0">
                <a:solidFill>
                  <a:srgbClr val="008000"/>
                </a:solidFill>
                <a:effectLst/>
                <a:latin typeface="Consolas" panose="020B0609020204030204" pitchFamily="49" charset="0"/>
              </a:rPr>
              <a:t>double, </a:t>
            </a:r>
            <a:r>
              <a:rPr lang="ru-RU" b="0" dirty="0">
                <a:solidFill>
                  <a:srgbClr val="008000"/>
                </a:solidFill>
                <a:effectLst/>
                <a:latin typeface="Consolas" panose="020B0609020204030204" pitchFamily="49" charset="0"/>
              </a:rPr>
              <a:t>отличное от </a:t>
            </a:r>
            <a:r>
              <a:rPr lang="de-DE" b="0" dirty="0" err="1">
                <a:solidFill>
                  <a:srgbClr val="008000"/>
                </a:solidFill>
                <a:effectLst/>
                <a:latin typeface="Consolas" panose="020B0609020204030204" pitchFamily="49" charset="0"/>
              </a:rPr>
              <a:t>NaN</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и бесконечности. </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was</a:t>
            </a:r>
            <a:r>
              <a:rPr lang="de-DE" dirty="0" err="1">
                <a:solidFill>
                  <a:srgbClr val="3B3B3B"/>
                </a:solidFill>
                <a:latin typeface="Consolas" panose="020B0609020204030204" pitchFamily="49" charset="0"/>
              </a:rPr>
              <a:t>E</a:t>
            </a:r>
            <a:r>
              <a:rPr lang="de-DE" b="0" dirty="0" err="1">
                <a:solidFill>
                  <a:srgbClr val="3B3B3B"/>
                </a:solidFill>
                <a:effectLst/>
                <a:latin typeface="Consolas" panose="020B0609020204030204" pitchFamily="49" charset="0"/>
              </a:rPr>
              <a:t>rror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isfinite</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result</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was</a:t>
            </a:r>
            <a:r>
              <a:rPr lang="de-DE" dirty="0" err="1">
                <a:solidFill>
                  <a:srgbClr val="3B3B3B"/>
                </a:solidFill>
                <a:latin typeface="Consolas" panose="020B0609020204030204" pitchFamily="49" charset="0"/>
              </a:rPr>
              <a:t>E</a:t>
            </a:r>
            <a:r>
              <a:rPr lang="de-DE" b="0" dirty="0" err="1">
                <a:solidFill>
                  <a:srgbClr val="3B3B3B"/>
                </a:solidFill>
                <a:effectLst/>
                <a:latin typeface="Consolas" panose="020B0609020204030204" pitchFamily="49" charset="0"/>
              </a:rPr>
              <a:t>rror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0.0</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result</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AF00DB"/>
                </a:solidFill>
                <a:effectLst/>
                <a:latin typeface="Consolas" panose="020B0609020204030204" pitchFamily="49" charset="0"/>
              </a:rPr>
              <a:t>using</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namespace</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literals</a:t>
            </a:r>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a:solidFill>
                  <a:srgbClr val="0000FF"/>
                </a:solidFill>
                <a:effectLst/>
                <a:latin typeface="Consolas" panose="020B0609020204030204" pitchFamily="49" charset="0"/>
              </a:rPr>
              <a:t>double</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number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cin</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&gt;&gt;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number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bool</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was</a:t>
            </a:r>
            <a:r>
              <a:rPr lang="de-DE" dirty="0" err="1">
                <a:solidFill>
                  <a:srgbClr val="3B3B3B"/>
                </a:solidFill>
                <a:latin typeface="Consolas" panose="020B0609020204030204" pitchFamily="49" charset="0"/>
              </a:rPr>
              <a:t>E</a:t>
            </a:r>
            <a:r>
              <a:rPr lang="de-DE" b="0" dirty="0" err="1">
                <a:solidFill>
                  <a:srgbClr val="3B3B3B"/>
                </a:solidFill>
                <a:effectLst/>
                <a:latin typeface="Consolas" panose="020B0609020204030204" pitchFamily="49" charset="0"/>
              </a:rPr>
              <a:t>rror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if</a:t>
            </a:r>
            <a:r>
              <a:rPr lang="de-DE" b="0" dirty="0">
                <a:solidFill>
                  <a:srgbClr val="3B3B3B"/>
                </a:solidFill>
                <a:effectLst/>
                <a:latin typeface="Consolas" panose="020B0609020204030204" pitchFamily="49" charset="0"/>
              </a:rPr>
              <a:t> (</a:t>
            </a:r>
            <a:r>
              <a:rPr lang="de-DE" b="0" dirty="0">
                <a:solidFill>
                  <a:srgbClr val="0000FF"/>
                </a:solidFill>
                <a:effectLst/>
                <a:latin typeface="Consolas" panose="020B0609020204030204" pitchFamily="49" charset="0"/>
              </a:rPr>
              <a:t>double</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inv</a:t>
            </a:r>
            <a:r>
              <a:rPr lang="de-DE" dirty="0" err="1">
                <a:solidFill>
                  <a:srgbClr val="3B3B3B"/>
                </a:solidFill>
                <a:latin typeface="Consolas" panose="020B0609020204030204" pitchFamily="49" charset="0"/>
              </a:rPr>
              <a:t>N</a:t>
            </a:r>
            <a:r>
              <a:rPr lang="de-DE" b="0" dirty="0" err="1">
                <a:solidFill>
                  <a:srgbClr val="3B3B3B"/>
                </a:solidFill>
                <a:effectLst/>
                <a:latin typeface="Consolas" panose="020B0609020204030204" pitchFamily="49" charset="0"/>
              </a:rPr>
              <a:t>umber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Invert</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number</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was</a:t>
            </a:r>
            <a:r>
              <a:rPr lang="de-DE" dirty="0" err="1">
                <a:solidFill>
                  <a:srgbClr val="3B3B3B"/>
                </a:solidFill>
                <a:latin typeface="Consolas" panose="020B0609020204030204" pitchFamily="49" charset="0"/>
              </a:rPr>
              <a:t>E</a:t>
            </a:r>
            <a:r>
              <a:rPr lang="de-DE" b="0" dirty="0" err="1">
                <a:solidFill>
                  <a:srgbClr val="3B3B3B"/>
                </a:solidFill>
                <a:effectLst/>
                <a:latin typeface="Consolas" panose="020B0609020204030204" pitchFamily="49" charset="0"/>
              </a:rPr>
              <a:t>rror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err="1">
                <a:solidFill>
                  <a:srgbClr val="3B3B3B"/>
                </a:solidFill>
                <a:effectLst/>
                <a:latin typeface="Consolas" panose="020B0609020204030204" pitchFamily="49" charset="0"/>
              </a:rPr>
              <a:t>was</a:t>
            </a:r>
            <a:r>
              <a:rPr lang="de-DE" dirty="0" err="1">
                <a:solidFill>
                  <a:srgbClr val="3B3B3B"/>
                </a:solidFill>
                <a:latin typeface="Consolas" panose="020B0609020204030204" pitchFamily="49" charset="0"/>
              </a:rPr>
              <a:t>E</a:t>
            </a:r>
            <a:r>
              <a:rPr lang="de-DE" b="0" dirty="0" err="1">
                <a:solidFill>
                  <a:srgbClr val="3B3B3B"/>
                </a:solidFill>
                <a:effectLst/>
                <a:latin typeface="Consolas" panose="020B0609020204030204" pitchFamily="49" charset="0"/>
              </a:rPr>
              <a:t>rror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inv</a:t>
            </a:r>
            <a:r>
              <a:rPr lang="de-DE" dirty="0" err="1">
                <a:solidFill>
                  <a:srgbClr val="3B3B3B"/>
                </a:solidFill>
                <a:latin typeface="Consolas" panose="020B0609020204030204" pitchFamily="49" charset="0"/>
              </a:rPr>
              <a:t>N</a:t>
            </a:r>
            <a:r>
              <a:rPr lang="de-DE" b="0" dirty="0" err="1">
                <a:solidFill>
                  <a:srgbClr val="3B3B3B"/>
                </a:solidFill>
                <a:effectLst/>
                <a:latin typeface="Consolas" panose="020B0609020204030204" pitchFamily="49" charset="0"/>
              </a:rPr>
              <a:t>umber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 </a:t>
            </a:r>
            <a:r>
              <a:rPr lang="de-DE" b="0" dirty="0" err="1">
                <a:solidFill>
                  <a:srgbClr val="AF00DB"/>
                </a:solidFill>
                <a:effectLst/>
                <a:latin typeface="Consolas" panose="020B0609020204030204" pitchFamily="49" charset="0"/>
              </a:rPr>
              <a:t>else</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a:t>
            </a:r>
            <a:r>
              <a:rPr lang="de-DE" b="0" dirty="0" err="1">
                <a:solidFill>
                  <a:srgbClr val="A31515"/>
                </a:solidFill>
                <a:effectLst/>
                <a:latin typeface="Consolas" panose="020B0609020204030204" pitchFamily="49" charset="0"/>
              </a:rPr>
              <a:t>Error"</a:t>
            </a:r>
            <a:r>
              <a:rPr lang="de-DE" b="0" dirty="0" err="1">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63690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animEffect transition="in" filter="fade">
                                      <p:cBhvr>
                                        <p:cTn id="7" dur="500"/>
                                        <p:tgtEl>
                                          <p:spTgt spid="2">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6" end="6"/>
                                            </p:txEl>
                                          </p:spTgt>
                                        </p:tgtEl>
                                        <p:attrNameLst>
                                          <p:attrName>style.visibility</p:attrName>
                                        </p:attrNameLst>
                                      </p:cBhvr>
                                      <p:to>
                                        <p:strVal val="visible"/>
                                      </p:to>
                                    </p:set>
                                    <p:animEffect transition="in" filter="fade">
                                      <p:cBhvr>
                                        <p:cTn id="12" dur="500"/>
                                        <p:tgtEl>
                                          <p:spTgt spid="2">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animEffect transition="in" filter="fade">
                                      <p:cBhvr>
                                        <p:cTn id="15" dur="500"/>
                                        <p:tgtEl>
                                          <p:spTgt spid="2">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8" end="8"/>
                                            </p:txEl>
                                          </p:spTgt>
                                        </p:tgtEl>
                                        <p:attrNameLst>
                                          <p:attrName>style.visibility</p:attrName>
                                        </p:attrNameLst>
                                      </p:cBhvr>
                                      <p:to>
                                        <p:strVal val="visible"/>
                                      </p:to>
                                    </p:set>
                                    <p:animEffect transition="in" filter="fade">
                                      <p:cBhvr>
                                        <p:cTn id="18" dur="500"/>
                                        <p:tgtEl>
                                          <p:spTgt spid="2">
                                            <p:txEl>
                                              <p:pRg st="8" end="8"/>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animEffect transition="in" filter="fade">
                                      <p:cBhvr>
                                        <p:cTn id="23" dur="500"/>
                                        <p:tgtEl>
                                          <p:spTgt spid="2">
                                            <p:txEl>
                                              <p:pRg st="9" end="9"/>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
                                            <p:txEl>
                                              <p:pRg st="13" end="13"/>
                                            </p:txEl>
                                          </p:spTgt>
                                        </p:tgtEl>
                                        <p:attrNameLst>
                                          <p:attrName>style.visibility</p:attrName>
                                        </p:attrNameLst>
                                      </p:cBhvr>
                                      <p:to>
                                        <p:strVal val="visible"/>
                                      </p:to>
                                    </p:set>
                                    <p:animEffect transition="in" filter="fade">
                                      <p:cBhvr>
                                        <p:cTn id="28" dur="500"/>
                                        <p:tgtEl>
                                          <p:spTgt spid="2">
                                            <p:txEl>
                                              <p:pRg st="13" end="1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
                                            <p:txEl>
                                              <p:pRg st="14" end="14"/>
                                            </p:txEl>
                                          </p:spTgt>
                                        </p:tgtEl>
                                        <p:attrNameLst>
                                          <p:attrName>style.visibility</p:attrName>
                                        </p:attrNameLst>
                                      </p:cBhvr>
                                      <p:to>
                                        <p:strVal val="visible"/>
                                      </p:to>
                                    </p:set>
                                    <p:animEffect transition="in" filter="fade">
                                      <p:cBhvr>
                                        <p:cTn id="31" dur="500"/>
                                        <p:tgtEl>
                                          <p:spTgt spid="2">
                                            <p:txEl>
                                              <p:pRg st="14" end="1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
                                            <p:txEl>
                                              <p:pRg st="15" end="15"/>
                                            </p:txEl>
                                          </p:spTgt>
                                        </p:tgtEl>
                                        <p:attrNameLst>
                                          <p:attrName>style.visibility</p:attrName>
                                        </p:attrNameLst>
                                      </p:cBhvr>
                                      <p:to>
                                        <p:strVal val="visible"/>
                                      </p:to>
                                    </p:set>
                                    <p:animEffect transition="in" filter="fade">
                                      <p:cBhvr>
                                        <p:cTn id="36" dur="500"/>
                                        <p:tgtEl>
                                          <p:spTgt spid="2">
                                            <p:txEl>
                                              <p:pRg st="15" end="15"/>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2">
                                            <p:txEl>
                                              <p:pRg st="16" end="16"/>
                                            </p:txEl>
                                          </p:spTgt>
                                        </p:tgtEl>
                                        <p:attrNameLst>
                                          <p:attrName>style.visibility</p:attrName>
                                        </p:attrNameLst>
                                      </p:cBhvr>
                                      <p:to>
                                        <p:strVal val="visible"/>
                                      </p:to>
                                    </p:set>
                                    <p:animEffect transition="in" filter="fade">
                                      <p:cBhvr>
                                        <p:cTn id="39" dur="500"/>
                                        <p:tgtEl>
                                          <p:spTgt spid="2">
                                            <p:txEl>
                                              <p:pRg st="16" end="1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
                                            <p:txEl>
                                              <p:pRg st="17" end="17"/>
                                            </p:txEl>
                                          </p:spTgt>
                                        </p:tgtEl>
                                        <p:attrNameLst>
                                          <p:attrName>style.visibility</p:attrName>
                                        </p:attrNameLst>
                                      </p:cBhvr>
                                      <p:to>
                                        <p:strVal val="visible"/>
                                      </p:to>
                                    </p:set>
                                    <p:animEffect transition="in" filter="fade">
                                      <p:cBhvr>
                                        <p:cTn id="44" dur="500"/>
                                        <p:tgtEl>
                                          <p:spTgt spid="2">
                                            <p:txEl>
                                              <p:pRg st="17" end="17"/>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2">
                                            <p:txEl>
                                              <p:pRg st="18" end="18"/>
                                            </p:txEl>
                                          </p:spTgt>
                                        </p:tgtEl>
                                        <p:attrNameLst>
                                          <p:attrName>style.visibility</p:attrName>
                                        </p:attrNameLst>
                                      </p:cBhvr>
                                      <p:to>
                                        <p:strVal val="visible"/>
                                      </p:to>
                                    </p:set>
                                    <p:animEffect transition="in" filter="fade">
                                      <p:cBhvr>
                                        <p:cTn id="47" dur="500"/>
                                        <p:tgtEl>
                                          <p:spTgt spid="2">
                                            <p:txEl>
                                              <p:pRg st="18" end="1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
                                            <p:txEl>
                                              <p:pRg st="19" end="19"/>
                                            </p:txEl>
                                          </p:spTgt>
                                        </p:tgtEl>
                                        <p:attrNameLst>
                                          <p:attrName>style.visibility</p:attrName>
                                        </p:attrNameLst>
                                      </p:cBhvr>
                                      <p:to>
                                        <p:strVal val="visible"/>
                                      </p:to>
                                    </p:set>
                                    <p:animEffect transition="in" filter="fade">
                                      <p:cBhvr>
                                        <p:cTn id="52" dur="500"/>
                                        <p:tgtEl>
                                          <p:spTgt spid="2">
                                            <p:txEl>
                                              <p:pRg st="19" end="19"/>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2">
                                            <p:txEl>
                                              <p:pRg st="20" end="20"/>
                                            </p:txEl>
                                          </p:spTgt>
                                        </p:tgtEl>
                                        <p:attrNameLst>
                                          <p:attrName>style.visibility</p:attrName>
                                        </p:attrNameLst>
                                      </p:cBhvr>
                                      <p:to>
                                        <p:strVal val="visible"/>
                                      </p:to>
                                    </p:set>
                                    <p:animEffect transition="in" filter="fade">
                                      <p:cBhvr>
                                        <p:cTn id="55" dur="500"/>
                                        <p:tgtEl>
                                          <p:spTgt spid="2">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C5D310-D127-4EEA-BE1F-8539B92623CF}"/>
              </a:ext>
            </a:extLst>
          </p:cNvPr>
          <p:cNvSpPr/>
          <p:nvPr/>
        </p:nvSpPr>
        <p:spPr>
          <a:xfrm>
            <a:off x="695400" y="1772816"/>
            <a:ext cx="11305256" cy="4924425"/>
          </a:xfrm>
          <a:prstGeom prst="rect">
            <a:avLst/>
          </a:prstGeom>
        </p:spPr>
        <p:txBody>
          <a:bodyPr wrap="square">
            <a:spAutoFit/>
          </a:bodyPr>
          <a:lstStyle/>
          <a:p>
            <a:r>
              <a:rPr lang="de-DE" sz="1600" b="0" dirty="0">
                <a:solidFill>
                  <a:srgbClr val="0000FF"/>
                </a:solidFill>
                <a:effectLst/>
                <a:latin typeface="Consolas" panose="020B0609020204030204" pitchFamily="49" charset="0"/>
              </a:rPr>
              <a:t>double</a:t>
            </a:r>
            <a:r>
              <a:rPr lang="de-DE" sz="1600" b="0" dirty="0">
                <a:solidFill>
                  <a:srgbClr val="3B3B3B"/>
                </a:solidFill>
                <a:effectLst/>
                <a:latin typeface="Consolas" panose="020B0609020204030204" pitchFamily="49" charset="0"/>
              </a:rPr>
              <a:t> </a:t>
            </a:r>
            <a:r>
              <a:rPr lang="de-DE" sz="1600" b="0" dirty="0">
                <a:solidFill>
                  <a:srgbClr val="795E26"/>
                </a:solidFill>
                <a:effectLst/>
                <a:latin typeface="Consolas" panose="020B0609020204030204" pitchFamily="49" charset="0"/>
              </a:rPr>
              <a:t>Invert</a:t>
            </a:r>
            <a:r>
              <a:rPr lang="de-DE" sz="1600" b="0" dirty="0">
                <a:solidFill>
                  <a:srgbClr val="3B3B3B"/>
                </a:solidFill>
                <a:effectLst/>
                <a:latin typeface="Consolas" panose="020B0609020204030204" pitchFamily="49" charset="0"/>
              </a:rPr>
              <a:t>(</a:t>
            </a:r>
            <a:r>
              <a:rPr lang="de-DE" sz="1600" b="0" dirty="0">
                <a:solidFill>
                  <a:srgbClr val="0000FF"/>
                </a:solidFill>
                <a:effectLst/>
                <a:latin typeface="Consolas" panose="020B0609020204030204" pitchFamily="49" charset="0"/>
              </a:rPr>
              <a:t>double</a:t>
            </a:r>
            <a:r>
              <a:rPr lang="de-DE" sz="1600" b="0" dirty="0">
                <a:solidFill>
                  <a:srgbClr val="3B3B3B"/>
                </a:solidFill>
                <a:effectLst/>
                <a:latin typeface="Consolas" panose="020B0609020204030204" pitchFamily="49" charset="0"/>
              </a:rPr>
              <a:t> </a:t>
            </a:r>
            <a:r>
              <a:rPr lang="de-DE" sz="1600" b="0" dirty="0" err="1">
                <a:solidFill>
                  <a:srgbClr val="001080"/>
                </a:solidFill>
                <a:effectLst/>
                <a:latin typeface="Consolas" panose="020B0609020204030204" pitchFamily="49" charset="0"/>
              </a:rPr>
              <a:t>number</a:t>
            </a:r>
            <a:r>
              <a:rPr lang="de-DE" sz="1600" b="0" dirty="0">
                <a:solidFill>
                  <a:srgbClr val="3B3B3B"/>
                </a:solidFill>
                <a:effectLst/>
                <a:latin typeface="Consolas" panose="020B0609020204030204" pitchFamily="49" charset="0"/>
              </a:rPr>
              <a:t>, </a:t>
            </a:r>
            <a:r>
              <a:rPr lang="de-DE" sz="1600" b="0" dirty="0" err="1">
                <a:solidFill>
                  <a:srgbClr val="0000FF"/>
                </a:solidFill>
                <a:effectLst/>
                <a:latin typeface="Consolas" panose="020B0609020204030204" pitchFamily="49" charset="0"/>
              </a:rPr>
              <a:t>bool</a:t>
            </a:r>
            <a:r>
              <a:rPr lang="de-DE" sz="1600" b="0" dirty="0">
                <a:solidFill>
                  <a:srgbClr val="0000FF"/>
                </a:solidFill>
                <a:effectLst/>
                <a:latin typeface="Consolas" panose="020B0609020204030204" pitchFamily="49" charset="0"/>
              </a:rPr>
              <a:t>&amp;</a:t>
            </a:r>
            <a:r>
              <a:rPr lang="de-DE" sz="1600" b="0" dirty="0">
                <a:solidFill>
                  <a:srgbClr val="3B3B3B"/>
                </a:solidFill>
                <a:effectLst/>
                <a:latin typeface="Consolas" panose="020B0609020204030204" pitchFamily="49" charset="0"/>
              </a:rPr>
              <a:t> </a:t>
            </a:r>
            <a:r>
              <a:rPr lang="de-DE" sz="1600" b="0" dirty="0" err="1">
                <a:solidFill>
                  <a:srgbClr val="001080"/>
                </a:solidFill>
                <a:effectLst/>
                <a:latin typeface="Consolas" panose="020B0609020204030204" pitchFamily="49" charset="0"/>
              </a:rPr>
              <a:t>was_error</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a:solidFill>
                  <a:srgbClr val="0000FF"/>
                </a:solidFill>
                <a:effectLst/>
                <a:latin typeface="Consolas" panose="020B0609020204030204" pitchFamily="49" charset="0"/>
              </a:rPr>
              <a:t>double</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result</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098658"/>
                </a:solidFill>
                <a:effectLst/>
                <a:latin typeface="Consolas" panose="020B0609020204030204" pitchFamily="49" charset="0"/>
              </a:rPr>
              <a:t>1.</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number</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AF00DB"/>
                </a:solidFill>
                <a:effectLst/>
                <a:latin typeface="Consolas" panose="020B0609020204030204" pitchFamily="49" charset="0"/>
              </a:rPr>
              <a:t>if</a:t>
            </a:r>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795E26"/>
                </a:solidFill>
                <a:effectLst/>
                <a:latin typeface="Consolas" panose="020B0609020204030204" pitchFamily="49" charset="0"/>
              </a:rPr>
              <a:t>isfinite</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result</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AF00DB"/>
                </a:solidFill>
                <a:effectLst/>
                <a:latin typeface="Consolas" panose="020B0609020204030204" pitchFamily="49" charset="0"/>
              </a:rPr>
              <a:t>return</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result</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was_error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err="1">
                <a:solidFill>
                  <a:srgbClr val="0000FF"/>
                </a:solidFill>
                <a:effectLst/>
                <a:latin typeface="Consolas" panose="020B0609020204030204" pitchFamily="49" charset="0"/>
              </a:rPr>
              <a:t>true</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AF00DB"/>
                </a:solidFill>
                <a:effectLst/>
                <a:latin typeface="Consolas" panose="020B0609020204030204" pitchFamily="49" charset="0"/>
              </a:rPr>
              <a:t>return</a:t>
            </a:r>
            <a:r>
              <a:rPr lang="de-DE" sz="1600" b="0" dirty="0">
                <a:solidFill>
                  <a:srgbClr val="3B3B3B"/>
                </a:solidFill>
                <a:effectLst/>
                <a:latin typeface="Consolas" panose="020B0609020204030204" pitchFamily="49" charset="0"/>
              </a:rPr>
              <a:t> </a:t>
            </a:r>
            <a:r>
              <a:rPr lang="de-DE" sz="1600" b="0" dirty="0">
                <a:solidFill>
                  <a:srgbClr val="098658"/>
                </a:solidFill>
                <a:effectLst/>
                <a:latin typeface="Consolas" panose="020B0609020204030204" pitchFamily="49" charset="0"/>
              </a:rPr>
              <a:t>0.0</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a:t>
            </a:r>
          </a:p>
          <a:p>
            <a:br>
              <a:rPr lang="de-DE" sz="1600" b="0" dirty="0">
                <a:solidFill>
                  <a:srgbClr val="3B3B3B"/>
                </a:solidFill>
                <a:effectLst/>
                <a:latin typeface="Consolas" panose="020B0609020204030204" pitchFamily="49" charset="0"/>
              </a:rPr>
            </a:br>
            <a:r>
              <a:rPr lang="de-DE" sz="1600" b="0" dirty="0" err="1">
                <a:solidFill>
                  <a:srgbClr val="0000FF"/>
                </a:solidFill>
                <a:effectLst/>
                <a:latin typeface="Consolas" panose="020B0609020204030204" pitchFamily="49" charset="0"/>
              </a:rPr>
              <a:t>int</a:t>
            </a: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main</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a:solidFill>
                  <a:srgbClr val="0000FF"/>
                </a:solidFill>
                <a:effectLst/>
                <a:latin typeface="Consolas" panose="020B0609020204030204" pitchFamily="49" charset="0"/>
              </a:rPr>
              <a:t>double</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number</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cin</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&gt;&gt;</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number</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0000FF"/>
                </a:solidFill>
                <a:effectLst/>
                <a:latin typeface="Consolas" panose="020B0609020204030204" pitchFamily="49" charset="0"/>
              </a:rPr>
              <a:t>bool</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was_error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err="1">
                <a:solidFill>
                  <a:srgbClr val="0000FF"/>
                </a:solidFill>
                <a:effectLst/>
                <a:latin typeface="Consolas" panose="020B0609020204030204" pitchFamily="49" charset="0"/>
              </a:rPr>
              <a:t>true</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AF00DB"/>
                </a:solidFill>
                <a:effectLst/>
                <a:latin typeface="Consolas" panose="020B0609020204030204" pitchFamily="49" charset="0"/>
              </a:rPr>
              <a:t>if</a:t>
            </a:r>
            <a:r>
              <a:rPr lang="de-DE" sz="1600" b="0" dirty="0">
                <a:solidFill>
                  <a:srgbClr val="3B3B3B"/>
                </a:solidFill>
                <a:effectLst/>
                <a:latin typeface="Consolas" panose="020B0609020204030204" pitchFamily="49" charset="0"/>
              </a:rPr>
              <a:t> (</a:t>
            </a:r>
            <a:r>
              <a:rPr lang="de-DE" sz="1600" b="0" dirty="0">
                <a:solidFill>
                  <a:srgbClr val="0000FF"/>
                </a:solidFill>
                <a:effectLst/>
                <a:latin typeface="Consolas" panose="020B0609020204030204" pitchFamily="49" charset="0"/>
              </a:rPr>
              <a:t>double</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inv_number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795E26"/>
                </a:solidFill>
                <a:effectLst/>
                <a:latin typeface="Consolas" panose="020B0609020204030204" pitchFamily="49" charset="0"/>
              </a:rPr>
              <a:t>Invert</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number</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was_error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was_error</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cout</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&lt;&lt;</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inv_number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&lt;&lt;</a:t>
            </a:r>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endl</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 </a:t>
            </a:r>
            <a:r>
              <a:rPr lang="de-DE" sz="1600" b="0" dirty="0" err="1">
                <a:solidFill>
                  <a:srgbClr val="AF00DB"/>
                </a:solidFill>
                <a:effectLst/>
                <a:latin typeface="Consolas" panose="020B0609020204030204" pitchFamily="49" charset="0"/>
              </a:rPr>
              <a:t>else</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cout</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&lt;&lt;</a:t>
            </a:r>
            <a:r>
              <a:rPr lang="de-DE" sz="1600" b="0" dirty="0">
                <a:solidFill>
                  <a:srgbClr val="3B3B3B"/>
                </a:solidFill>
                <a:effectLst/>
                <a:latin typeface="Consolas" panose="020B0609020204030204" pitchFamily="49" charset="0"/>
              </a:rPr>
              <a:t> </a:t>
            </a:r>
            <a:r>
              <a:rPr lang="de-DE" sz="1600" b="0" dirty="0">
                <a:solidFill>
                  <a:srgbClr val="A31515"/>
                </a:solidFill>
                <a:effectLst/>
                <a:latin typeface="Consolas" panose="020B0609020204030204" pitchFamily="49" charset="0"/>
              </a:rPr>
              <a:t>"</a:t>
            </a:r>
            <a:r>
              <a:rPr lang="de-DE" sz="1600" b="0" dirty="0" err="1">
                <a:solidFill>
                  <a:srgbClr val="A31515"/>
                </a:solidFill>
                <a:effectLst/>
                <a:latin typeface="Consolas" panose="020B0609020204030204" pitchFamily="49" charset="0"/>
              </a:rPr>
              <a:t>Error"</a:t>
            </a:r>
            <a:r>
              <a:rPr lang="de-DE" sz="1600" b="0" dirty="0" err="1">
                <a:solidFill>
                  <a:srgbClr val="0000FF"/>
                </a:solidFill>
                <a:effectLst/>
                <a:latin typeface="Consolas" panose="020B0609020204030204" pitchFamily="49" charset="0"/>
              </a:rPr>
              <a:t>s</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&lt;&lt;</a:t>
            </a:r>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endl</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a:t>
            </a:r>
          </a:p>
        </p:txBody>
      </p:sp>
      <p:sp>
        <p:nvSpPr>
          <p:cNvPr id="3" name="Title 2">
            <a:extLst>
              <a:ext uri="{FF2B5EF4-FFF2-40B4-BE49-F238E27FC236}">
                <a16:creationId xmlns:a16="http://schemas.microsoft.com/office/drawing/2014/main" id="{7C9253E3-C8AA-4562-919C-AC1D10876451}"/>
              </a:ext>
            </a:extLst>
          </p:cNvPr>
          <p:cNvSpPr>
            <a:spLocks noGrp="1"/>
          </p:cNvSpPr>
          <p:nvPr>
            <p:ph type="title"/>
          </p:nvPr>
        </p:nvSpPr>
        <p:spPr/>
        <p:txBody>
          <a:bodyPr/>
          <a:lstStyle/>
          <a:p>
            <a:r>
              <a:rPr lang="ru-RU" dirty="0"/>
              <a:t>Что выведет программа, если ввести 4</a:t>
            </a:r>
            <a:r>
              <a:rPr lang="en-US" dirty="0"/>
              <a:t>?</a:t>
            </a:r>
            <a:endParaRPr lang="ru-RU" dirty="0"/>
          </a:p>
        </p:txBody>
      </p:sp>
    </p:spTree>
    <p:extLst>
      <p:ext uri="{BB962C8B-B14F-4D97-AF65-F5344CB8AC3E}">
        <p14:creationId xmlns:p14="http://schemas.microsoft.com/office/powerpoint/2010/main" val="239228755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9C12A-1445-4636-AB57-B541D2B10DC3}"/>
              </a:ext>
            </a:extLst>
          </p:cNvPr>
          <p:cNvSpPr>
            <a:spLocks noGrp="1"/>
          </p:cNvSpPr>
          <p:nvPr>
            <p:ph type="title"/>
          </p:nvPr>
        </p:nvSpPr>
        <p:spPr/>
        <p:txBody>
          <a:bodyPr/>
          <a:lstStyle/>
          <a:p>
            <a:r>
              <a:rPr lang="ru-RU" dirty="0"/>
              <a:t>Ограничения параметров по ссылке</a:t>
            </a:r>
          </a:p>
        </p:txBody>
      </p:sp>
      <p:sp>
        <p:nvSpPr>
          <p:cNvPr id="3" name="Content Placeholder 2">
            <a:extLst>
              <a:ext uri="{FF2B5EF4-FFF2-40B4-BE49-F238E27FC236}">
                <a16:creationId xmlns:a16="http://schemas.microsoft.com/office/drawing/2014/main" id="{75185CDC-0113-4892-B514-1E1B58D86217}"/>
              </a:ext>
            </a:extLst>
          </p:cNvPr>
          <p:cNvSpPr>
            <a:spLocks noGrp="1"/>
          </p:cNvSpPr>
          <p:nvPr>
            <p:ph idx="1"/>
          </p:nvPr>
        </p:nvSpPr>
        <p:spPr/>
        <p:txBody>
          <a:bodyPr/>
          <a:lstStyle/>
          <a:p>
            <a:r>
              <a:rPr lang="ru-RU" dirty="0"/>
              <a:t>По ссылке можно передать только реально существующий объект</a:t>
            </a:r>
          </a:p>
          <a:p>
            <a:r>
              <a:rPr lang="ru-RU" dirty="0"/>
              <a:t>Нельзя передать константную переменную. </a:t>
            </a:r>
          </a:p>
        </p:txBody>
      </p:sp>
    </p:spTree>
    <p:extLst>
      <p:ext uri="{BB962C8B-B14F-4D97-AF65-F5344CB8AC3E}">
        <p14:creationId xmlns:p14="http://schemas.microsoft.com/office/powerpoint/2010/main" val="263458982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F9666E1-2CB4-478A-AF31-143BB5CB5CE4}"/>
              </a:ext>
            </a:extLst>
          </p:cNvPr>
          <p:cNvSpPr/>
          <p:nvPr/>
        </p:nvSpPr>
        <p:spPr>
          <a:xfrm>
            <a:off x="0" y="0"/>
            <a:ext cx="12192000" cy="6986528"/>
          </a:xfrm>
          <a:prstGeom prst="rect">
            <a:avLst/>
          </a:prstGeom>
        </p:spPr>
        <p:txBody>
          <a:bodyPr wrap="square">
            <a:spAutoFit/>
          </a:bodyPr>
          <a:lstStyle/>
          <a:p>
            <a:r>
              <a:rPr lang="de-DE" sz="1600" b="0" dirty="0" err="1">
                <a:solidFill>
                  <a:srgbClr val="0000FF"/>
                </a:solidFill>
                <a:effectLst/>
                <a:latin typeface="Consolas" panose="020B0609020204030204" pitchFamily="49" charset="0"/>
              </a:rPr>
              <a:t>void</a:t>
            </a: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1" dirty="0" err="1">
                <a:solidFill>
                  <a:srgbClr val="267F99"/>
                </a:solidFill>
                <a:effectLst/>
                <a:latin typeface="Consolas" panose="020B0609020204030204" pitchFamily="49" charset="0"/>
              </a:rPr>
              <a:t>std</a:t>
            </a:r>
            <a:r>
              <a:rPr lang="de-DE" sz="1600" b="1" dirty="0">
                <a:solidFill>
                  <a:srgbClr val="3B3B3B"/>
                </a:solidFill>
                <a:effectLst/>
                <a:latin typeface="Consolas" panose="020B0609020204030204" pitchFamily="49" charset="0"/>
              </a:rPr>
              <a:t>::</a:t>
            </a:r>
            <a:r>
              <a:rPr lang="de-DE" sz="1600" b="1" dirty="0" err="1">
                <a:solidFill>
                  <a:srgbClr val="267F99"/>
                </a:solidFill>
                <a:effectLst/>
                <a:latin typeface="Consolas" panose="020B0609020204030204" pitchFamily="49" charset="0"/>
              </a:rPr>
              <a:t>string</a:t>
            </a:r>
            <a:r>
              <a:rPr lang="de-DE" sz="1600" b="1" dirty="0">
                <a:solidFill>
                  <a:srgbClr val="0000FF"/>
                </a:solidFill>
                <a:effectLst/>
                <a:latin typeface="Consolas" panose="020B0609020204030204" pitchFamily="49" charset="0"/>
              </a:rPr>
              <a:t>&amp;</a:t>
            </a:r>
            <a:r>
              <a:rPr lang="de-DE" sz="1600" b="1" dirty="0">
                <a:solidFill>
                  <a:srgbClr val="3B3B3B"/>
                </a:solidFill>
                <a:effectLst/>
                <a:latin typeface="Consolas" panose="020B0609020204030204" pitchFamily="49" charset="0"/>
              </a:rPr>
              <a:t> </a:t>
            </a:r>
            <a:r>
              <a:rPr lang="de-DE" sz="1600" b="1" dirty="0" err="1">
                <a:solidFill>
                  <a:srgbClr val="001080"/>
                </a:solidFill>
                <a:effectLst/>
                <a:latin typeface="Consolas" panose="020B0609020204030204" pitchFamily="49" charset="0"/>
              </a:rPr>
              <a:t>str</a:t>
            </a:r>
            <a:r>
              <a:rPr lang="de-DE" sz="1600" b="0" dirty="0">
                <a:solidFill>
                  <a:srgbClr val="3B3B3B"/>
                </a:solidFill>
                <a:effectLst/>
                <a:latin typeface="Consolas" panose="020B0609020204030204" pitchFamily="49" charset="0"/>
              </a:rPr>
              <a:t>)</a:t>
            </a:r>
            <a:r>
              <a:rPr lang="ru-RU" sz="1600" b="0" dirty="0">
                <a:solidFill>
                  <a:srgbClr val="3B3B3B"/>
                </a:solidFill>
                <a:effectLst/>
                <a:latin typeface="Consolas" panose="020B0609020204030204" pitchFamily="49" charset="0"/>
              </a:rPr>
              <a:t> </a:t>
            </a:r>
            <a:r>
              <a:rPr lang="en-US" sz="1600" b="0" dirty="0">
                <a:solidFill>
                  <a:srgbClr val="3B3B3B"/>
                </a:solidFill>
                <a:effectLst/>
                <a:latin typeface="Consolas" panose="020B0609020204030204" pitchFamily="49" charset="0"/>
              </a:rPr>
              <a:t>{…}</a:t>
            </a:r>
            <a:endParaRPr lang="ru-RU" sz="1600" b="0" dirty="0">
              <a:solidFill>
                <a:srgbClr val="267F99"/>
              </a:solidFill>
              <a:effectLst/>
              <a:latin typeface="Consolas" panose="020B0609020204030204" pitchFamily="49" charset="0"/>
            </a:endParaRPr>
          </a:p>
          <a:p>
            <a:endParaRPr lang="ru-RU" sz="1600" dirty="0">
              <a:solidFill>
                <a:srgbClr val="267F99"/>
              </a:solidFill>
              <a:latin typeface="Consolas" panose="020B0609020204030204" pitchFamily="49" charset="0"/>
            </a:endParaRPr>
          </a:p>
          <a:p>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267F99"/>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ReadString</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795E26"/>
                </a:solidFill>
                <a:effectLst/>
                <a:latin typeface="Consolas" panose="020B0609020204030204" pitchFamily="49" charset="0"/>
              </a:rPr>
              <a:t>getline</a:t>
            </a:r>
            <a:r>
              <a:rPr lang="de-DE" sz="1600" b="0" dirty="0">
                <a:solidFill>
                  <a:srgbClr val="3B3B3B"/>
                </a:solidFill>
                <a:effectLst/>
                <a:latin typeface="Consolas" panose="020B0609020204030204" pitchFamily="49" charset="0"/>
              </a:rPr>
              <a:t>(</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cin</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AF00DB"/>
                </a:solidFill>
                <a:effectLst/>
                <a:latin typeface="Consolas" panose="020B0609020204030204" pitchFamily="49" charset="0"/>
              </a:rPr>
              <a:t>return</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a:t>
            </a:r>
          </a:p>
          <a:p>
            <a:br>
              <a:rPr lang="de-DE" sz="1600" b="0" dirty="0">
                <a:solidFill>
                  <a:srgbClr val="3B3B3B"/>
                </a:solidFill>
                <a:effectLst/>
                <a:latin typeface="Consolas" panose="020B0609020204030204" pitchFamily="49" charset="0"/>
              </a:rPr>
            </a:br>
            <a:r>
              <a:rPr lang="de-DE" sz="1600" b="0" dirty="0" err="1">
                <a:solidFill>
                  <a:srgbClr val="0000FF"/>
                </a:solidFill>
                <a:effectLst/>
                <a:latin typeface="Consolas" panose="020B0609020204030204" pitchFamily="49" charset="0"/>
              </a:rPr>
              <a:t>int</a:t>
            </a: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main</a:t>
            </a:r>
            <a:r>
              <a:rPr lang="de-DE" sz="1600" b="0" dirty="0">
                <a:solidFill>
                  <a:srgbClr val="3B3B3B"/>
                </a:solidFill>
                <a:effectLst/>
                <a:latin typeface="Consolas" panose="020B0609020204030204" pitchFamily="49" charset="0"/>
              </a:rPr>
              <a:t>() {</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s1</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A31515"/>
                </a:solidFill>
                <a:effectLst/>
                <a:latin typeface="Consolas" panose="020B0609020204030204" pitchFamily="49" charset="0"/>
              </a:rPr>
              <a:t>"Hello! "</a:t>
            </a:r>
            <a:r>
              <a:rPr lang="de-DE" sz="1600" b="0" dirty="0">
                <a:solidFill>
                  <a:srgbClr val="0000FF"/>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s2</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A31515"/>
                </a:solidFill>
                <a:effectLst/>
                <a:latin typeface="Consolas" panose="020B0609020204030204" pitchFamily="49" charset="0"/>
              </a:rPr>
              <a:t>"</a:t>
            </a:r>
            <a:r>
              <a:rPr lang="de-DE" sz="1600" b="0" dirty="0" err="1">
                <a:solidFill>
                  <a:srgbClr val="A31515"/>
                </a:solidFill>
                <a:effectLst/>
                <a:latin typeface="Consolas" panose="020B0609020204030204" pitchFamily="49" charset="0"/>
              </a:rPr>
              <a:t>How</a:t>
            </a:r>
            <a:r>
              <a:rPr lang="de-DE" sz="1600" b="0" dirty="0">
                <a:solidFill>
                  <a:srgbClr val="A31515"/>
                </a:solidFill>
                <a:effectLst/>
                <a:latin typeface="Consolas" panose="020B0609020204030204" pitchFamily="49" charset="0"/>
              </a:rPr>
              <a:t> </a:t>
            </a:r>
            <a:r>
              <a:rPr lang="de-DE" sz="1600" b="0" dirty="0" err="1">
                <a:solidFill>
                  <a:srgbClr val="A31515"/>
                </a:solidFill>
                <a:effectLst/>
                <a:latin typeface="Consolas" panose="020B0609020204030204" pitchFamily="49" charset="0"/>
              </a:rPr>
              <a:t>are</a:t>
            </a:r>
            <a:r>
              <a:rPr lang="de-DE" sz="1600" b="0" dirty="0">
                <a:solidFill>
                  <a:srgbClr val="A31515"/>
                </a:solidFill>
                <a:effectLst/>
                <a:latin typeface="Consolas" panose="020B0609020204030204" pitchFamily="49" charset="0"/>
              </a:rPr>
              <a:t> </a:t>
            </a:r>
            <a:r>
              <a:rPr lang="de-DE" sz="1600" b="0" dirty="0" err="1">
                <a:solidFill>
                  <a:srgbClr val="A31515"/>
                </a:solidFill>
                <a:effectLst/>
                <a:latin typeface="Consolas" panose="020B0609020204030204" pitchFamily="49" charset="0"/>
              </a:rPr>
              <a:t>you</a:t>
            </a:r>
            <a:r>
              <a:rPr lang="de-DE" sz="1600" b="0" dirty="0">
                <a:solidFill>
                  <a:srgbClr val="A31515"/>
                </a:solidFill>
                <a:effectLst/>
                <a:latin typeface="Consolas" panose="020B0609020204030204" pitchFamily="49" charset="0"/>
              </a:rPr>
              <a:t>?"</a:t>
            </a:r>
            <a:r>
              <a:rPr lang="de-DE" sz="1600" b="0" dirty="0">
                <a:solidFill>
                  <a:srgbClr val="0000FF"/>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0" dirty="0">
                <a:solidFill>
                  <a:srgbClr val="001080"/>
                </a:solidFill>
                <a:effectLst/>
                <a:latin typeface="Consolas" panose="020B0609020204030204" pitchFamily="49" charset="0"/>
              </a:rPr>
              <a:t>s1</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s2</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Ошибка: попытка передать временную строку.</a:t>
            </a:r>
            <a:endParaRPr lang="ru-RU" sz="1600" b="0" dirty="0">
              <a:solidFill>
                <a:srgbClr val="3B3B3B"/>
              </a:solidFill>
              <a:effectLst/>
              <a:latin typeface="Consolas" panose="020B0609020204030204" pitchFamily="49" charset="0"/>
            </a:endParaRPr>
          </a:p>
          <a:p>
            <a:br>
              <a:rPr lang="ru-RU" sz="1600" b="0" dirty="0">
                <a:solidFill>
                  <a:srgbClr val="3B3B3B"/>
                </a:solidFill>
                <a:effectLst/>
                <a:latin typeface="Consolas" panose="020B0609020204030204" pitchFamily="49" charset="0"/>
              </a:rPr>
            </a:br>
            <a:r>
              <a:rPr lang="ru-RU" sz="1600" b="0" dirty="0">
                <a:solidFill>
                  <a:srgbClr val="3B3B3B"/>
                </a:solidFill>
                <a:effectLst/>
                <a:latin typeface="Consolas" panose="020B0609020204030204" pitchFamily="49" charset="0"/>
              </a:rPr>
              <a:t>    </a:t>
            </a:r>
            <a:r>
              <a:rPr lang="de-DE" sz="1600" b="0" dirty="0" err="1">
                <a:solidFill>
                  <a:srgbClr val="0000FF"/>
                </a:solidFill>
                <a:effectLst/>
                <a:latin typeface="Consolas" panose="020B0609020204030204" pitchFamily="49" charset="0"/>
              </a:rPr>
              <a:t>const</a:t>
            </a:r>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err="1">
                <a:solidFill>
                  <a:srgbClr val="001080"/>
                </a:solidFill>
                <a:effectLst/>
                <a:latin typeface="Consolas" panose="020B0609020204030204" pitchFamily="49" charset="0"/>
              </a:rPr>
              <a:t>const_str</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a:solidFill>
                  <a:srgbClr val="A31515"/>
                </a:solidFill>
                <a:effectLst/>
                <a:latin typeface="Consolas" panose="020B0609020204030204" pitchFamily="49" charset="0"/>
              </a:rPr>
              <a:t>"Hello </a:t>
            </a:r>
            <a:r>
              <a:rPr lang="de-DE" sz="1600" b="0" dirty="0" err="1">
                <a:solidFill>
                  <a:srgbClr val="A31515"/>
                </a:solidFill>
                <a:effectLst/>
                <a:latin typeface="Consolas" panose="020B0609020204030204" pitchFamily="49" charset="0"/>
              </a:rPr>
              <a:t>world</a:t>
            </a:r>
            <a:r>
              <a:rPr lang="de-DE" sz="1600" b="0" dirty="0">
                <a:solidFill>
                  <a:srgbClr val="A31515"/>
                </a:solidFill>
                <a:effectLst/>
                <a:latin typeface="Consolas" panose="020B0609020204030204" pitchFamily="49" charset="0"/>
              </a:rPr>
              <a:t>!"</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0" dirty="0" err="1">
                <a:solidFill>
                  <a:srgbClr val="001080"/>
                </a:solidFill>
                <a:effectLst/>
                <a:latin typeface="Consolas" panose="020B0609020204030204" pitchFamily="49" charset="0"/>
              </a:rPr>
              <a:t>const_str</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Ошибка: </a:t>
            </a:r>
            <a:r>
              <a:rPr lang="de-DE" sz="1600" b="0" dirty="0" err="1">
                <a:solidFill>
                  <a:srgbClr val="008000"/>
                </a:solidFill>
                <a:effectLst/>
                <a:latin typeface="Consolas" panose="020B0609020204030204" pitchFamily="49" charset="0"/>
              </a:rPr>
              <a:t>const_str</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константная строка. Её нельзя</a:t>
            </a:r>
            <a:endParaRPr lang="ru-RU" sz="1600" b="0" dirty="0">
              <a:solidFill>
                <a:srgbClr val="3B3B3B"/>
              </a:solidFill>
              <a:effectLst/>
              <a:latin typeface="Consolas" panose="020B0609020204030204" pitchFamily="49" charset="0"/>
            </a:endParaRPr>
          </a:p>
          <a:p>
            <a:r>
              <a:rPr lang="ru-RU" sz="1600" b="0" dirty="0">
                <a:solidFill>
                  <a:srgbClr val="008000"/>
                </a:solidFill>
                <a:effectLst/>
                <a:latin typeface="Consolas" panose="020B0609020204030204" pitchFamily="49" charset="0"/>
              </a:rPr>
              <a:t>                                  // передать в функцию, принимающую ссылку на строку.</a:t>
            </a:r>
            <a:endParaRPr lang="ru-RU" sz="1600" b="0" dirty="0">
              <a:solidFill>
                <a:srgbClr val="3B3B3B"/>
              </a:solidFill>
              <a:effectLst/>
              <a:latin typeface="Consolas" panose="020B0609020204030204" pitchFamily="49" charset="0"/>
            </a:endParaRPr>
          </a:p>
          <a:p>
            <a:br>
              <a:rPr lang="ru-RU" sz="1600" b="0" dirty="0">
                <a:solidFill>
                  <a:srgbClr val="3B3B3B"/>
                </a:solidFill>
                <a:effectLst/>
                <a:latin typeface="Consolas" panose="020B0609020204030204" pitchFamily="49" charset="0"/>
              </a:rPr>
            </a:br>
            <a:r>
              <a:rPr lang="ru-RU"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0" dirty="0" err="1">
                <a:solidFill>
                  <a:srgbClr val="795E26"/>
                </a:solidFill>
                <a:effectLst/>
                <a:latin typeface="Consolas" panose="020B0609020204030204" pitchFamily="49" charset="0"/>
              </a:rPr>
              <a:t>ReadString</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Ошибка: попытка передать временный объект.</a:t>
            </a:r>
            <a:endParaRPr lang="ru-RU" sz="1600" b="0" dirty="0">
              <a:solidFill>
                <a:srgbClr val="3B3B3B"/>
              </a:solidFill>
              <a:effectLst/>
              <a:latin typeface="Consolas" panose="020B0609020204030204" pitchFamily="49" charset="0"/>
            </a:endParaRPr>
          </a:p>
          <a:p>
            <a:br>
              <a:rPr lang="ru-RU" sz="1600" b="0" dirty="0">
                <a:solidFill>
                  <a:srgbClr val="3B3B3B"/>
                </a:solidFill>
                <a:effectLst/>
                <a:latin typeface="Consolas" panose="020B0609020204030204" pitchFamily="49" charset="0"/>
              </a:rPr>
            </a:br>
            <a:r>
              <a:rPr lang="ru-RU"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3B3B3B"/>
                </a:solidFill>
                <a:effectLst/>
                <a:latin typeface="Consolas" panose="020B0609020204030204" pitchFamily="49" charset="0"/>
              </a:rPr>
              <a:t> </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 </a:t>
            </a:r>
            <a:r>
              <a:rPr lang="de-DE" sz="1600" b="0" dirty="0">
                <a:solidFill>
                  <a:srgbClr val="000000"/>
                </a:solidFill>
                <a:effectLst/>
                <a:latin typeface="Consolas" panose="020B0609020204030204" pitchFamily="49" charset="0"/>
              </a:rPr>
              <a:t>=</a:t>
            </a: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ReadString</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Сохраняем строку в переменную </a:t>
            </a:r>
            <a:r>
              <a:rPr lang="de-DE" sz="1600" b="0" dirty="0">
                <a:solidFill>
                  <a:srgbClr val="008000"/>
                </a:solidFill>
                <a:effectLst/>
                <a:latin typeface="Consolas" panose="020B0609020204030204" pitchFamily="49" charset="0"/>
              </a:rPr>
              <a:t>s.</a:t>
            </a:r>
            <a:endParaRPr lang="de-DE" sz="1600" b="0" dirty="0">
              <a:solidFill>
                <a:srgbClr val="3B3B3B"/>
              </a:solidFill>
              <a:effectLst/>
              <a:latin typeface="Consolas" panose="020B0609020204030204" pitchFamily="49" charset="0"/>
            </a:endParaRPr>
          </a:p>
          <a:p>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А вот так </a:t>
            </a:r>
            <a:r>
              <a:rPr lang="de-DE" sz="1600" b="0" dirty="0">
                <a:solidFill>
                  <a:srgbClr val="008000"/>
                </a:solidFill>
                <a:effectLst/>
                <a:latin typeface="Consolas" panose="020B0609020204030204" pitchFamily="49" charset="0"/>
              </a:rPr>
              <a:t>OK.</a:t>
            </a:r>
            <a:endParaRPr lang="de-DE" sz="1600" b="0" dirty="0">
              <a:solidFill>
                <a:srgbClr val="3B3B3B"/>
              </a:solidFill>
              <a:effectLst/>
              <a:latin typeface="Consolas" panose="020B0609020204030204" pitchFamily="49" charset="0"/>
            </a:endParaRPr>
          </a:p>
          <a:p>
            <a:br>
              <a:rPr lang="de-DE" sz="1600" b="0" dirty="0">
                <a:solidFill>
                  <a:srgbClr val="3B3B3B"/>
                </a:solidFill>
                <a:effectLst/>
                <a:latin typeface="Consolas" panose="020B0609020204030204" pitchFamily="49" charset="0"/>
              </a:rPr>
            </a:br>
            <a:r>
              <a:rPr lang="de-DE" sz="1600" b="0" dirty="0">
                <a:solidFill>
                  <a:srgbClr val="3B3B3B"/>
                </a:solidFill>
                <a:effectLst/>
                <a:latin typeface="Consolas" panose="020B0609020204030204" pitchFamily="49" charset="0"/>
              </a:rPr>
              <a:t>    </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vector</a:t>
            </a:r>
            <a:r>
              <a:rPr lang="de-DE" sz="1600" b="0" dirty="0">
                <a:solidFill>
                  <a:srgbClr val="000000"/>
                </a:solidFill>
                <a:effectLst/>
                <a:latin typeface="Consolas" panose="020B0609020204030204" pitchFamily="49" charset="0"/>
              </a:rPr>
              <a:t>&lt;</a:t>
            </a:r>
            <a:r>
              <a:rPr lang="de-DE" sz="1600" b="0" dirty="0" err="1">
                <a:solidFill>
                  <a:srgbClr val="267F99"/>
                </a:solidFill>
                <a:effectLst/>
                <a:latin typeface="Consolas" panose="020B0609020204030204" pitchFamily="49" charset="0"/>
              </a:rPr>
              <a:t>std</a:t>
            </a:r>
            <a:r>
              <a:rPr lang="de-DE" sz="1600" b="0" dirty="0">
                <a:solidFill>
                  <a:srgbClr val="3B3B3B"/>
                </a:solidFill>
                <a:effectLst/>
                <a:latin typeface="Consolas" panose="020B0609020204030204" pitchFamily="49" charset="0"/>
              </a:rPr>
              <a:t>::</a:t>
            </a:r>
            <a:r>
              <a:rPr lang="de-DE" sz="1600" b="0" dirty="0" err="1">
                <a:solidFill>
                  <a:srgbClr val="3B3B3B"/>
                </a:solidFill>
                <a:effectLst/>
                <a:latin typeface="Consolas" panose="020B0609020204030204" pitchFamily="49" charset="0"/>
              </a:rPr>
              <a:t>string</a:t>
            </a:r>
            <a:r>
              <a:rPr lang="de-DE" sz="1600" b="0" dirty="0">
                <a:solidFill>
                  <a:srgbClr val="000000"/>
                </a:solidFill>
                <a:effectLst/>
                <a:latin typeface="Consolas" panose="020B0609020204030204" pitchFamily="49" charset="0"/>
              </a:rPr>
              <a:t>&gt;</a:t>
            </a:r>
            <a:r>
              <a:rPr lang="de-DE" sz="1600" b="0" dirty="0">
                <a:solidFill>
                  <a:srgbClr val="3B3B3B"/>
                </a:solidFill>
                <a:effectLst/>
                <a:latin typeface="Consolas" panose="020B0609020204030204" pitchFamily="49" charset="0"/>
              </a:rPr>
              <a:t> </a:t>
            </a:r>
            <a:r>
              <a:rPr lang="de-DE" sz="1600" b="0" dirty="0" err="1">
                <a:solidFill>
                  <a:srgbClr val="3B3B3B"/>
                </a:solidFill>
                <a:effectLst/>
                <a:latin typeface="Consolas" panose="020B0609020204030204" pitchFamily="49" charset="0"/>
              </a:rPr>
              <a:t>strings</a:t>
            </a:r>
            <a:r>
              <a:rPr lang="de-DE" sz="1600" b="0" dirty="0">
                <a:solidFill>
                  <a:srgbClr val="3B3B3B"/>
                </a:solidFill>
                <a:effectLst/>
                <a:latin typeface="Consolas" panose="020B0609020204030204" pitchFamily="49" charset="0"/>
              </a:rPr>
              <a:t>;</a:t>
            </a:r>
          </a:p>
          <a:p>
            <a:r>
              <a:rPr lang="de-DE" sz="1600" b="0" dirty="0">
                <a:solidFill>
                  <a:srgbClr val="3B3B3B"/>
                </a:solidFill>
                <a:effectLst/>
                <a:latin typeface="Consolas" panose="020B0609020204030204" pitchFamily="49" charset="0"/>
              </a:rPr>
              <a:t>    </a:t>
            </a:r>
            <a:r>
              <a:rPr lang="de-DE" sz="1600" b="0" dirty="0" err="1">
                <a:solidFill>
                  <a:srgbClr val="001080"/>
                </a:solidFill>
                <a:effectLst/>
                <a:latin typeface="Consolas" panose="020B0609020204030204" pitchFamily="49" charset="0"/>
              </a:rPr>
              <a:t>strings</a:t>
            </a:r>
            <a:r>
              <a:rPr lang="de-DE" sz="1600" b="0" dirty="0" err="1">
                <a:solidFill>
                  <a:srgbClr val="3B3B3B"/>
                </a:solidFill>
                <a:effectLst/>
                <a:latin typeface="Consolas" panose="020B0609020204030204" pitchFamily="49" charset="0"/>
              </a:rPr>
              <a:t>.</a:t>
            </a:r>
            <a:r>
              <a:rPr lang="de-DE" sz="1600" b="0" dirty="0" err="1">
                <a:solidFill>
                  <a:srgbClr val="795E26"/>
                </a:solidFill>
                <a:effectLst/>
                <a:latin typeface="Consolas" panose="020B0609020204030204" pitchFamily="49" charset="0"/>
              </a:rPr>
              <a:t>push_back</a:t>
            </a:r>
            <a:r>
              <a:rPr lang="de-DE" sz="1600" b="0" dirty="0">
                <a:solidFill>
                  <a:srgbClr val="3B3B3B"/>
                </a:solidFill>
                <a:effectLst/>
                <a:latin typeface="Consolas" panose="020B0609020204030204" pitchFamily="49" charset="0"/>
              </a:rPr>
              <a:t>(</a:t>
            </a:r>
            <a:r>
              <a:rPr lang="de-DE" sz="1600" b="0" dirty="0">
                <a:solidFill>
                  <a:srgbClr val="001080"/>
                </a:solidFill>
                <a:effectLst/>
                <a:latin typeface="Consolas" panose="020B0609020204030204" pitchFamily="49" charset="0"/>
              </a:rPr>
              <a:t>s</a:t>
            </a:r>
            <a:r>
              <a:rPr lang="de-DE" sz="1600" b="0" dirty="0">
                <a:solidFill>
                  <a:srgbClr val="3B3B3B"/>
                </a:solidFill>
                <a:effectLst/>
                <a:latin typeface="Consolas" panose="020B0609020204030204" pitchFamily="49" charset="0"/>
              </a:rPr>
              <a:t>);</a:t>
            </a:r>
          </a:p>
          <a:p>
            <a:br>
              <a:rPr lang="de-DE" sz="1600" b="0" dirty="0">
                <a:solidFill>
                  <a:srgbClr val="3B3B3B"/>
                </a:solidFill>
                <a:effectLst/>
                <a:latin typeface="Consolas" panose="020B0609020204030204" pitchFamily="49" charset="0"/>
              </a:rPr>
            </a:br>
            <a:r>
              <a:rPr lang="de-DE" sz="1600" b="0" dirty="0">
                <a:solidFill>
                  <a:srgbClr val="3B3B3B"/>
                </a:solidFill>
                <a:effectLst/>
                <a:latin typeface="Consolas" panose="020B0609020204030204" pitchFamily="49" charset="0"/>
              </a:rPr>
              <a:t>    </a:t>
            </a:r>
            <a:r>
              <a:rPr lang="de-DE" sz="1600" b="0" dirty="0" err="1">
                <a:solidFill>
                  <a:srgbClr val="795E26"/>
                </a:solidFill>
                <a:effectLst/>
                <a:latin typeface="Consolas" panose="020B0609020204030204" pitchFamily="49" charset="0"/>
              </a:rPr>
              <a:t>RemoveSpaces</a:t>
            </a:r>
            <a:r>
              <a:rPr lang="de-DE" sz="1600" b="0" dirty="0">
                <a:solidFill>
                  <a:srgbClr val="3B3B3B"/>
                </a:solidFill>
                <a:effectLst/>
                <a:latin typeface="Consolas" panose="020B0609020204030204" pitchFamily="49" charset="0"/>
              </a:rPr>
              <a:t>(</a:t>
            </a:r>
            <a:r>
              <a:rPr lang="de-DE" sz="1600" b="0" dirty="0" err="1">
                <a:solidFill>
                  <a:srgbClr val="001080"/>
                </a:solidFill>
                <a:effectLst/>
                <a:latin typeface="Consolas" panose="020B0609020204030204" pitchFamily="49" charset="0"/>
              </a:rPr>
              <a:t>strings</a:t>
            </a:r>
            <a:r>
              <a:rPr lang="de-DE" sz="1600" b="0" dirty="0">
                <a:solidFill>
                  <a:srgbClr val="3B3B3B"/>
                </a:solidFill>
                <a:effectLst/>
                <a:latin typeface="Consolas" panose="020B0609020204030204" pitchFamily="49" charset="0"/>
              </a:rPr>
              <a:t>[</a:t>
            </a:r>
            <a:r>
              <a:rPr lang="de-DE" sz="1600" b="0" dirty="0">
                <a:solidFill>
                  <a:srgbClr val="098658"/>
                </a:solidFill>
                <a:effectLst/>
                <a:latin typeface="Consolas" panose="020B0609020204030204" pitchFamily="49" charset="0"/>
              </a:rPr>
              <a:t>0</a:t>
            </a:r>
            <a:r>
              <a:rPr lang="de-DE" sz="1600" b="0" dirty="0">
                <a:solidFill>
                  <a:srgbClr val="3B3B3B"/>
                </a:solidFill>
                <a:effectLst/>
                <a:latin typeface="Consolas" panose="020B0609020204030204" pitchFamily="49" charset="0"/>
              </a:rPr>
              <a:t>]);</a:t>
            </a:r>
            <a:r>
              <a:rPr lang="de-DE"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Тут тоже всё в порядке. </a:t>
            </a:r>
            <a:r>
              <a:rPr lang="de-DE" sz="1600" b="0" dirty="0" err="1">
                <a:solidFill>
                  <a:srgbClr val="008000"/>
                </a:solidFill>
                <a:effectLst/>
                <a:latin typeface="Consolas" panose="020B0609020204030204" pitchFamily="49" charset="0"/>
              </a:rPr>
              <a:t>strings</a:t>
            </a:r>
            <a:r>
              <a:rPr lang="de-DE" sz="1600" b="0" dirty="0">
                <a:solidFill>
                  <a:srgbClr val="008000"/>
                </a:solidFill>
                <a:effectLst/>
                <a:latin typeface="Consolas" panose="020B0609020204030204" pitchFamily="49" charset="0"/>
              </a:rPr>
              <a:t>[0] — </a:t>
            </a:r>
            <a:r>
              <a:rPr lang="ru-RU" sz="1600" b="0" dirty="0">
                <a:solidFill>
                  <a:srgbClr val="008000"/>
                </a:solidFill>
                <a:effectLst/>
                <a:latin typeface="Consolas" panose="020B0609020204030204" pitchFamily="49" charset="0"/>
              </a:rPr>
              <a:t>строка </a:t>
            </a:r>
            <a:endParaRPr lang="ru-RU" sz="1600" b="0" dirty="0">
              <a:solidFill>
                <a:srgbClr val="3B3B3B"/>
              </a:solidFill>
              <a:effectLst/>
              <a:latin typeface="Consolas" panose="020B0609020204030204" pitchFamily="49" charset="0"/>
            </a:endParaRPr>
          </a:p>
          <a:p>
            <a:r>
              <a:rPr lang="ru-RU" sz="1600" b="0" dirty="0">
                <a:solidFill>
                  <a:srgbClr val="008000"/>
                </a:solidFill>
                <a:effectLst/>
                <a:latin typeface="Consolas" panose="020B0609020204030204" pitchFamily="49" charset="0"/>
              </a:rPr>
              <a:t>                                  // в реально существующем массиве.</a:t>
            </a:r>
            <a:endParaRPr lang="ru-RU" sz="1600" b="0" dirty="0">
              <a:solidFill>
                <a:srgbClr val="3B3B3B"/>
              </a:solidFill>
              <a:effectLst/>
              <a:latin typeface="Consolas" panose="020B0609020204030204" pitchFamily="49" charset="0"/>
            </a:endParaRPr>
          </a:p>
          <a:p>
            <a:r>
              <a:rPr lang="ru-RU" sz="1600"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1890750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8" end="8"/>
                                            </p:txEl>
                                          </p:spTgt>
                                        </p:tgtEl>
                                        <p:attrNameLst>
                                          <p:attrName>style.visibility</p:attrName>
                                        </p:attrNameLst>
                                      </p:cBhvr>
                                      <p:to>
                                        <p:strVal val="visible"/>
                                      </p:to>
                                    </p:set>
                                    <p:animEffect transition="in" filter="fade">
                                      <p:cBhvr>
                                        <p:cTn id="7" dur="500"/>
                                        <p:tgtEl>
                                          <p:spTgt spid="4">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9" end="9"/>
                                            </p:txEl>
                                          </p:spTgt>
                                        </p:tgtEl>
                                        <p:attrNameLst>
                                          <p:attrName>style.visibility</p:attrName>
                                        </p:attrNameLst>
                                      </p:cBhvr>
                                      <p:to>
                                        <p:strVal val="visible"/>
                                      </p:to>
                                    </p:set>
                                    <p:animEffect transition="in" filter="fade">
                                      <p:cBhvr>
                                        <p:cTn id="10" dur="500"/>
                                        <p:tgtEl>
                                          <p:spTgt spid="4">
                                            <p:txEl>
                                              <p:pRg st="9" end="9"/>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0" end="10"/>
                                            </p:txEl>
                                          </p:spTgt>
                                        </p:tgtEl>
                                        <p:attrNameLst>
                                          <p:attrName>style.visibility</p:attrName>
                                        </p:attrNameLst>
                                      </p:cBhvr>
                                      <p:to>
                                        <p:strVal val="visible"/>
                                      </p:to>
                                    </p:set>
                                    <p:animEffect transition="in" filter="fade">
                                      <p:cBhvr>
                                        <p:cTn id="13" dur="500"/>
                                        <p:tgtEl>
                                          <p:spTgt spid="4">
                                            <p:txEl>
                                              <p:pRg st="10" end="1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11" end="11"/>
                                            </p:txEl>
                                          </p:spTgt>
                                        </p:tgtEl>
                                        <p:attrNameLst>
                                          <p:attrName>style.visibility</p:attrName>
                                        </p:attrNameLst>
                                      </p:cBhvr>
                                      <p:to>
                                        <p:strVal val="visible"/>
                                      </p:to>
                                    </p:set>
                                    <p:animEffect transition="in" filter="fade">
                                      <p:cBhvr>
                                        <p:cTn id="18" dur="500"/>
                                        <p:tgtEl>
                                          <p:spTgt spid="4">
                                            <p:txEl>
                                              <p:pRg st="11" end="1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12" end="12"/>
                                            </p:txEl>
                                          </p:spTgt>
                                        </p:tgtEl>
                                        <p:attrNameLst>
                                          <p:attrName>style.visibility</p:attrName>
                                        </p:attrNameLst>
                                      </p:cBhvr>
                                      <p:to>
                                        <p:strVal val="visible"/>
                                      </p:to>
                                    </p:set>
                                    <p:animEffect transition="in" filter="fade">
                                      <p:cBhvr>
                                        <p:cTn id="23" dur="500"/>
                                        <p:tgtEl>
                                          <p:spTgt spid="4">
                                            <p:txEl>
                                              <p:pRg st="12" end="1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13" end="13"/>
                                            </p:txEl>
                                          </p:spTgt>
                                        </p:tgtEl>
                                        <p:attrNameLst>
                                          <p:attrName>style.visibility</p:attrName>
                                        </p:attrNameLst>
                                      </p:cBhvr>
                                      <p:to>
                                        <p:strVal val="visible"/>
                                      </p:to>
                                    </p:set>
                                    <p:animEffect transition="in" filter="fade">
                                      <p:cBhvr>
                                        <p:cTn id="26" dur="500"/>
                                        <p:tgtEl>
                                          <p:spTgt spid="4">
                                            <p:txEl>
                                              <p:pRg st="13" end="1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xEl>
                                              <p:pRg st="14" end="14"/>
                                            </p:txEl>
                                          </p:spTgt>
                                        </p:tgtEl>
                                        <p:attrNameLst>
                                          <p:attrName>style.visibility</p:attrName>
                                        </p:attrNameLst>
                                      </p:cBhvr>
                                      <p:to>
                                        <p:strVal val="visible"/>
                                      </p:to>
                                    </p:set>
                                    <p:animEffect transition="in" filter="fade">
                                      <p:cBhvr>
                                        <p:cTn id="31" dur="500"/>
                                        <p:tgtEl>
                                          <p:spTgt spid="4">
                                            <p:txEl>
                                              <p:pRg st="14" end="1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
                                            <p:txEl>
                                              <p:pRg st="15" end="15"/>
                                            </p:txEl>
                                          </p:spTgt>
                                        </p:tgtEl>
                                        <p:attrNameLst>
                                          <p:attrName>style.visibility</p:attrName>
                                        </p:attrNameLst>
                                      </p:cBhvr>
                                      <p:to>
                                        <p:strVal val="visible"/>
                                      </p:to>
                                    </p:set>
                                    <p:animEffect transition="in" filter="fade">
                                      <p:cBhvr>
                                        <p:cTn id="36" dur="500"/>
                                        <p:tgtEl>
                                          <p:spTgt spid="4">
                                            <p:txEl>
                                              <p:pRg st="15" end="15"/>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16" end="16"/>
                                            </p:txEl>
                                          </p:spTgt>
                                        </p:tgtEl>
                                        <p:attrNameLst>
                                          <p:attrName>style.visibility</p:attrName>
                                        </p:attrNameLst>
                                      </p:cBhvr>
                                      <p:to>
                                        <p:strVal val="visible"/>
                                      </p:to>
                                    </p:set>
                                    <p:animEffect transition="in" filter="fade">
                                      <p:cBhvr>
                                        <p:cTn id="39" dur="500"/>
                                        <p:tgtEl>
                                          <p:spTgt spid="4">
                                            <p:txEl>
                                              <p:pRg st="16" end="1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
                                            <p:txEl>
                                              <p:pRg st="17" end="17"/>
                                            </p:txEl>
                                          </p:spTgt>
                                        </p:tgtEl>
                                        <p:attrNameLst>
                                          <p:attrName>style.visibility</p:attrName>
                                        </p:attrNameLst>
                                      </p:cBhvr>
                                      <p:to>
                                        <p:strVal val="visible"/>
                                      </p:to>
                                    </p:set>
                                    <p:animEffect transition="in" filter="fade">
                                      <p:cBhvr>
                                        <p:cTn id="44" dur="500"/>
                                        <p:tgtEl>
                                          <p:spTgt spid="4">
                                            <p:txEl>
                                              <p:pRg st="17" end="17"/>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4">
                                            <p:txEl>
                                              <p:pRg st="18" end="18"/>
                                            </p:txEl>
                                          </p:spTgt>
                                        </p:tgtEl>
                                        <p:attrNameLst>
                                          <p:attrName>style.visibility</p:attrName>
                                        </p:attrNameLst>
                                      </p:cBhvr>
                                      <p:to>
                                        <p:strVal val="visible"/>
                                      </p:to>
                                    </p:set>
                                    <p:animEffect transition="in" filter="fade">
                                      <p:cBhvr>
                                        <p:cTn id="47" dur="500"/>
                                        <p:tgtEl>
                                          <p:spTgt spid="4">
                                            <p:txEl>
                                              <p:pRg st="18" end="18"/>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4">
                                            <p:txEl>
                                              <p:pRg st="19" end="19"/>
                                            </p:txEl>
                                          </p:spTgt>
                                        </p:tgtEl>
                                        <p:attrNameLst>
                                          <p:attrName>style.visibility</p:attrName>
                                        </p:attrNameLst>
                                      </p:cBhvr>
                                      <p:to>
                                        <p:strVal val="visible"/>
                                      </p:to>
                                    </p:set>
                                    <p:animEffect transition="in" filter="fade">
                                      <p:cBhvr>
                                        <p:cTn id="50" dur="500"/>
                                        <p:tgtEl>
                                          <p:spTgt spid="4">
                                            <p:txEl>
                                              <p:pRg st="19" end="19"/>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4">
                                            <p:txEl>
                                              <p:pRg st="20" end="20"/>
                                            </p:txEl>
                                          </p:spTgt>
                                        </p:tgtEl>
                                        <p:attrNameLst>
                                          <p:attrName>style.visibility</p:attrName>
                                        </p:attrNameLst>
                                      </p:cBhvr>
                                      <p:to>
                                        <p:strVal val="visible"/>
                                      </p:to>
                                    </p:set>
                                    <p:animEffect transition="in" filter="fade">
                                      <p:cBhvr>
                                        <p:cTn id="53" dur="500"/>
                                        <p:tgtEl>
                                          <p:spTgt spid="4">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76FFD-0D77-4020-A41D-E71B3A2A5E16}"/>
              </a:ext>
            </a:extLst>
          </p:cNvPr>
          <p:cNvSpPr>
            <a:spLocks noGrp="1"/>
          </p:cNvSpPr>
          <p:nvPr>
            <p:ph type="title"/>
          </p:nvPr>
        </p:nvSpPr>
        <p:spPr/>
        <p:txBody>
          <a:bodyPr/>
          <a:lstStyle/>
          <a:p>
            <a:r>
              <a:rPr lang="ru-RU" dirty="0"/>
              <a:t>Передача по константной ссылке</a:t>
            </a:r>
          </a:p>
        </p:txBody>
      </p:sp>
      <p:sp>
        <p:nvSpPr>
          <p:cNvPr id="3" name="Content Placeholder 2">
            <a:extLst>
              <a:ext uri="{FF2B5EF4-FFF2-40B4-BE49-F238E27FC236}">
                <a16:creationId xmlns:a16="http://schemas.microsoft.com/office/drawing/2014/main" id="{DDDCEB66-F7D3-4916-8C01-C8DB299A882C}"/>
              </a:ext>
            </a:extLst>
          </p:cNvPr>
          <p:cNvSpPr>
            <a:spLocks noGrp="1"/>
          </p:cNvSpPr>
          <p:nvPr>
            <p:ph idx="1"/>
          </p:nvPr>
        </p:nvSpPr>
        <p:spPr/>
        <p:txBody>
          <a:bodyPr/>
          <a:lstStyle/>
          <a:p>
            <a:r>
              <a:rPr lang="ru-RU" dirty="0"/>
              <a:t>Если объект тяжёлый, то передача по ссылке экономит память и/или время процессора</a:t>
            </a:r>
          </a:p>
          <a:p>
            <a:r>
              <a:rPr lang="ru-RU" dirty="0"/>
              <a:t>Если функция не меняет тяжёлый объект, его следует передать по константной ссылке</a:t>
            </a:r>
          </a:p>
        </p:txBody>
      </p:sp>
    </p:spTree>
    <p:extLst>
      <p:ext uri="{BB962C8B-B14F-4D97-AF65-F5344CB8AC3E}">
        <p14:creationId xmlns:p14="http://schemas.microsoft.com/office/powerpoint/2010/main" val="336461678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81095F-FDB1-49F0-84B2-EF0FC9F2ADE6}"/>
              </a:ext>
            </a:extLst>
          </p:cNvPr>
          <p:cNvSpPr>
            <a:spLocks noGrp="1"/>
          </p:cNvSpPr>
          <p:nvPr>
            <p:ph type="title"/>
          </p:nvPr>
        </p:nvSpPr>
        <p:spPr/>
        <p:txBody>
          <a:bodyPr/>
          <a:lstStyle/>
          <a:p>
            <a:r>
              <a:rPr lang="ru-RU" dirty="0"/>
              <a:t>Передача по константной ссылке</a:t>
            </a:r>
          </a:p>
        </p:txBody>
      </p:sp>
      <p:sp>
        <p:nvSpPr>
          <p:cNvPr id="5" name="Rectangle 4">
            <a:extLst>
              <a:ext uri="{FF2B5EF4-FFF2-40B4-BE49-F238E27FC236}">
                <a16:creationId xmlns:a16="http://schemas.microsoft.com/office/drawing/2014/main" id="{4A5BDCCB-FD7A-406E-9723-795E0A7623E9}"/>
              </a:ext>
            </a:extLst>
          </p:cNvPr>
          <p:cNvSpPr/>
          <p:nvPr/>
        </p:nvSpPr>
        <p:spPr>
          <a:xfrm>
            <a:off x="983432" y="1916831"/>
            <a:ext cx="10729192" cy="4801314"/>
          </a:xfrm>
          <a:prstGeom prst="rect">
            <a:avLst/>
          </a:prstGeom>
        </p:spPr>
        <p:txBody>
          <a:bodyPr wrap="square">
            <a:spAutoFit/>
          </a:bodyPr>
          <a:lstStyle/>
          <a:p>
            <a:r>
              <a:rPr lang="ru-RU" b="0" dirty="0">
                <a:solidFill>
                  <a:srgbClr val="008000"/>
                </a:solidFill>
                <a:effectLst/>
                <a:latin typeface="Consolas" panose="020B0609020204030204" pitchFamily="49" charset="0"/>
              </a:rPr>
              <a:t>// Выводит строку, обрамлённую кавычками.</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Параметр </a:t>
            </a:r>
            <a:r>
              <a:rPr lang="de-DE" b="0" dirty="0" err="1">
                <a:solidFill>
                  <a:srgbClr val="008000"/>
                </a:solidFill>
                <a:effectLst/>
                <a:latin typeface="Consolas" panose="020B0609020204030204" pitchFamily="49" charset="0"/>
              </a:rPr>
              <a:t>str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передан по константной ссылке.</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PrintQuoted</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const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0000FF"/>
                </a:solidFill>
                <a:effectLst/>
                <a:latin typeface="Consolas" panose="020B0609020204030204" pitchFamily="49" charset="0"/>
              </a:rPr>
              <a:t>&amp;</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hello</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 "</a:t>
            </a:r>
            <a:r>
              <a:rPr lang="de-DE" b="0" dirty="0">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world</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a:t>
            </a:r>
            <a:r>
              <a:rPr lang="de-DE" b="0" dirty="0" err="1">
                <a:solidFill>
                  <a:srgbClr val="A31515"/>
                </a:solidFill>
                <a:effectLst/>
                <a:latin typeface="Consolas" panose="020B0609020204030204" pitchFamily="49" charset="0"/>
              </a:rPr>
              <a:t>world"</a:t>
            </a:r>
            <a:r>
              <a:rPr lang="de-DE" b="0" dirty="0" err="1">
                <a:solidFill>
                  <a:srgbClr val="0000FF"/>
                </a:solidFill>
                <a:effectLst/>
                <a:latin typeface="Consolas" panose="020B0609020204030204" pitchFamily="49" charset="0"/>
              </a:rPr>
              <a:t>s</a:t>
            </a:r>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Функция </a:t>
            </a:r>
            <a:r>
              <a:rPr lang="de-DE" b="0" dirty="0" err="1">
                <a:solidFill>
                  <a:srgbClr val="008000"/>
                </a:solidFill>
                <a:effectLst/>
                <a:latin typeface="Consolas" panose="020B0609020204030204" pitchFamily="49" charset="0"/>
              </a:rPr>
              <a:t>PrintQuoted</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может работать и с временным объектом.</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PrintQuoted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hello</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world</a:t>
            </a:r>
            <a:r>
              <a:rPr lang="de-DE" b="0" dirty="0">
                <a:solidFill>
                  <a:srgbClr val="3B3B3B"/>
                </a:solidFill>
                <a:effectLst/>
                <a:latin typeface="Consolas" panose="020B0609020204030204" pitchFamily="49" charset="0"/>
              </a:rPr>
              <a:t>); </a:t>
            </a:r>
          </a:p>
          <a:p>
            <a:br>
              <a:rPr lang="de-DE" b="0" dirty="0">
                <a:solidFill>
                  <a:srgbClr val="3B3B3B"/>
                </a:solidFill>
                <a:effectLst/>
                <a:latin typeface="Consolas" panose="020B0609020204030204" pitchFamily="49" charset="0"/>
              </a:rPr>
            </a:b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 функцию можно передать и константную переменную.</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const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3B3B3B"/>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const_str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 </a:t>
            </a:r>
            <a:r>
              <a:rPr lang="de-DE" b="0" dirty="0" err="1">
                <a:solidFill>
                  <a:srgbClr val="A31515"/>
                </a:solidFill>
                <a:effectLst/>
                <a:latin typeface="Consolas" panose="020B0609020204030204" pitchFamily="49" charset="0"/>
              </a:rPr>
              <a:t>world</a:t>
            </a:r>
            <a:r>
              <a:rPr lang="de-DE" b="0" dirty="0">
                <a:solidFill>
                  <a:srgbClr val="A31515"/>
                </a:solidFill>
                <a:effectLst/>
                <a:latin typeface="Consolas" panose="020B0609020204030204" pitchFamily="49" charset="0"/>
              </a:rPr>
              <a:t>!"</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PrintQuoted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const_str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418883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animEffect transition="in" filter="fade">
                                      <p:cBhvr>
                                        <p:cTn id="7" dur="500"/>
                                        <p:tgtEl>
                                          <p:spTgt spid="5">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7" end="7"/>
                                            </p:txEl>
                                          </p:spTgt>
                                        </p:tgtEl>
                                        <p:attrNameLst>
                                          <p:attrName>style.visibility</p:attrName>
                                        </p:attrNameLst>
                                      </p:cBhvr>
                                      <p:to>
                                        <p:strVal val="visible"/>
                                      </p:to>
                                    </p:set>
                                    <p:animEffect transition="in" filter="fade">
                                      <p:cBhvr>
                                        <p:cTn id="10" dur="500"/>
                                        <p:tgtEl>
                                          <p:spTgt spid="5">
                                            <p:txEl>
                                              <p:pRg st="7" end="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animEffect transition="in" filter="fade">
                                      <p:cBhvr>
                                        <p:cTn id="13" dur="500"/>
                                        <p:tgtEl>
                                          <p:spTgt spid="5">
                                            <p:txEl>
                                              <p:pRg st="8" end="8"/>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9" end="9"/>
                                            </p:txEl>
                                          </p:spTgt>
                                        </p:tgtEl>
                                        <p:attrNameLst>
                                          <p:attrName>style.visibility</p:attrName>
                                        </p:attrNameLst>
                                      </p:cBhvr>
                                      <p:to>
                                        <p:strVal val="visible"/>
                                      </p:to>
                                    </p:set>
                                    <p:animEffect transition="in" filter="fade">
                                      <p:cBhvr>
                                        <p:cTn id="16" dur="500"/>
                                        <p:tgtEl>
                                          <p:spTgt spid="5">
                                            <p:txEl>
                                              <p:pRg st="9" end="9"/>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animEffect transition="in" filter="fade">
                                      <p:cBhvr>
                                        <p:cTn id="21" dur="500"/>
                                        <p:tgtEl>
                                          <p:spTgt spid="5">
                                            <p:txEl>
                                              <p:pRg st="10" end="1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11" end="11"/>
                                            </p:txEl>
                                          </p:spTgt>
                                        </p:tgtEl>
                                        <p:attrNameLst>
                                          <p:attrName>style.visibility</p:attrName>
                                        </p:attrNameLst>
                                      </p:cBhvr>
                                      <p:to>
                                        <p:strVal val="visible"/>
                                      </p:to>
                                    </p:set>
                                    <p:animEffect transition="in" filter="fade">
                                      <p:cBhvr>
                                        <p:cTn id="24" dur="500"/>
                                        <p:tgtEl>
                                          <p:spTgt spid="5">
                                            <p:txEl>
                                              <p:pRg st="11" end="1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animEffect transition="in" filter="fade">
                                      <p:cBhvr>
                                        <p:cTn id="27"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normAutofit/>
          </a:bodyPr>
          <a:lstStyle/>
          <a:p>
            <a:pPr>
              <a:defRPr/>
            </a:pPr>
            <a:r>
              <a:rPr lang="ru-RU" dirty="0"/>
              <a:t>Строковые константы (строковые литералы)</a:t>
            </a:r>
          </a:p>
        </p:txBody>
      </p:sp>
      <p:sp>
        <p:nvSpPr>
          <p:cNvPr id="14339" name="Rectangle 3"/>
          <p:cNvSpPr>
            <a:spLocks noGrp="1" noChangeArrowheads="1"/>
          </p:cNvSpPr>
          <p:nvPr>
            <p:ph idx="1"/>
          </p:nvPr>
        </p:nvSpPr>
        <p:spPr/>
        <p:txBody>
          <a:bodyPr>
            <a:normAutofit/>
          </a:bodyPr>
          <a:lstStyle/>
          <a:p>
            <a:pPr eaLnBrk="1" hangingPunct="1"/>
            <a:r>
              <a:rPr lang="ru-RU" sz="2800" dirty="0"/>
              <a:t>Нуль или более символов, заключенных в двойные кавычки</a:t>
            </a:r>
          </a:p>
          <a:p>
            <a:pPr lvl="1" eaLnBrk="1" hangingPunct="1"/>
            <a:r>
              <a:rPr lang="en-US" dirty="0">
                <a:latin typeface="Courier New" pitchFamily="49" charset="0"/>
              </a:rPr>
              <a:t>"Hello, world\n"</a:t>
            </a:r>
          </a:p>
          <a:p>
            <a:pPr lvl="1" eaLnBrk="1" hangingPunct="1"/>
            <a:r>
              <a:rPr lang="en-US" dirty="0">
                <a:latin typeface="Courier New" pitchFamily="49" charset="0"/>
              </a:rPr>
              <a:t>""</a:t>
            </a:r>
          </a:p>
          <a:p>
            <a:pPr lvl="1" eaLnBrk="1" hangingPunct="1"/>
            <a:r>
              <a:rPr lang="en-US" dirty="0">
                <a:latin typeface="Courier New" pitchFamily="49" charset="0"/>
              </a:rPr>
              <a:t>"Hello " "world\n"</a:t>
            </a:r>
            <a:r>
              <a:rPr lang="en-US" dirty="0"/>
              <a:t> </a:t>
            </a:r>
            <a:r>
              <a:rPr lang="ru-RU" dirty="0"/>
              <a:t>эквивалентно</a:t>
            </a:r>
            <a:br>
              <a:rPr lang="en-US" dirty="0"/>
            </a:br>
            <a:r>
              <a:rPr lang="en-US" dirty="0">
                <a:latin typeface="Courier New" pitchFamily="49" charset="0"/>
              </a:rPr>
              <a:t>"Hello world\n”</a:t>
            </a:r>
          </a:p>
          <a:p>
            <a:pPr eaLnBrk="1" hangingPunct="1"/>
            <a:r>
              <a:rPr lang="ru-RU" sz="2800" dirty="0"/>
              <a:t>Во внутреннем представлении строковая константа – массив символов, завершающийся символом с кодом 0 (</a:t>
            </a:r>
            <a:r>
              <a:rPr lang="en-US" sz="2800" dirty="0"/>
              <a:t>‘\0’)</a:t>
            </a:r>
            <a:endParaRPr lang="ru-RU" sz="2800" dirty="0"/>
          </a:p>
          <a:p>
            <a:pPr eaLnBrk="1" hangingPunct="1"/>
            <a:r>
              <a:rPr lang="ru-RU" b="1" dirty="0"/>
              <a:t>С</a:t>
            </a:r>
            <a:r>
              <a:rPr lang="ru-RU" sz="2800" b="1" dirty="0"/>
              <a:t>ырых строковые литералы</a:t>
            </a:r>
            <a:r>
              <a:rPr lang="ru-RU" sz="2800" dirty="0"/>
              <a:t> (</a:t>
            </a:r>
            <a:r>
              <a:rPr lang="en-US" sz="2800" dirty="0"/>
              <a:t>raw string literals)</a:t>
            </a:r>
            <a:r>
              <a:rPr lang="ru-RU" sz="2800" dirty="0"/>
              <a:t>, позволяют</a:t>
            </a:r>
            <a:r>
              <a:rPr lang="en-US" sz="2800" dirty="0"/>
              <a:t> </a:t>
            </a:r>
            <a:r>
              <a:rPr lang="ru-RU" sz="2800" dirty="0"/>
              <a:t>объявляться строки без </a:t>
            </a:r>
            <a:r>
              <a:rPr lang="en-US" sz="2800" dirty="0"/>
              <a:t>escape-</a:t>
            </a:r>
            <a:r>
              <a:rPr lang="ru-RU" sz="2800" dirty="0"/>
              <a:t>последовательностей</a:t>
            </a:r>
            <a:endParaRPr lang="en-US" sz="2800" dirty="0"/>
          </a:p>
          <a:p>
            <a:pPr eaLnBrk="1" hangingPunct="1"/>
            <a:endParaRPr lang="ru-RU" sz="2800" dirty="0"/>
          </a:p>
        </p:txBody>
      </p:sp>
    </p:spTree>
    <p:custDataLst>
      <p:tags r:id="rId1"/>
    </p:custDataLst>
    <p:extLst>
      <p:ext uri="{BB962C8B-B14F-4D97-AF65-F5344CB8AC3E}">
        <p14:creationId xmlns:p14="http://schemas.microsoft.com/office/powerpoint/2010/main" val="50963630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EA6EC-0122-4D11-B0CF-A76B6B5DA638}"/>
              </a:ext>
            </a:extLst>
          </p:cNvPr>
          <p:cNvSpPr>
            <a:spLocks noGrp="1"/>
          </p:cNvSpPr>
          <p:nvPr>
            <p:ph type="title"/>
          </p:nvPr>
        </p:nvSpPr>
        <p:spPr/>
        <p:txBody>
          <a:bodyPr/>
          <a:lstStyle/>
          <a:p>
            <a:r>
              <a:rPr lang="ru-RU" dirty="0"/>
              <a:t>Простые типы передавайте по значению</a:t>
            </a:r>
          </a:p>
        </p:txBody>
      </p:sp>
      <p:sp>
        <p:nvSpPr>
          <p:cNvPr id="4" name="Rectangle 3">
            <a:extLst>
              <a:ext uri="{FF2B5EF4-FFF2-40B4-BE49-F238E27FC236}">
                <a16:creationId xmlns:a16="http://schemas.microsoft.com/office/drawing/2014/main" id="{87720986-C129-4321-9AA0-0DF602114BBC}"/>
              </a:ext>
            </a:extLst>
          </p:cNvPr>
          <p:cNvSpPr/>
          <p:nvPr/>
        </p:nvSpPr>
        <p:spPr>
          <a:xfrm>
            <a:off x="838200" y="2276872"/>
            <a:ext cx="10515600" cy="1754326"/>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среднее значение между x и y.</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a:t>
            </a:r>
            <a:r>
              <a:rPr lang="ru-RU" b="0" dirty="0" err="1">
                <a:solidFill>
                  <a:srgbClr val="008000"/>
                </a:solidFill>
                <a:effectLst/>
                <a:latin typeface="Consolas" panose="020B0609020204030204" pitchFamily="49" charset="0"/>
              </a:rPr>
              <a:t>double</a:t>
            </a:r>
            <a:r>
              <a:rPr lang="ru-RU" b="0" dirty="0">
                <a:solidFill>
                  <a:srgbClr val="008000"/>
                </a:solidFill>
                <a:effectLst/>
                <a:latin typeface="Consolas" panose="020B0609020204030204" pitchFamily="49" charset="0"/>
              </a:rPr>
              <a:t> — простой тип данных, поэтому выгоднее </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передать его по значению, а не по константной ссылке.</a:t>
            </a:r>
            <a:endParaRPr lang="ru-RU" b="0" dirty="0">
              <a:solidFill>
                <a:srgbClr val="3B3B3B"/>
              </a:solidFill>
              <a:effectLst/>
              <a:latin typeface="Consolas" panose="020B0609020204030204" pitchFamily="49" charset="0"/>
            </a:endParaRPr>
          </a:p>
          <a:p>
            <a:r>
              <a:rPr lang="ru-RU" b="0" dirty="0" err="1">
                <a:solidFill>
                  <a:srgbClr val="0000FF"/>
                </a:solidFill>
                <a:effectLst/>
                <a:latin typeface="Consolas" panose="020B0609020204030204" pitchFamily="49" charset="0"/>
              </a:rPr>
              <a:t>double</a:t>
            </a:r>
            <a:r>
              <a:rPr lang="ru-RU" b="0" dirty="0">
                <a:solidFill>
                  <a:srgbClr val="3B3B3B"/>
                </a:solidFill>
                <a:effectLst/>
                <a:latin typeface="Consolas" panose="020B0609020204030204" pitchFamily="49" charset="0"/>
              </a:rPr>
              <a:t> </a:t>
            </a:r>
            <a:r>
              <a:rPr lang="ru-RU" b="0" dirty="0" err="1">
                <a:solidFill>
                  <a:srgbClr val="795E26"/>
                </a:solidFill>
                <a:effectLst/>
                <a:latin typeface="Consolas" panose="020B0609020204030204" pitchFamily="49" charset="0"/>
              </a:rPr>
              <a:t>Middle</a:t>
            </a:r>
            <a:r>
              <a:rPr lang="ru-RU" b="0" dirty="0">
                <a:solidFill>
                  <a:srgbClr val="3B3B3B"/>
                </a:solidFill>
                <a:effectLst/>
                <a:latin typeface="Consolas" panose="020B0609020204030204" pitchFamily="49" charset="0"/>
              </a:rPr>
              <a:t>(</a:t>
            </a:r>
            <a:r>
              <a:rPr lang="ru-RU" b="0" dirty="0" err="1">
                <a:solidFill>
                  <a:srgbClr val="0000FF"/>
                </a:solidFill>
                <a:effectLst/>
                <a:latin typeface="Consolas" panose="020B0609020204030204" pitchFamily="49" charset="0"/>
              </a:rPr>
              <a:t>double</a:t>
            </a:r>
            <a:r>
              <a:rPr lang="ru-RU" b="0" dirty="0">
                <a:solidFill>
                  <a:srgbClr val="3B3B3B"/>
                </a:solidFill>
                <a:effectLst/>
                <a:latin typeface="Consolas" panose="020B0609020204030204" pitchFamily="49" charset="0"/>
              </a:rPr>
              <a:t> </a:t>
            </a:r>
            <a:r>
              <a:rPr lang="ru-RU" b="0" dirty="0">
                <a:solidFill>
                  <a:srgbClr val="001080"/>
                </a:solidFill>
                <a:effectLst/>
                <a:latin typeface="Consolas" panose="020B0609020204030204" pitchFamily="49" charset="0"/>
              </a:rPr>
              <a:t>x</a:t>
            </a:r>
            <a:r>
              <a:rPr lang="ru-RU" b="0" dirty="0">
                <a:solidFill>
                  <a:srgbClr val="3B3B3B"/>
                </a:solidFill>
                <a:effectLst/>
                <a:latin typeface="Consolas" panose="020B0609020204030204" pitchFamily="49" charset="0"/>
              </a:rPr>
              <a:t>, </a:t>
            </a:r>
            <a:r>
              <a:rPr lang="ru-RU" b="0" dirty="0" err="1">
                <a:solidFill>
                  <a:srgbClr val="0000FF"/>
                </a:solidFill>
                <a:effectLst/>
                <a:latin typeface="Consolas" panose="020B0609020204030204" pitchFamily="49" charset="0"/>
              </a:rPr>
              <a:t>double</a:t>
            </a:r>
            <a:r>
              <a:rPr lang="ru-RU" b="0" dirty="0">
                <a:solidFill>
                  <a:srgbClr val="3B3B3B"/>
                </a:solidFill>
                <a:effectLst/>
                <a:latin typeface="Consolas" panose="020B0609020204030204" pitchFamily="49" charset="0"/>
              </a:rPr>
              <a:t> </a:t>
            </a:r>
            <a:r>
              <a:rPr lang="ru-RU" b="0" dirty="0">
                <a:solidFill>
                  <a:srgbClr val="001080"/>
                </a:solidFill>
                <a:effectLst/>
                <a:latin typeface="Consolas" panose="020B0609020204030204" pitchFamily="49" charset="0"/>
              </a:rPr>
              <a:t>y</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AF00DB"/>
                </a:solidFill>
                <a:effectLst/>
                <a:latin typeface="Consolas" panose="020B0609020204030204" pitchFamily="49" charset="0"/>
              </a:rPr>
              <a:t>return</a:t>
            </a:r>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(y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a:t>
            </a:r>
            <a:r>
              <a:rPr lang="ru-RU" b="0" dirty="0">
                <a:solidFill>
                  <a:srgbClr val="098658"/>
                </a:solidFill>
                <a:effectLst/>
                <a:latin typeface="Consolas" panose="020B0609020204030204" pitchFamily="49" charset="0"/>
              </a:rPr>
              <a:t>0.5</a:t>
            </a:r>
            <a:r>
              <a:rPr lang="ru-RU" b="0" dirty="0">
                <a:solidFill>
                  <a:srgbClr val="3B3B3B"/>
                </a:solidFill>
                <a:effectLst/>
                <a:latin typeface="Consolas" panose="020B0609020204030204" pitchFamily="49" charset="0"/>
              </a:rPr>
              <a:t>;</a:t>
            </a: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15548884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6B379-9D8C-449A-B91C-FF73F43A2942}"/>
              </a:ext>
            </a:extLst>
          </p:cNvPr>
          <p:cNvSpPr>
            <a:spLocks noGrp="1"/>
          </p:cNvSpPr>
          <p:nvPr>
            <p:ph type="title"/>
          </p:nvPr>
        </p:nvSpPr>
        <p:spPr/>
        <p:txBody>
          <a:bodyPr/>
          <a:lstStyle/>
          <a:p>
            <a:r>
              <a:rPr lang="ru-RU" dirty="0"/>
              <a:t>По ссылке или по значению</a:t>
            </a:r>
            <a:r>
              <a:rPr lang="en-US" dirty="0"/>
              <a:t>?</a:t>
            </a:r>
            <a:endParaRPr lang="ru-RU" dirty="0"/>
          </a:p>
        </p:txBody>
      </p:sp>
      <p:sp>
        <p:nvSpPr>
          <p:cNvPr id="3" name="Rectangle 2">
            <a:extLst>
              <a:ext uri="{FF2B5EF4-FFF2-40B4-BE49-F238E27FC236}">
                <a16:creationId xmlns:a16="http://schemas.microsoft.com/office/drawing/2014/main" id="{14DC534C-E74A-42C9-B1BE-2E04850B4780}"/>
              </a:ext>
            </a:extLst>
          </p:cNvPr>
          <p:cNvSpPr/>
          <p:nvPr/>
        </p:nvSpPr>
        <p:spPr>
          <a:xfrm>
            <a:off x="983432" y="2348879"/>
            <a:ext cx="8160568" cy="2862322"/>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количество пробелов в строке </a:t>
            </a:r>
            <a:r>
              <a:rPr lang="de-DE" b="0" dirty="0" err="1">
                <a:solidFill>
                  <a:srgbClr val="008000"/>
                </a:solidFill>
                <a:effectLst/>
                <a:latin typeface="Consolas" panose="020B0609020204030204" pitchFamily="49" charset="0"/>
              </a:rPr>
              <a:t>str.</a:t>
            </a:r>
            <a:endParaRPr lang="de-DE"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size_t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CountSpaces</a:t>
            </a:r>
            <a:r>
              <a:rPr lang="de-DE" b="0" dirty="0">
                <a:solidFill>
                  <a:srgbClr val="3B3B3B"/>
                </a:solidFill>
                <a:effectLst/>
                <a:latin typeface="Consolas" panose="020B0609020204030204" pitchFamily="49" charset="0"/>
              </a:rPr>
              <a:t>(</a:t>
            </a:r>
            <a:r>
              <a:rPr lang="de-DE" b="0" dirty="0">
                <a:solidFill>
                  <a:srgbClr val="008000"/>
                </a:solidFill>
                <a:effectLst/>
                <a:latin typeface="Consolas" panose="020B0609020204030204" pitchFamily="49" charset="0"/>
              </a:rPr>
              <a:t>/* </a:t>
            </a:r>
            <a:r>
              <a:rPr lang="de-DE" b="0" dirty="0" err="1">
                <a:solidFill>
                  <a:srgbClr val="008000"/>
                </a:solidFill>
                <a:effectLst/>
                <a:latin typeface="Consolas" panose="020B0609020204030204" pitchFamily="49" charset="0"/>
              </a:rPr>
              <a:t>std</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string</a:t>
            </a:r>
            <a:r>
              <a:rPr lang="de-DE" b="0" dirty="0">
                <a:solidFill>
                  <a:srgbClr val="008000"/>
                </a:solidFill>
                <a:effectLst/>
                <a:latin typeface="Consolas" panose="020B0609020204030204" pitchFamily="49" charset="0"/>
              </a:rPr>
              <a:t> */</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size_t</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num_spaces</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 </a:t>
            </a:r>
            <a:r>
              <a:rPr lang="de-DE" b="0" dirty="0" err="1">
                <a:solidFill>
                  <a:srgbClr val="3B3B3B"/>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if</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 '</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err="1">
                <a:solidFill>
                  <a:srgbClr val="3B3B3B"/>
                </a:solidFill>
                <a:effectLst/>
                <a:latin typeface="Consolas" panose="020B0609020204030204" pitchFamily="49" charset="0"/>
              </a:rPr>
              <a:t>num_spaces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num_spaces</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85242740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481ED-5A5D-4B08-8DA4-B4F68CF607AF}"/>
              </a:ext>
            </a:extLst>
          </p:cNvPr>
          <p:cNvSpPr>
            <a:spLocks noGrp="1"/>
          </p:cNvSpPr>
          <p:nvPr>
            <p:ph type="title"/>
          </p:nvPr>
        </p:nvSpPr>
        <p:spPr/>
        <p:txBody>
          <a:bodyPr/>
          <a:lstStyle/>
          <a:p>
            <a:r>
              <a:rPr lang="ru-RU" dirty="0"/>
              <a:t>По ссылке или по значению</a:t>
            </a:r>
            <a:r>
              <a:rPr lang="en-US" dirty="0"/>
              <a:t>?</a:t>
            </a:r>
            <a:endParaRPr lang="ru-RU" dirty="0"/>
          </a:p>
        </p:txBody>
      </p:sp>
      <p:sp>
        <p:nvSpPr>
          <p:cNvPr id="4" name="Rectangle 3">
            <a:extLst>
              <a:ext uri="{FF2B5EF4-FFF2-40B4-BE49-F238E27FC236}">
                <a16:creationId xmlns:a16="http://schemas.microsoft.com/office/drawing/2014/main" id="{C7814C00-52FC-473A-B002-5644E96A8266}"/>
              </a:ext>
            </a:extLst>
          </p:cNvPr>
          <p:cNvSpPr/>
          <p:nvPr/>
        </p:nvSpPr>
        <p:spPr>
          <a:xfrm>
            <a:off x="838200" y="2132856"/>
            <a:ext cx="8305800" cy="1200329"/>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a:t>
            </a:r>
            <a:r>
              <a:rPr lang="de-DE" b="0" dirty="0" err="1">
                <a:solidFill>
                  <a:srgbClr val="008000"/>
                </a:solidFill>
                <a:effectLst/>
                <a:latin typeface="Consolas" panose="020B0609020204030204" pitchFamily="49" charset="0"/>
              </a:rPr>
              <a:t>true</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если </a:t>
            </a:r>
            <a:r>
              <a:rPr lang="de-DE" b="0" dirty="0">
                <a:solidFill>
                  <a:srgbClr val="008000"/>
                </a:solidFill>
                <a:effectLst/>
                <a:latin typeface="Consolas" panose="020B0609020204030204" pitchFamily="49" charset="0"/>
              </a:rPr>
              <a:t>n </a:t>
            </a:r>
            <a:r>
              <a:rPr lang="ru-RU" b="0" dirty="0">
                <a:solidFill>
                  <a:srgbClr val="008000"/>
                </a:solidFill>
                <a:effectLst/>
                <a:latin typeface="Consolas" panose="020B0609020204030204" pitchFamily="49" charset="0"/>
              </a:rPr>
              <a:t>чётное, и </a:t>
            </a:r>
            <a:r>
              <a:rPr lang="de-DE" b="0" dirty="0" err="1">
                <a:solidFill>
                  <a:srgbClr val="008000"/>
                </a:solidFill>
                <a:effectLst/>
                <a:latin typeface="Consolas" panose="020B0609020204030204" pitchFamily="49" charset="0"/>
              </a:rPr>
              <a:t>false</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если нечётное.</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bool</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IsEven</a:t>
            </a:r>
            <a:r>
              <a:rPr lang="de-DE" b="0" dirty="0">
                <a:solidFill>
                  <a:srgbClr val="3B3B3B"/>
                </a:solidFill>
                <a:effectLst/>
                <a:latin typeface="Consolas" panose="020B0609020204030204" pitchFamily="49" charset="0"/>
              </a:rPr>
              <a:t>(</a:t>
            </a:r>
            <a:r>
              <a:rPr lang="de-DE" b="0" dirty="0">
                <a:solidFill>
                  <a:srgbClr val="008000"/>
                </a:solidFill>
                <a:effectLst/>
                <a:latin typeface="Consolas" panose="020B0609020204030204" pitchFamily="49" charset="0"/>
              </a:rPr>
              <a:t>/* </a:t>
            </a:r>
            <a:r>
              <a:rPr lang="de-DE" b="0" dirty="0" err="1">
                <a:solidFill>
                  <a:srgbClr val="008000"/>
                </a:solidFill>
                <a:effectLst/>
                <a:latin typeface="Consolas" panose="020B0609020204030204" pitchFamily="49" charset="0"/>
              </a:rPr>
              <a:t>int</a:t>
            </a:r>
            <a:r>
              <a:rPr lang="de-DE" b="0" dirty="0">
                <a:solidFill>
                  <a:srgbClr val="008000"/>
                </a:solidFill>
                <a:effectLst/>
                <a:latin typeface="Consolas" panose="020B0609020204030204" pitchFamily="49" charset="0"/>
              </a:rPr>
              <a:t> */</a:t>
            </a:r>
            <a:r>
              <a:rPr lang="de-DE" b="0" dirty="0">
                <a:solidFill>
                  <a:srgbClr val="3B3B3B"/>
                </a:solidFill>
                <a:effectLst/>
                <a:latin typeface="Consolas" panose="020B0609020204030204" pitchFamily="49" charset="0"/>
              </a:rPr>
              <a:t> </a:t>
            </a:r>
            <a:r>
              <a:rPr lang="de-DE" b="0" dirty="0">
                <a:solidFill>
                  <a:srgbClr val="267F99"/>
                </a:solidFill>
                <a:effectLst/>
                <a:latin typeface="Consolas" panose="020B0609020204030204" pitchFamily="49" charset="0"/>
              </a:rPr>
              <a:t>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(n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2</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
        <p:nvSpPr>
          <p:cNvPr id="3" name="Rectangle 3">
            <a:extLst>
              <a:ext uri="{FF2B5EF4-FFF2-40B4-BE49-F238E27FC236}">
                <a16:creationId xmlns:a16="http://schemas.microsoft.com/office/drawing/2014/main" id="{A0E83135-801A-D5E8-D4C2-ED56CB271014}"/>
              </a:ext>
            </a:extLst>
          </p:cNvPr>
          <p:cNvSpPr/>
          <p:nvPr/>
        </p:nvSpPr>
        <p:spPr>
          <a:xfrm>
            <a:off x="820942" y="4077072"/>
            <a:ext cx="8305800" cy="1200329"/>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a:t>
            </a:r>
            <a:r>
              <a:rPr lang="de-DE" b="0" dirty="0" err="1">
                <a:solidFill>
                  <a:srgbClr val="008000"/>
                </a:solidFill>
                <a:effectLst/>
                <a:latin typeface="Consolas" panose="020B0609020204030204" pitchFamily="49" charset="0"/>
              </a:rPr>
              <a:t>true</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если </a:t>
            </a:r>
            <a:r>
              <a:rPr lang="de-DE" b="0" dirty="0">
                <a:solidFill>
                  <a:srgbClr val="008000"/>
                </a:solidFill>
                <a:effectLst/>
                <a:latin typeface="Consolas" panose="020B0609020204030204" pitchFamily="49" charset="0"/>
              </a:rPr>
              <a:t>n </a:t>
            </a:r>
            <a:r>
              <a:rPr lang="ru-RU" b="0" dirty="0">
                <a:solidFill>
                  <a:srgbClr val="008000"/>
                </a:solidFill>
                <a:effectLst/>
                <a:latin typeface="Consolas" panose="020B0609020204030204" pitchFamily="49" charset="0"/>
              </a:rPr>
              <a:t>чётное, и </a:t>
            </a:r>
            <a:r>
              <a:rPr lang="de-DE" b="0" dirty="0" err="1">
                <a:solidFill>
                  <a:srgbClr val="008000"/>
                </a:solidFill>
                <a:effectLst/>
                <a:latin typeface="Consolas" panose="020B0609020204030204" pitchFamily="49" charset="0"/>
              </a:rPr>
              <a:t>false</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если нечётное.</a:t>
            </a:r>
            <a:endParaRPr lang="ru-RU"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bool</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IsEven</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a:solidFill>
                  <a:srgbClr val="267F99"/>
                </a:solidFill>
                <a:effectLst/>
                <a:latin typeface="Consolas" panose="020B0609020204030204" pitchFamily="49" charset="0"/>
              </a:rPr>
              <a:t>n</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(n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2</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098658"/>
                </a:solidFill>
                <a:effectLst/>
                <a:latin typeface="Consolas" panose="020B0609020204030204" pitchFamily="49" charset="0"/>
              </a:rPr>
              <a:t>0</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54183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6DC19-9805-42AA-8EDE-F325FF21A9D1}"/>
              </a:ext>
            </a:extLst>
          </p:cNvPr>
          <p:cNvSpPr>
            <a:spLocks noGrp="1"/>
          </p:cNvSpPr>
          <p:nvPr>
            <p:ph type="title"/>
          </p:nvPr>
        </p:nvSpPr>
        <p:spPr/>
        <p:txBody>
          <a:bodyPr/>
          <a:lstStyle/>
          <a:p>
            <a:r>
              <a:rPr lang="ru-RU" dirty="0"/>
              <a:t>По ссылке или по значению</a:t>
            </a:r>
            <a:r>
              <a:rPr lang="en-US" dirty="0"/>
              <a:t>?</a:t>
            </a:r>
            <a:endParaRPr lang="ru-RU" dirty="0"/>
          </a:p>
        </p:txBody>
      </p:sp>
      <p:sp>
        <p:nvSpPr>
          <p:cNvPr id="3" name="Rectangle 2">
            <a:extLst>
              <a:ext uri="{FF2B5EF4-FFF2-40B4-BE49-F238E27FC236}">
                <a16:creationId xmlns:a16="http://schemas.microsoft.com/office/drawing/2014/main" id="{E1886607-BD94-4B58-A746-4098F84FC1AF}"/>
              </a:ext>
            </a:extLst>
          </p:cNvPr>
          <p:cNvSpPr/>
          <p:nvPr/>
        </p:nvSpPr>
        <p:spPr>
          <a:xfrm>
            <a:off x="838200" y="1916832"/>
            <a:ext cx="8305800" cy="2031325"/>
          </a:xfrm>
          <a:prstGeom prst="rect">
            <a:avLst/>
          </a:prstGeom>
        </p:spPr>
        <p:txBody>
          <a:bodyPr wrap="square">
            <a:spAutoFit/>
          </a:bodyPr>
          <a:lstStyle/>
          <a:p>
            <a:r>
              <a:rPr lang="ru-RU" b="0" dirty="0">
                <a:solidFill>
                  <a:srgbClr val="008000"/>
                </a:solidFill>
                <a:effectLst/>
                <a:latin typeface="Consolas" panose="020B0609020204030204" pitchFamily="49" charset="0"/>
              </a:rPr>
              <a:t>// Обменивает переданные значения.</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Например, </a:t>
            </a:r>
            <a:r>
              <a:rPr lang="ru-RU" b="0" dirty="0" err="1">
                <a:solidFill>
                  <a:srgbClr val="008000"/>
                </a:solidFill>
                <a:effectLst/>
                <a:latin typeface="Consolas" panose="020B0609020204030204" pitchFamily="49" charset="0"/>
              </a:rPr>
              <a:t>Swap</a:t>
            </a:r>
            <a:r>
              <a:rPr lang="ru-RU" b="0" dirty="0">
                <a:solidFill>
                  <a:srgbClr val="008000"/>
                </a:solidFill>
                <a:effectLst/>
                <a:latin typeface="Consolas" panose="020B0609020204030204" pitchFamily="49" charset="0"/>
              </a:rPr>
              <a:t>(a, b) обменивает значения переменных a и b.</a:t>
            </a:r>
            <a:endParaRPr lang="ru-RU" b="0" dirty="0">
              <a:solidFill>
                <a:srgbClr val="3B3B3B"/>
              </a:solidFill>
              <a:effectLst/>
              <a:latin typeface="Consolas" panose="020B0609020204030204" pitchFamily="49" charset="0"/>
            </a:endParaRPr>
          </a:p>
          <a:p>
            <a:r>
              <a:rPr lang="ru-RU" b="0" dirty="0" err="1">
                <a:solidFill>
                  <a:srgbClr val="0000FF"/>
                </a:solidFill>
                <a:effectLst/>
                <a:latin typeface="Consolas" panose="020B0609020204030204" pitchFamily="49" charset="0"/>
              </a:rPr>
              <a:t>void</a:t>
            </a:r>
            <a:r>
              <a:rPr lang="ru-RU" b="0" dirty="0">
                <a:solidFill>
                  <a:srgbClr val="3B3B3B"/>
                </a:solidFill>
                <a:effectLst/>
                <a:latin typeface="Consolas" panose="020B0609020204030204" pitchFamily="49" charset="0"/>
              </a:rPr>
              <a:t> </a:t>
            </a:r>
            <a:r>
              <a:rPr lang="ru-RU" b="0" dirty="0" err="1">
                <a:solidFill>
                  <a:srgbClr val="795E26"/>
                </a:solidFill>
                <a:effectLst/>
                <a:latin typeface="Consolas" panose="020B0609020204030204" pitchFamily="49" charset="0"/>
              </a:rPr>
              <a:t>Swap</a:t>
            </a:r>
            <a:r>
              <a:rPr lang="ru-RU" b="0" dirty="0">
                <a:solidFill>
                  <a:srgbClr val="3B3B3B"/>
                </a:solidFill>
                <a:effectLst/>
                <a:latin typeface="Consolas" panose="020B0609020204030204" pitchFamily="49" charset="0"/>
              </a:rPr>
              <a:t>(</a:t>
            </a:r>
            <a:r>
              <a:rPr lang="ru-RU" b="0" dirty="0">
                <a:solidFill>
                  <a:srgbClr val="008000"/>
                </a:solidFill>
                <a:effectLst/>
                <a:latin typeface="Consolas" panose="020B0609020204030204" pitchFamily="49" charset="0"/>
              </a:rPr>
              <a:t>/* </a:t>
            </a:r>
            <a:r>
              <a:rPr lang="ru-RU" b="0" dirty="0" err="1">
                <a:solidFill>
                  <a:srgbClr val="008000"/>
                </a:solidFill>
                <a:effectLst/>
                <a:latin typeface="Consolas" panose="020B0609020204030204" pitchFamily="49" charset="0"/>
              </a:rPr>
              <a:t>int</a:t>
            </a:r>
            <a:r>
              <a:rPr lang="ru-RU" b="0" dirty="0">
                <a:solidFill>
                  <a:srgbClr val="008000"/>
                </a:solidFill>
                <a:effectLst/>
                <a:latin typeface="Consolas" panose="020B0609020204030204" pitchFamily="49" charset="0"/>
              </a:rPr>
              <a:t> */</a:t>
            </a:r>
            <a:r>
              <a:rPr lang="ru-RU" b="0" dirty="0">
                <a:solidFill>
                  <a:srgbClr val="3B3B3B"/>
                </a:solidFill>
                <a:effectLst/>
                <a:latin typeface="Consolas" panose="020B0609020204030204" pitchFamily="49" charset="0"/>
              </a:rPr>
              <a:t> </a:t>
            </a:r>
            <a:r>
              <a:rPr lang="ru-RU" b="0" dirty="0">
                <a:solidFill>
                  <a:srgbClr val="267F99"/>
                </a:solidFill>
                <a:effectLst/>
                <a:latin typeface="Consolas" panose="020B0609020204030204" pitchFamily="49" charset="0"/>
              </a:rPr>
              <a:t>x</a:t>
            </a:r>
            <a:r>
              <a:rPr lang="ru-RU" b="0" dirty="0">
                <a:solidFill>
                  <a:srgbClr val="3B3B3B"/>
                </a:solidFill>
                <a:effectLst/>
                <a:latin typeface="Consolas" panose="020B0609020204030204" pitchFamily="49" charset="0"/>
              </a:rPr>
              <a:t>,</a:t>
            </a:r>
            <a:r>
              <a:rPr lang="ru-RU" b="0" dirty="0">
                <a:solidFill>
                  <a:srgbClr val="008000"/>
                </a:solidFill>
                <a:effectLst/>
                <a:latin typeface="Consolas" panose="020B0609020204030204" pitchFamily="49" charset="0"/>
              </a:rPr>
              <a:t> /* </a:t>
            </a:r>
            <a:r>
              <a:rPr lang="ru-RU" b="0" dirty="0" err="1">
                <a:solidFill>
                  <a:srgbClr val="008000"/>
                </a:solidFill>
                <a:effectLst/>
                <a:latin typeface="Consolas" panose="020B0609020204030204" pitchFamily="49" charset="0"/>
              </a:rPr>
              <a:t>int</a:t>
            </a:r>
            <a:r>
              <a:rPr lang="ru-RU" b="0" dirty="0">
                <a:solidFill>
                  <a:srgbClr val="008000"/>
                </a:solidFill>
                <a:effectLst/>
                <a:latin typeface="Consolas" panose="020B0609020204030204" pitchFamily="49" charset="0"/>
              </a:rPr>
              <a:t> */</a:t>
            </a:r>
            <a:r>
              <a:rPr lang="ru-RU" b="0" dirty="0">
                <a:solidFill>
                  <a:srgbClr val="3B3B3B"/>
                </a:solidFill>
                <a:effectLst/>
                <a:latin typeface="Consolas" panose="020B0609020204030204" pitchFamily="49" charset="0"/>
              </a:rPr>
              <a:t> </a:t>
            </a:r>
            <a:r>
              <a:rPr lang="ru-RU" b="0" dirty="0">
                <a:solidFill>
                  <a:srgbClr val="267F99"/>
                </a:solidFill>
                <a:effectLst/>
                <a:latin typeface="Consolas" panose="020B0609020204030204" pitchFamily="49" charset="0"/>
              </a:rPr>
              <a:t>y</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0000FF"/>
                </a:solidFill>
                <a:effectLst/>
                <a:latin typeface="Consolas" panose="020B0609020204030204" pitchFamily="49" charset="0"/>
              </a:rPr>
              <a:t>int</a:t>
            </a:r>
            <a:r>
              <a:rPr lang="ru-RU" b="0" dirty="0">
                <a:solidFill>
                  <a:srgbClr val="3B3B3B"/>
                </a:solidFill>
                <a:effectLst/>
                <a:latin typeface="Consolas" panose="020B0609020204030204" pitchFamily="49" charset="0"/>
              </a:rPr>
              <a:t> </a:t>
            </a:r>
            <a:r>
              <a:rPr lang="ru-RU" b="0" dirty="0" err="1">
                <a:solidFill>
                  <a:srgbClr val="3B3B3B"/>
                </a:solidFill>
                <a:effectLst/>
                <a:latin typeface="Consolas" panose="020B0609020204030204" pitchFamily="49" charset="0"/>
              </a:rPr>
              <a:t>tmp</a:t>
            </a:r>
            <a:r>
              <a:rPr lang="ru-RU" b="0" dirty="0">
                <a:solidFill>
                  <a:srgbClr val="3B3B3B"/>
                </a:solidFill>
                <a:effectLst/>
                <a:latin typeface="Consolas" panose="020B0609020204030204" pitchFamily="49" charset="0"/>
              </a:rPr>
              <a:t>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x;</a:t>
            </a:r>
          </a:p>
          <a:p>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y;</a:t>
            </a:r>
          </a:p>
          <a:p>
            <a:r>
              <a:rPr lang="ru-RU" b="0" dirty="0">
                <a:solidFill>
                  <a:srgbClr val="3B3B3B"/>
                </a:solidFill>
                <a:effectLst/>
                <a:latin typeface="Consolas" panose="020B0609020204030204" pitchFamily="49" charset="0"/>
              </a:rPr>
              <a:t>    y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a:t>
            </a:r>
            <a:r>
              <a:rPr lang="ru-RU" b="0" dirty="0" err="1">
                <a:solidFill>
                  <a:srgbClr val="3B3B3B"/>
                </a:solidFill>
                <a:effectLst/>
                <a:latin typeface="Consolas" panose="020B0609020204030204" pitchFamily="49" charset="0"/>
              </a:rPr>
              <a:t>tmp</a:t>
            </a:r>
            <a:r>
              <a:rPr lang="ru-RU" b="0" dirty="0">
                <a:solidFill>
                  <a:srgbClr val="3B3B3B"/>
                </a:solidFill>
                <a:effectLst/>
                <a:latin typeface="Consolas" panose="020B0609020204030204" pitchFamily="49" charset="0"/>
              </a:rPr>
              <a:t>;</a:t>
            </a:r>
          </a:p>
          <a:p>
            <a:r>
              <a:rPr lang="ru-RU" b="0" dirty="0">
                <a:solidFill>
                  <a:srgbClr val="3B3B3B"/>
                </a:solidFill>
                <a:effectLst/>
                <a:latin typeface="Consolas" panose="020B0609020204030204" pitchFamily="49" charset="0"/>
              </a:rPr>
              <a:t>}</a:t>
            </a:r>
          </a:p>
        </p:txBody>
      </p:sp>
      <p:sp>
        <p:nvSpPr>
          <p:cNvPr id="4" name="Rectangle 2">
            <a:extLst>
              <a:ext uri="{FF2B5EF4-FFF2-40B4-BE49-F238E27FC236}">
                <a16:creationId xmlns:a16="http://schemas.microsoft.com/office/drawing/2014/main" id="{C3E44AF3-467A-6731-5242-B6AA85AAA3BF}"/>
              </a:ext>
            </a:extLst>
          </p:cNvPr>
          <p:cNvSpPr/>
          <p:nvPr/>
        </p:nvSpPr>
        <p:spPr>
          <a:xfrm>
            <a:off x="838200" y="4461550"/>
            <a:ext cx="8305800" cy="2031325"/>
          </a:xfrm>
          <a:prstGeom prst="rect">
            <a:avLst/>
          </a:prstGeom>
        </p:spPr>
        <p:txBody>
          <a:bodyPr wrap="square">
            <a:spAutoFit/>
          </a:bodyPr>
          <a:lstStyle/>
          <a:p>
            <a:r>
              <a:rPr lang="ru-RU" b="0" dirty="0">
                <a:solidFill>
                  <a:srgbClr val="008000"/>
                </a:solidFill>
                <a:effectLst/>
                <a:latin typeface="Consolas" panose="020B0609020204030204" pitchFamily="49" charset="0"/>
              </a:rPr>
              <a:t>// Обменивает переданные значения.</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Например, </a:t>
            </a:r>
            <a:r>
              <a:rPr lang="ru-RU" b="0" dirty="0" err="1">
                <a:solidFill>
                  <a:srgbClr val="008000"/>
                </a:solidFill>
                <a:effectLst/>
                <a:latin typeface="Consolas" panose="020B0609020204030204" pitchFamily="49" charset="0"/>
              </a:rPr>
              <a:t>Swap</a:t>
            </a:r>
            <a:r>
              <a:rPr lang="ru-RU" b="0" dirty="0">
                <a:solidFill>
                  <a:srgbClr val="008000"/>
                </a:solidFill>
                <a:effectLst/>
                <a:latin typeface="Consolas" panose="020B0609020204030204" pitchFamily="49" charset="0"/>
              </a:rPr>
              <a:t>(a, b) обменивает значения переменных a и b.</a:t>
            </a:r>
            <a:endParaRPr lang="ru-RU" b="0" dirty="0">
              <a:solidFill>
                <a:srgbClr val="3B3B3B"/>
              </a:solidFill>
              <a:effectLst/>
              <a:latin typeface="Consolas" panose="020B0609020204030204" pitchFamily="49" charset="0"/>
            </a:endParaRPr>
          </a:p>
          <a:p>
            <a:r>
              <a:rPr lang="ru-RU" b="0" dirty="0" err="1">
                <a:solidFill>
                  <a:srgbClr val="0000FF"/>
                </a:solidFill>
                <a:effectLst/>
                <a:latin typeface="Consolas" panose="020B0609020204030204" pitchFamily="49" charset="0"/>
              </a:rPr>
              <a:t>void</a:t>
            </a:r>
            <a:r>
              <a:rPr lang="ru-RU" b="0" dirty="0">
                <a:solidFill>
                  <a:srgbClr val="3B3B3B"/>
                </a:solidFill>
                <a:effectLst/>
                <a:latin typeface="Consolas" panose="020B0609020204030204" pitchFamily="49" charset="0"/>
              </a:rPr>
              <a:t> </a:t>
            </a:r>
            <a:r>
              <a:rPr lang="ru-RU" b="0" dirty="0" err="1">
                <a:solidFill>
                  <a:srgbClr val="795E26"/>
                </a:solidFill>
                <a:effectLst/>
                <a:latin typeface="Consolas" panose="020B0609020204030204" pitchFamily="49" charset="0"/>
              </a:rPr>
              <a:t>Swap</a:t>
            </a:r>
            <a:r>
              <a:rPr lang="ru-RU"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&amp; </a:t>
            </a:r>
            <a:r>
              <a:rPr lang="ru-RU" b="0" dirty="0">
                <a:solidFill>
                  <a:srgbClr val="267F99"/>
                </a:solidFill>
                <a:effectLst/>
                <a:latin typeface="Consolas" panose="020B0609020204030204" pitchFamily="49" charset="0"/>
              </a:rPr>
              <a:t>x</a:t>
            </a:r>
            <a:r>
              <a:rPr lang="ru-RU" b="0" dirty="0">
                <a:solidFill>
                  <a:srgbClr val="3B3B3B"/>
                </a:solidFill>
                <a:effectLst/>
                <a:latin typeface="Consolas" panose="020B0609020204030204" pitchFamily="49" charset="0"/>
              </a:rPr>
              <a:t>,</a:t>
            </a:r>
            <a:r>
              <a:rPr lang="ru-RU" b="0" dirty="0">
                <a:solidFill>
                  <a:srgbClr val="008000"/>
                </a:solidFill>
                <a:effectLst/>
                <a:latin typeface="Consolas" panose="020B0609020204030204" pitchFamily="49" charset="0"/>
              </a:rPr>
              <a:t> </a:t>
            </a:r>
            <a:r>
              <a:rPr lang="de-DE" b="0" dirty="0" err="1">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&amp; </a:t>
            </a:r>
            <a:r>
              <a:rPr lang="ru-RU" b="0" dirty="0">
                <a:solidFill>
                  <a:srgbClr val="267F99"/>
                </a:solidFill>
                <a:effectLst/>
                <a:latin typeface="Consolas" panose="020B0609020204030204" pitchFamily="49" charset="0"/>
              </a:rPr>
              <a:t>y</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0000FF"/>
                </a:solidFill>
                <a:effectLst/>
                <a:latin typeface="Consolas" panose="020B0609020204030204" pitchFamily="49" charset="0"/>
              </a:rPr>
              <a:t>int</a:t>
            </a:r>
            <a:r>
              <a:rPr lang="ru-RU" b="0" dirty="0">
                <a:solidFill>
                  <a:srgbClr val="3B3B3B"/>
                </a:solidFill>
                <a:effectLst/>
                <a:latin typeface="Consolas" panose="020B0609020204030204" pitchFamily="49" charset="0"/>
              </a:rPr>
              <a:t> </a:t>
            </a:r>
            <a:r>
              <a:rPr lang="ru-RU" b="0" dirty="0" err="1">
                <a:solidFill>
                  <a:srgbClr val="3B3B3B"/>
                </a:solidFill>
                <a:effectLst/>
                <a:latin typeface="Consolas" panose="020B0609020204030204" pitchFamily="49" charset="0"/>
              </a:rPr>
              <a:t>tmp</a:t>
            </a:r>
            <a:r>
              <a:rPr lang="ru-RU" b="0" dirty="0">
                <a:solidFill>
                  <a:srgbClr val="3B3B3B"/>
                </a:solidFill>
                <a:effectLst/>
                <a:latin typeface="Consolas" panose="020B0609020204030204" pitchFamily="49" charset="0"/>
              </a:rPr>
              <a:t>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x;</a:t>
            </a:r>
          </a:p>
          <a:p>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y;</a:t>
            </a:r>
          </a:p>
          <a:p>
            <a:r>
              <a:rPr lang="ru-RU" b="0" dirty="0">
                <a:solidFill>
                  <a:srgbClr val="3B3B3B"/>
                </a:solidFill>
                <a:effectLst/>
                <a:latin typeface="Consolas" panose="020B0609020204030204" pitchFamily="49" charset="0"/>
              </a:rPr>
              <a:t>    y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a:t>
            </a:r>
            <a:r>
              <a:rPr lang="ru-RU" b="0" dirty="0" err="1">
                <a:solidFill>
                  <a:srgbClr val="3B3B3B"/>
                </a:solidFill>
                <a:effectLst/>
                <a:latin typeface="Consolas" panose="020B0609020204030204" pitchFamily="49" charset="0"/>
              </a:rPr>
              <a:t>tmp</a:t>
            </a:r>
            <a:r>
              <a:rPr lang="ru-RU" b="0" dirty="0">
                <a:solidFill>
                  <a:srgbClr val="3B3B3B"/>
                </a:solidFill>
                <a:effectLst/>
                <a:latin typeface="Consolas" panose="020B0609020204030204" pitchFamily="49" charset="0"/>
              </a:rPr>
              <a:t>;</a:t>
            </a: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1471286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BB938-3B4F-450A-95CF-0CD0C7CEA543}"/>
              </a:ext>
            </a:extLst>
          </p:cNvPr>
          <p:cNvSpPr>
            <a:spLocks noGrp="1"/>
          </p:cNvSpPr>
          <p:nvPr>
            <p:ph type="title"/>
          </p:nvPr>
        </p:nvSpPr>
        <p:spPr/>
        <p:txBody>
          <a:bodyPr/>
          <a:lstStyle/>
          <a:p>
            <a:r>
              <a:rPr lang="ru-RU" dirty="0"/>
              <a:t>По ссылке или по значению</a:t>
            </a:r>
            <a:r>
              <a:rPr lang="en-US" dirty="0"/>
              <a:t>?</a:t>
            </a:r>
            <a:endParaRPr lang="ru-RU" dirty="0"/>
          </a:p>
        </p:txBody>
      </p:sp>
      <p:sp>
        <p:nvSpPr>
          <p:cNvPr id="3" name="Rectangle 2">
            <a:extLst>
              <a:ext uri="{FF2B5EF4-FFF2-40B4-BE49-F238E27FC236}">
                <a16:creationId xmlns:a16="http://schemas.microsoft.com/office/drawing/2014/main" id="{76FA2582-4CA5-44DB-B658-23C0826B3799}"/>
              </a:ext>
            </a:extLst>
          </p:cNvPr>
          <p:cNvSpPr/>
          <p:nvPr/>
        </p:nvSpPr>
        <p:spPr>
          <a:xfrm>
            <a:off x="838200" y="1916832"/>
            <a:ext cx="8305800" cy="2031325"/>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модуль (абсолютное значение) числа.</a:t>
            </a:r>
            <a:endParaRPr lang="ru-RU" b="0" dirty="0">
              <a:solidFill>
                <a:srgbClr val="3B3B3B"/>
              </a:solidFill>
              <a:effectLst/>
              <a:latin typeface="Consolas" panose="020B0609020204030204" pitchFamily="49" charset="0"/>
            </a:endParaRPr>
          </a:p>
          <a:p>
            <a:r>
              <a:rPr lang="ru-RU" b="0" dirty="0" err="1">
                <a:solidFill>
                  <a:srgbClr val="0000FF"/>
                </a:solidFill>
                <a:effectLst/>
                <a:latin typeface="Consolas" panose="020B0609020204030204" pitchFamily="49" charset="0"/>
              </a:rPr>
              <a:t>int</a:t>
            </a:r>
            <a:r>
              <a:rPr lang="ru-RU" b="0" dirty="0">
                <a:solidFill>
                  <a:srgbClr val="3B3B3B"/>
                </a:solidFill>
                <a:effectLst/>
                <a:latin typeface="Consolas" panose="020B0609020204030204" pitchFamily="49" charset="0"/>
              </a:rPr>
              <a:t> </a:t>
            </a:r>
            <a:r>
              <a:rPr lang="ru-RU" b="0" dirty="0" err="1">
                <a:solidFill>
                  <a:srgbClr val="795E26"/>
                </a:solidFill>
                <a:effectLst/>
                <a:latin typeface="Consolas" panose="020B0609020204030204" pitchFamily="49" charset="0"/>
              </a:rPr>
              <a:t>Abs</a:t>
            </a:r>
            <a:r>
              <a:rPr lang="ru-RU" b="0" dirty="0">
                <a:solidFill>
                  <a:srgbClr val="3B3B3B"/>
                </a:solidFill>
                <a:effectLst/>
                <a:latin typeface="Consolas" panose="020B0609020204030204" pitchFamily="49" charset="0"/>
              </a:rPr>
              <a:t>(</a:t>
            </a:r>
            <a:r>
              <a:rPr lang="ru-RU" b="0" dirty="0">
                <a:solidFill>
                  <a:srgbClr val="008000"/>
                </a:solidFill>
                <a:effectLst/>
                <a:latin typeface="Consolas" panose="020B0609020204030204" pitchFamily="49" charset="0"/>
              </a:rPr>
              <a:t>/* </a:t>
            </a:r>
            <a:r>
              <a:rPr lang="ru-RU" b="0" dirty="0" err="1">
                <a:solidFill>
                  <a:srgbClr val="008000"/>
                </a:solidFill>
                <a:effectLst/>
                <a:latin typeface="Consolas" panose="020B0609020204030204" pitchFamily="49" charset="0"/>
              </a:rPr>
              <a:t>int</a:t>
            </a:r>
            <a:r>
              <a:rPr lang="ru-RU" b="0" dirty="0">
                <a:solidFill>
                  <a:srgbClr val="008000"/>
                </a:solidFill>
                <a:effectLst/>
                <a:latin typeface="Consolas" panose="020B0609020204030204" pitchFamily="49" charset="0"/>
              </a:rPr>
              <a:t> */</a:t>
            </a:r>
            <a:r>
              <a:rPr lang="ru-RU" b="0" dirty="0">
                <a:solidFill>
                  <a:srgbClr val="3B3B3B"/>
                </a:solidFill>
                <a:effectLst/>
                <a:latin typeface="Consolas" panose="020B0609020204030204" pitchFamily="49" charset="0"/>
              </a:rPr>
              <a:t> </a:t>
            </a:r>
            <a:r>
              <a:rPr lang="ru-RU" b="0" dirty="0">
                <a:solidFill>
                  <a:srgbClr val="267F99"/>
                </a:solidFill>
                <a:effectLst/>
                <a:latin typeface="Consolas" panose="020B0609020204030204" pitchFamily="49" charset="0"/>
              </a:rPr>
              <a:t>x</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AF00DB"/>
                </a:solidFill>
                <a:effectLst/>
                <a:latin typeface="Consolas" panose="020B0609020204030204" pitchFamily="49" charset="0"/>
              </a:rPr>
              <a:t>if</a:t>
            </a:r>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&lt;</a:t>
            </a:r>
            <a:r>
              <a:rPr lang="ru-RU" b="0" dirty="0">
                <a:solidFill>
                  <a:srgbClr val="3B3B3B"/>
                </a:solidFill>
                <a:effectLst/>
                <a:latin typeface="Consolas" panose="020B0609020204030204" pitchFamily="49" charset="0"/>
              </a:rPr>
              <a:t> </a:t>
            </a:r>
            <a:r>
              <a:rPr lang="ru-RU" b="0" dirty="0">
                <a:solidFill>
                  <a:srgbClr val="098658"/>
                </a:solidFill>
                <a:effectLst/>
                <a:latin typeface="Consolas" panose="020B0609020204030204" pitchFamily="49" charset="0"/>
              </a:rPr>
              <a:t>0</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x;</a:t>
            </a:r>
          </a:p>
          <a:p>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AF00DB"/>
                </a:solidFill>
                <a:effectLst/>
                <a:latin typeface="Consolas" panose="020B0609020204030204" pitchFamily="49" charset="0"/>
              </a:rPr>
              <a:t>return</a:t>
            </a:r>
            <a:r>
              <a:rPr lang="ru-RU" b="0" dirty="0">
                <a:solidFill>
                  <a:srgbClr val="3B3B3B"/>
                </a:solidFill>
                <a:effectLst/>
                <a:latin typeface="Consolas" panose="020B0609020204030204" pitchFamily="49" charset="0"/>
              </a:rPr>
              <a:t> x;</a:t>
            </a:r>
          </a:p>
          <a:p>
            <a:r>
              <a:rPr lang="ru-RU" b="0" dirty="0">
                <a:solidFill>
                  <a:srgbClr val="3B3B3B"/>
                </a:solidFill>
                <a:effectLst/>
                <a:latin typeface="Consolas" panose="020B0609020204030204" pitchFamily="49" charset="0"/>
              </a:rPr>
              <a:t>}</a:t>
            </a:r>
          </a:p>
        </p:txBody>
      </p:sp>
      <p:sp>
        <p:nvSpPr>
          <p:cNvPr id="4" name="Rectangle 2">
            <a:extLst>
              <a:ext uri="{FF2B5EF4-FFF2-40B4-BE49-F238E27FC236}">
                <a16:creationId xmlns:a16="http://schemas.microsoft.com/office/drawing/2014/main" id="{79D56421-3900-89EA-5018-24E28F592F5D}"/>
              </a:ext>
            </a:extLst>
          </p:cNvPr>
          <p:cNvSpPr/>
          <p:nvPr/>
        </p:nvSpPr>
        <p:spPr>
          <a:xfrm>
            <a:off x="838200" y="4208581"/>
            <a:ext cx="8305800" cy="2031325"/>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модуль (абсолютное значение) числа.</a:t>
            </a:r>
            <a:endParaRPr lang="ru-RU" b="0" dirty="0">
              <a:solidFill>
                <a:srgbClr val="3B3B3B"/>
              </a:solidFill>
              <a:effectLst/>
              <a:latin typeface="Consolas" panose="020B0609020204030204" pitchFamily="49" charset="0"/>
            </a:endParaRPr>
          </a:p>
          <a:p>
            <a:r>
              <a:rPr lang="ru-RU" b="0" dirty="0" err="1">
                <a:solidFill>
                  <a:srgbClr val="0000FF"/>
                </a:solidFill>
                <a:effectLst/>
                <a:latin typeface="Consolas" panose="020B0609020204030204" pitchFamily="49" charset="0"/>
              </a:rPr>
              <a:t>int</a:t>
            </a:r>
            <a:r>
              <a:rPr lang="ru-RU" b="0" dirty="0">
                <a:solidFill>
                  <a:srgbClr val="3B3B3B"/>
                </a:solidFill>
                <a:effectLst/>
                <a:latin typeface="Consolas" panose="020B0609020204030204" pitchFamily="49" charset="0"/>
              </a:rPr>
              <a:t> </a:t>
            </a:r>
            <a:r>
              <a:rPr lang="ru-RU" b="0" dirty="0" err="1">
                <a:solidFill>
                  <a:srgbClr val="795E26"/>
                </a:solidFill>
                <a:effectLst/>
                <a:latin typeface="Consolas" panose="020B0609020204030204" pitchFamily="49" charset="0"/>
              </a:rPr>
              <a:t>Abs</a:t>
            </a:r>
            <a:r>
              <a:rPr lang="ru-RU" b="0" dirty="0">
                <a:solidFill>
                  <a:srgbClr val="3B3B3B"/>
                </a:solidFill>
                <a:effectLst/>
                <a:latin typeface="Consolas" panose="020B0609020204030204" pitchFamily="49" charset="0"/>
              </a:rPr>
              <a:t>(</a:t>
            </a:r>
            <a:r>
              <a:rPr lang="ru-RU" b="0" dirty="0" err="1">
                <a:solidFill>
                  <a:srgbClr val="0000FF"/>
                </a:solidFill>
                <a:effectLst/>
                <a:latin typeface="Consolas" panose="020B0609020204030204" pitchFamily="49" charset="0"/>
              </a:rPr>
              <a:t>int</a:t>
            </a:r>
            <a:r>
              <a:rPr lang="ru-RU" b="0" dirty="0">
                <a:solidFill>
                  <a:srgbClr val="3B3B3B"/>
                </a:solidFill>
                <a:effectLst/>
                <a:latin typeface="Consolas" panose="020B0609020204030204" pitchFamily="49" charset="0"/>
              </a:rPr>
              <a:t> </a:t>
            </a:r>
            <a:r>
              <a:rPr lang="ru-RU" b="0" dirty="0">
                <a:solidFill>
                  <a:srgbClr val="267F99"/>
                </a:solidFill>
                <a:effectLst/>
                <a:latin typeface="Consolas" panose="020B0609020204030204" pitchFamily="49" charset="0"/>
              </a:rPr>
              <a:t>x</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AF00DB"/>
                </a:solidFill>
                <a:effectLst/>
                <a:latin typeface="Consolas" panose="020B0609020204030204" pitchFamily="49" charset="0"/>
              </a:rPr>
              <a:t>if</a:t>
            </a:r>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&lt;</a:t>
            </a:r>
            <a:r>
              <a:rPr lang="ru-RU" b="0" dirty="0">
                <a:solidFill>
                  <a:srgbClr val="3B3B3B"/>
                </a:solidFill>
                <a:effectLst/>
                <a:latin typeface="Consolas" panose="020B0609020204030204" pitchFamily="49" charset="0"/>
              </a:rPr>
              <a:t> </a:t>
            </a:r>
            <a:r>
              <a:rPr lang="ru-RU" b="0" dirty="0">
                <a:solidFill>
                  <a:srgbClr val="098658"/>
                </a:solidFill>
                <a:effectLst/>
                <a:latin typeface="Consolas" panose="020B0609020204030204" pitchFamily="49" charset="0"/>
              </a:rPr>
              <a:t>0</a:t>
            </a:r>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x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 </a:t>
            </a:r>
            <a:r>
              <a:rPr lang="ru-RU" b="0" dirty="0">
                <a:solidFill>
                  <a:srgbClr val="000000"/>
                </a:solidFill>
                <a:effectLst/>
                <a:latin typeface="Consolas" panose="020B0609020204030204" pitchFamily="49" charset="0"/>
              </a:rPr>
              <a:t>-</a:t>
            </a:r>
            <a:r>
              <a:rPr lang="ru-RU" b="0" dirty="0">
                <a:solidFill>
                  <a:srgbClr val="3B3B3B"/>
                </a:solidFill>
                <a:effectLst/>
                <a:latin typeface="Consolas" panose="020B0609020204030204" pitchFamily="49" charset="0"/>
              </a:rPr>
              <a:t>x;</a:t>
            </a:r>
          </a:p>
          <a:p>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ru-RU" b="0" dirty="0" err="1">
                <a:solidFill>
                  <a:srgbClr val="AF00DB"/>
                </a:solidFill>
                <a:effectLst/>
                <a:latin typeface="Consolas" panose="020B0609020204030204" pitchFamily="49" charset="0"/>
              </a:rPr>
              <a:t>return</a:t>
            </a:r>
            <a:r>
              <a:rPr lang="ru-RU" b="0" dirty="0">
                <a:solidFill>
                  <a:srgbClr val="3B3B3B"/>
                </a:solidFill>
                <a:effectLst/>
                <a:latin typeface="Consolas" panose="020B0609020204030204" pitchFamily="49" charset="0"/>
              </a:rPr>
              <a:t> x;</a:t>
            </a: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93661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8C14-B02E-49F4-AE23-F03D12B6692E}"/>
              </a:ext>
            </a:extLst>
          </p:cNvPr>
          <p:cNvSpPr>
            <a:spLocks noGrp="1"/>
          </p:cNvSpPr>
          <p:nvPr>
            <p:ph type="title"/>
          </p:nvPr>
        </p:nvSpPr>
        <p:spPr/>
        <p:txBody>
          <a:bodyPr/>
          <a:lstStyle/>
          <a:p>
            <a:r>
              <a:rPr lang="ru-RU" dirty="0"/>
              <a:t>По ссылке или по значению</a:t>
            </a:r>
            <a:r>
              <a:rPr lang="en-US" dirty="0"/>
              <a:t>?</a:t>
            </a:r>
            <a:endParaRPr lang="ru-RU" dirty="0"/>
          </a:p>
        </p:txBody>
      </p:sp>
      <p:sp>
        <p:nvSpPr>
          <p:cNvPr id="3" name="Rectangle 2">
            <a:extLst>
              <a:ext uri="{FF2B5EF4-FFF2-40B4-BE49-F238E27FC236}">
                <a16:creationId xmlns:a16="http://schemas.microsoft.com/office/drawing/2014/main" id="{5277C12D-A980-4684-944A-D8C56AECDC43}"/>
              </a:ext>
            </a:extLst>
          </p:cNvPr>
          <p:cNvSpPr/>
          <p:nvPr/>
        </p:nvSpPr>
        <p:spPr>
          <a:xfrm>
            <a:off x="838200" y="1690688"/>
            <a:ext cx="11018440" cy="2585323"/>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копию строки </a:t>
            </a:r>
            <a:r>
              <a:rPr lang="de-DE" b="0" dirty="0" err="1">
                <a:solidFill>
                  <a:srgbClr val="008000"/>
                </a:solidFill>
                <a:effectLst/>
                <a:latin typeface="Consolas" panose="020B0609020204030204" pitchFamily="49" charset="0"/>
              </a:rPr>
              <a:t>str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 которой буквы приведены к нижнему регистру.</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Например, </a:t>
            </a:r>
            <a:r>
              <a:rPr lang="de-DE" b="0" dirty="0" err="1">
                <a:solidFill>
                  <a:srgbClr val="008000"/>
                </a:solidFill>
                <a:effectLst/>
                <a:latin typeface="Consolas" panose="020B0609020204030204" pitchFamily="49" charset="0"/>
              </a:rPr>
              <a:t>ToLowercase</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Hello"s</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вернёт строку "</a:t>
            </a:r>
            <a:r>
              <a:rPr lang="de-DE" b="0" dirty="0" err="1">
                <a:solidFill>
                  <a:srgbClr val="008000"/>
                </a:solidFill>
                <a:effectLst/>
                <a:latin typeface="Consolas" panose="020B0609020204030204" pitchFamily="49" charset="0"/>
              </a:rPr>
              <a:t>hello</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ToLowercase</a:t>
            </a:r>
            <a:r>
              <a:rPr lang="de-DE" b="0" dirty="0">
                <a:solidFill>
                  <a:srgbClr val="3B3B3B"/>
                </a:solidFill>
                <a:effectLst/>
                <a:latin typeface="Consolas" panose="020B0609020204030204" pitchFamily="49" charset="0"/>
              </a:rPr>
              <a:t>(</a:t>
            </a:r>
            <a:r>
              <a:rPr lang="de-DE" b="0" dirty="0">
                <a:solidFill>
                  <a:srgbClr val="008000"/>
                </a:solidFill>
                <a:effectLst/>
                <a:latin typeface="Consolas" panose="020B0609020204030204" pitchFamily="49" charset="0"/>
              </a:rPr>
              <a:t>/* </a:t>
            </a:r>
            <a:r>
              <a:rPr lang="de-DE" b="0" dirty="0" err="1">
                <a:solidFill>
                  <a:srgbClr val="008000"/>
                </a:solidFill>
                <a:effectLst/>
                <a:latin typeface="Consolas" panose="020B0609020204030204" pitchFamily="49" charset="0"/>
              </a:rPr>
              <a:t>std</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string</a:t>
            </a:r>
            <a:r>
              <a:rPr lang="de-DE" b="0" dirty="0">
                <a:solidFill>
                  <a:srgbClr val="008000"/>
                </a:solidFill>
                <a:effectLst/>
                <a:latin typeface="Consolas" panose="020B0609020204030204" pitchFamily="49" charset="0"/>
              </a:rPr>
              <a:t> */</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&amp;</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 : </a:t>
            </a:r>
            <a:r>
              <a:rPr lang="de-DE" b="0" dirty="0" err="1">
                <a:solidFill>
                  <a:srgbClr val="3B3B3B"/>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Функция </a:t>
            </a:r>
            <a:r>
              <a:rPr lang="de-DE" b="0" dirty="0" err="1">
                <a:solidFill>
                  <a:srgbClr val="008000"/>
                </a:solidFill>
                <a:effectLst/>
                <a:latin typeface="Consolas" panose="020B0609020204030204" pitchFamily="49" charset="0"/>
              </a:rPr>
              <a:t>std</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tolower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приводит символ к нижнему регистру.</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static_cast</a:t>
            </a:r>
            <a:r>
              <a:rPr lang="de-DE" b="0" dirty="0">
                <a:solidFill>
                  <a:srgbClr val="000000"/>
                </a:solidFill>
                <a:effectLst/>
                <a:latin typeface="Consolas" panose="020B0609020204030204" pitchFamily="49" charset="0"/>
              </a:rPr>
              <a:t>&lt;</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tolower</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static_cast</a:t>
            </a:r>
            <a:r>
              <a:rPr lang="de-DE" b="0" dirty="0">
                <a:solidFill>
                  <a:srgbClr val="000000"/>
                </a:solidFill>
                <a:effectLst/>
                <a:latin typeface="Consolas" panose="020B0609020204030204" pitchFamily="49" charset="0"/>
              </a:rPr>
              <a:t>&lt;</a:t>
            </a:r>
            <a:r>
              <a:rPr lang="de-DE" b="0" dirty="0" err="1">
                <a:solidFill>
                  <a:srgbClr val="0000FF"/>
                </a:solidFill>
                <a:effectLst/>
                <a:latin typeface="Consolas" panose="020B0609020204030204" pitchFamily="49" charset="0"/>
              </a:rPr>
              <a:t>unsigned</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str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
        <p:nvSpPr>
          <p:cNvPr id="4" name="Rectangle 2">
            <a:extLst>
              <a:ext uri="{FF2B5EF4-FFF2-40B4-BE49-F238E27FC236}">
                <a16:creationId xmlns:a16="http://schemas.microsoft.com/office/drawing/2014/main" id="{0E2CB50B-5563-F75C-86F7-D784DCD476AB}"/>
              </a:ext>
            </a:extLst>
          </p:cNvPr>
          <p:cNvSpPr/>
          <p:nvPr/>
        </p:nvSpPr>
        <p:spPr>
          <a:xfrm>
            <a:off x="695400" y="4308912"/>
            <a:ext cx="11018440" cy="2585323"/>
          </a:xfrm>
          <a:prstGeom prst="rect">
            <a:avLst/>
          </a:prstGeom>
        </p:spPr>
        <p:txBody>
          <a:bodyPr wrap="square">
            <a:spAutoFit/>
          </a:bodyPr>
          <a:lstStyle/>
          <a:p>
            <a:r>
              <a:rPr lang="ru-RU" b="0" dirty="0">
                <a:solidFill>
                  <a:srgbClr val="008000"/>
                </a:solidFill>
                <a:effectLst/>
                <a:latin typeface="Consolas" panose="020B0609020204030204" pitchFamily="49" charset="0"/>
              </a:rPr>
              <a:t>// Возвращает копию строки </a:t>
            </a:r>
            <a:r>
              <a:rPr lang="de-DE" b="0" dirty="0" err="1">
                <a:solidFill>
                  <a:srgbClr val="008000"/>
                </a:solidFill>
                <a:effectLst/>
                <a:latin typeface="Consolas" panose="020B0609020204030204" pitchFamily="49" charset="0"/>
              </a:rPr>
              <a:t>str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 которой буквы приведены к нижнему регистру.</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Например, </a:t>
            </a:r>
            <a:r>
              <a:rPr lang="de-DE" b="0" dirty="0" err="1">
                <a:solidFill>
                  <a:srgbClr val="008000"/>
                </a:solidFill>
                <a:effectLst/>
                <a:latin typeface="Consolas" panose="020B0609020204030204" pitchFamily="49" charset="0"/>
              </a:rPr>
              <a:t>ToLowercase</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Hello"s</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вернёт строку "</a:t>
            </a:r>
            <a:r>
              <a:rPr lang="de-DE" b="0" dirty="0" err="1">
                <a:solidFill>
                  <a:srgbClr val="008000"/>
                </a:solidFill>
                <a:effectLst/>
                <a:latin typeface="Consolas" panose="020B0609020204030204" pitchFamily="49" charset="0"/>
              </a:rPr>
              <a:t>hello</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ToLowercase</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267F99"/>
                </a:solidFill>
                <a:effectLst/>
                <a:latin typeface="Consolas" panose="020B0609020204030204" pitchFamily="49" charset="0"/>
              </a:rPr>
              <a:t> </a:t>
            </a:r>
            <a:r>
              <a:rPr lang="de-DE" b="0" dirty="0" err="1">
                <a:solidFill>
                  <a:srgbClr val="267F99"/>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for</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&amp;</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 : </a:t>
            </a:r>
            <a:r>
              <a:rPr lang="de-DE" b="0" dirty="0" err="1">
                <a:solidFill>
                  <a:srgbClr val="3B3B3B"/>
                </a:solidFill>
                <a:effectLst/>
                <a:latin typeface="Consolas" panose="020B0609020204030204" pitchFamily="49" charset="0"/>
              </a:rPr>
              <a:t>str</a:t>
            </a:r>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Функция </a:t>
            </a:r>
            <a:r>
              <a:rPr lang="de-DE" b="0" dirty="0" err="1">
                <a:solidFill>
                  <a:srgbClr val="008000"/>
                </a:solidFill>
                <a:effectLst/>
                <a:latin typeface="Consolas" panose="020B0609020204030204" pitchFamily="49" charset="0"/>
              </a:rPr>
              <a:t>std</a:t>
            </a:r>
            <a:r>
              <a:rPr lang="de-DE" b="0" dirty="0">
                <a:solidFill>
                  <a:srgbClr val="008000"/>
                </a:solidFill>
                <a:effectLst/>
                <a:latin typeface="Consolas" panose="020B0609020204030204" pitchFamily="49" charset="0"/>
              </a:rPr>
              <a:t>::</a:t>
            </a:r>
            <a:r>
              <a:rPr lang="de-DE" b="0" dirty="0" err="1">
                <a:solidFill>
                  <a:srgbClr val="008000"/>
                </a:solidFill>
                <a:effectLst/>
                <a:latin typeface="Consolas" panose="020B0609020204030204" pitchFamily="49" charset="0"/>
              </a:rPr>
              <a:t>tolower</a:t>
            </a:r>
            <a:r>
              <a:rPr lang="de-DE"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приводит символ к нижнему регистру.</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static_cast</a:t>
            </a:r>
            <a:r>
              <a:rPr lang="de-DE" b="0" dirty="0">
                <a:solidFill>
                  <a:srgbClr val="000000"/>
                </a:solidFill>
                <a:effectLst/>
                <a:latin typeface="Consolas" panose="020B0609020204030204" pitchFamily="49" charset="0"/>
              </a:rPr>
              <a:t>&lt;</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tolower</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static_cast</a:t>
            </a:r>
            <a:r>
              <a:rPr lang="de-DE" b="0" dirty="0">
                <a:solidFill>
                  <a:srgbClr val="000000"/>
                </a:solidFill>
                <a:effectLst/>
                <a:latin typeface="Consolas" panose="020B0609020204030204" pitchFamily="49" charset="0"/>
              </a:rPr>
              <a:t>&lt;</a:t>
            </a:r>
            <a:r>
              <a:rPr lang="de-DE" b="0" dirty="0" err="1">
                <a:solidFill>
                  <a:srgbClr val="0000FF"/>
                </a:solidFill>
                <a:effectLst/>
                <a:latin typeface="Consolas" panose="020B0609020204030204" pitchFamily="49" charset="0"/>
              </a:rPr>
              <a:t>unsigned</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char</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ch</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p>
          <a:p>
            <a:r>
              <a:rPr lang="de-DE" b="0" dirty="0">
                <a:solidFill>
                  <a:srgbClr val="3B3B3B"/>
                </a:solidFill>
                <a:effectLst/>
                <a:latin typeface="Consolas" panose="020B0609020204030204" pitchFamily="49" charset="0"/>
              </a:rPr>
              <a:t>    </a:t>
            </a:r>
            <a:r>
              <a:rPr lang="de-DE" b="0" dirty="0" err="1">
                <a:solidFill>
                  <a:srgbClr val="AF00DB"/>
                </a:solidFill>
                <a:effectLst/>
                <a:latin typeface="Consolas" panose="020B0609020204030204" pitchFamily="49" charset="0"/>
              </a:rPr>
              <a:t>return</a:t>
            </a:r>
            <a:r>
              <a:rPr lang="de-DE" b="0" dirty="0">
                <a:solidFill>
                  <a:srgbClr val="3B3B3B"/>
                </a:solidFill>
                <a:effectLst/>
                <a:latin typeface="Consolas" panose="020B0609020204030204" pitchFamily="49" charset="0"/>
              </a:rPr>
              <a:t> </a:t>
            </a:r>
            <a:r>
              <a:rPr lang="de-DE" b="0" dirty="0" err="1">
                <a:solidFill>
                  <a:srgbClr val="3B3B3B"/>
                </a:solidFill>
                <a:effectLst/>
                <a:latin typeface="Consolas" panose="020B0609020204030204" pitchFamily="49" charset="0"/>
              </a:rPr>
              <a:t>str</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147232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Структуры</a:t>
            </a:r>
          </a:p>
        </p:txBody>
      </p:sp>
      <p:sp>
        <p:nvSpPr>
          <p:cNvPr id="4" name="Текст 3"/>
          <p:cNvSpPr>
            <a:spLocks noGrp="1"/>
          </p:cNvSpPr>
          <p:nvPr>
            <p:ph type="body" idx="1"/>
          </p:nvPr>
        </p:nvSpPr>
        <p:spPr/>
        <p:txBody>
          <a:bodyPr/>
          <a:lstStyle/>
          <a:p>
            <a:endParaRPr lang="ru-RU"/>
          </a:p>
        </p:txBody>
      </p:sp>
    </p:spTree>
    <p:extLst>
      <p:ext uri="{BB962C8B-B14F-4D97-AF65-F5344CB8AC3E}">
        <p14:creationId xmlns:p14="http://schemas.microsoft.com/office/powerpoint/2010/main" val="1379251350"/>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245D24-E94B-795A-9293-40FAAE2DDD83}"/>
              </a:ext>
            </a:extLst>
          </p:cNvPr>
          <p:cNvSpPr>
            <a:spLocks noGrp="1"/>
          </p:cNvSpPr>
          <p:nvPr>
            <p:ph type="title"/>
          </p:nvPr>
        </p:nvSpPr>
        <p:spPr/>
        <p:txBody>
          <a:bodyPr/>
          <a:lstStyle/>
          <a:p>
            <a:r>
              <a:rPr lang="ru-RU" dirty="0"/>
              <a:t>Пытаемся описать в программе человека</a:t>
            </a:r>
            <a:endParaRPr lang="en-US" dirty="0"/>
          </a:p>
        </p:txBody>
      </p:sp>
      <p:sp>
        <p:nvSpPr>
          <p:cNvPr id="8" name="TextBox 7">
            <a:extLst>
              <a:ext uri="{FF2B5EF4-FFF2-40B4-BE49-F238E27FC236}">
                <a16:creationId xmlns:a16="http://schemas.microsoft.com/office/drawing/2014/main" id="{25D37938-0651-5238-699A-52DEDE4FEAEF}"/>
              </a:ext>
            </a:extLst>
          </p:cNvPr>
          <p:cNvSpPr txBox="1"/>
          <p:nvPr/>
        </p:nvSpPr>
        <p:spPr>
          <a:xfrm>
            <a:off x="838200" y="1988840"/>
            <a:ext cx="10515600" cy="2031325"/>
          </a:xfrm>
          <a:prstGeom prst="rect">
            <a:avLst/>
          </a:prstGeom>
          <a:noFill/>
        </p:spPr>
        <p:txBody>
          <a:bodyPr wrap="square">
            <a:spAutoFit/>
          </a:bodyPr>
          <a:lstStyle/>
          <a:p>
            <a:r>
              <a:rPr lang="en-US" b="0" dirty="0">
                <a:solidFill>
                  <a:srgbClr val="000000"/>
                </a:solidFill>
                <a:effectLst/>
                <a:latin typeface="Consolas" panose="020B0609020204030204" pitchFamily="49" charset="0"/>
              </a:rPr>
              <a:t>std::string name1 = </a:t>
            </a:r>
            <a:r>
              <a:rPr lang="en-US" b="0" dirty="0">
                <a:solidFill>
                  <a:srgbClr val="E21F1F"/>
                </a:solidFill>
                <a:effectLst/>
                <a:latin typeface="Consolas" panose="020B0609020204030204" pitchFamily="49" charset="0"/>
              </a:rPr>
              <a:t>"</a:t>
            </a:r>
            <a:r>
              <a:rPr lang="en-US" b="0" dirty="0" err="1">
                <a:solidFill>
                  <a:srgbClr val="A31515"/>
                </a:solidFill>
                <a:effectLst/>
                <a:latin typeface="Consolas" panose="020B0609020204030204" pitchFamily="49" charset="0"/>
              </a:rPr>
              <a:t>Harry</a:t>
            </a:r>
            <a:r>
              <a:rPr lang="en-US" b="0" dirty="0" err="1">
                <a:solidFill>
                  <a:srgbClr val="E21F1F"/>
                </a:solidFill>
                <a:effectLst/>
                <a:latin typeface="Consolas" panose="020B0609020204030204" pitchFamily="49" charset="0"/>
              </a:rPr>
              <a:t>"</a:t>
            </a:r>
            <a:r>
              <a:rPr lang="en-US" b="0" dirty="0" err="1">
                <a:solidFill>
                  <a:srgbClr val="0000FF"/>
                </a:solidFill>
                <a:effectLst/>
                <a:latin typeface="Consolas" panose="020B0609020204030204" pitchFamily="49" charset="0"/>
              </a:rPr>
              <a: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std::string surname2 = </a:t>
            </a:r>
            <a:r>
              <a:rPr lang="en-US" b="0" dirty="0">
                <a:solidFill>
                  <a:srgbClr val="E21F1F"/>
                </a:solidFill>
                <a:effectLst/>
                <a:latin typeface="Consolas" panose="020B0609020204030204" pitchFamily="49" charset="0"/>
              </a:rPr>
              <a:t>"</a:t>
            </a:r>
            <a:r>
              <a:rPr lang="en-US" b="0" dirty="0" err="1">
                <a:solidFill>
                  <a:srgbClr val="A31515"/>
                </a:solidFill>
                <a:effectLst/>
                <a:latin typeface="Consolas" panose="020B0609020204030204" pitchFamily="49" charset="0"/>
              </a:rPr>
              <a:t>Potter</a:t>
            </a:r>
            <a:r>
              <a:rPr lang="en-US" b="0" dirty="0" err="1">
                <a:solidFill>
                  <a:srgbClr val="E21F1F"/>
                </a:solidFill>
                <a:effectLst/>
                <a:latin typeface="Consolas" panose="020B0609020204030204" pitchFamily="49" charset="0"/>
              </a:rPr>
              <a:t>"</a:t>
            </a:r>
            <a:r>
              <a:rPr lang="en-US" b="0" dirty="0" err="1">
                <a:solidFill>
                  <a:srgbClr val="0000FF"/>
                </a:solidFill>
                <a:effectLst/>
                <a:latin typeface="Consolas" panose="020B0609020204030204" pitchFamily="49" charset="0"/>
              </a:rPr>
              <a:t>s</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birth</a:t>
            </a:r>
            <a:r>
              <a:rPr lang="en-US" dirty="0">
                <a:solidFill>
                  <a:srgbClr val="000000"/>
                </a:solidFill>
                <a:latin typeface="Consolas" panose="020B0609020204030204" pitchFamily="49" charset="0"/>
              </a:rPr>
              <a:t>Y</a:t>
            </a:r>
            <a:r>
              <a:rPr lang="en-US" b="0" dirty="0">
                <a:solidFill>
                  <a:srgbClr val="000000"/>
                </a:solidFill>
                <a:effectLst/>
                <a:latin typeface="Consolas" panose="020B0609020204030204" pitchFamily="49" charset="0"/>
              </a:rPr>
              <a:t>ear1 = </a:t>
            </a:r>
            <a:r>
              <a:rPr lang="en-US" b="0" dirty="0">
                <a:solidFill>
                  <a:srgbClr val="098658"/>
                </a:solidFill>
                <a:effectLst/>
                <a:latin typeface="Consolas" panose="020B0609020204030204" pitchFamily="49" charset="0"/>
              </a:rPr>
              <a:t>1980</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std::string name2 = </a:t>
            </a:r>
            <a:r>
              <a:rPr lang="en-US" b="0" dirty="0">
                <a:solidFill>
                  <a:srgbClr val="E21F1F"/>
                </a:solidFill>
                <a:effectLst/>
                <a:latin typeface="Consolas" panose="020B0609020204030204" pitchFamily="49" charset="0"/>
              </a:rPr>
              <a:t>"</a:t>
            </a:r>
            <a:r>
              <a:rPr lang="en-US" b="0" dirty="0" err="1">
                <a:solidFill>
                  <a:srgbClr val="A31515"/>
                </a:solidFill>
                <a:effectLst/>
                <a:latin typeface="Consolas" panose="020B0609020204030204" pitchFamily="49" charset="0"/>
              </a:rPr>
              <a:t>Ronald</a:t>
            </a:r>
            <a:r>
              <a:rPr lang="en-US" b="0" dirty="0" err="1">
                <a:solidFill>
                  <a:srgbClr val="E21F1F"/>
                </a:solidFill>
                <a:effectLst/>
                <a:latin typeface="Consolas" panose="020B0609020204030204" pitchFamily="49" charset="0"/>
              </a:rPr>
              <a:t>"</a:t>
            </a:r>
            <a:r>
              <a:rPr lang="en-US" b="0" dirty="0" err="1">
                <a:solidFill>
                  <a:srgbClr val="0000FF"/>
                </a:solidFill>
                <a:effectLst/>
                <a:latin typeface="Consolas" panose="020B0609020204030204" pitchFamily="49" charset="0"/>
              </a:rPr>
              <a: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std::string surname2 = </a:t>
            </a:r>
            <a:r>
              <a:rPr lang="en-US" b="0" dirty="0">
                <a:solidFill>
                  <a:srgbClr val="E21F1F"/>
                </a:solidFill>
                <a:effectLst/>
                <a:latin typeface="Consolas" panose="020B0609020204030204" pitchFamily="49" charset="0"/>
              </a:rPr>
              <a:t>"</a:t>
            </a:r>
            <a:r>
              <a:rPr lang="en-US" b="0" dirty="0" err="1">
                <a:solidFill>
                  <a:srgbClr val="A31515"/>
                </a:solidFill>
                <a:effectLst/>
                <a:latin typeface="Consolas" panose="020B0609020204030204" pitchFamily="49" charset="0"/>
              </a:rPr>
              <a:t>Weasley</a:t>
            </a:r>
            <a:r>
              <a:rPr lang="en-US" b="0" dirty="0" err="1">
                <a:solidFill>
                  <a:srgbClr val="E21F1F"/>
                </a:solidFill>
                <a:effectLst/>
                <a:latin typeface="Consolas" panose="020B0609020204030204" pitchFamily="49" charset="0"/>
              </a:rPr>
              <a:t>"</a:t>
            </a:r>
            <a:r>
              <a:rPr lang="en-US" b="0" dirty="0" err="1">
                <a:solidFill>
                  <a:srgbClr val="0000FF"/>
                </a:solidFill>
                <a:effectLst/>
                <a:latin typeface="Consolas" panose="020B0609020204030204" pitchFamily="49" charset="0"/>
              </a:rPr>
              <a:t>s</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birth</a:t>
            </a:r>
            <a:r>
              <a:rPr lang="en-US" dirty="0">
                <a:solidFill>
                  <a:srgbClr val="000000"/>
                </a:solidFill>
                <a:latin typeface="Consolas" panose="020B0609020204030204" pitchFamily="49" charset="0"/>
              </a:rPr>
              <a:t>Y</a:t>
            </a:r>
            <a:r>
              <a:rPr lang="en-US" b="0" dirty="0">
                <a:solidFill>
                  <a:srgbClr val="000000"/>
                </a:solidFill>
                <a:effectLst/>
                <a:latin typeface="Consolas" panose="020B0609020204030204" pitchFamily="49" charset="0"/>
              </a:rPr>
              <a:t>ear2 = </a:t>
            </a:r>
            <a:r>
              <a:rPr lang="en-US" b="0" dirty="0">
                <a:solidFill>
                  <a:srgbClr val="098658"/>
                </a:solidFill>
                <a:effectLst/>
                <a:latin typeface="Consolas" panose="020B0609020204030204" pitchFamily="49" charset="0"/>
              </a:rPr>
              <a:t>1980</a:t>
            </a:r>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98E78135-6288-26D4-2FCA-D80361E6A5D2}"/>
              </a:ext>
            </a:extLst>
          </p:cNvPr>
          <p:cNvSpPr txBox="1"/>
          <p:nvPr/>
        </p:nvSpPr>
        <p:spPr>
          <a:xfrm>
            <a:off x="857491" y="4339706"/>
            <a:ext cx="6096000" cy="923330"/>
          </a:xfrm>
          <a:prstGeom prst="rect">
            <a:avLst/>
          </a:prstGeom>
          <a:noFill/>
        </p:spPr>
        <p:txBody>
          <a:bodyPr wrap="square">
            <a:spAutoFit/>
          </a:bodyPr>
          <a:lstStyle/>
          <a:p>
            <a:r>
              <a:rPr lang="en-US" b="0" dirty="0">
                <a:solidFill>
                  <a:srgbClr val="000000"/>
                </a:solidFill>
                <a:effectLst/>
                <a:latin typeface="Consolas" panose="020B0609020204030204" pitchFamily="49" charset="0"/>
              </a:rPr>
              <a:t>std::vector&lt;std::string&gt; names;</a:t>
            </a:r>
          </a:p>
          <a:p>
            <a:r>
              <a:rPr lang="en-US" b="0" dirty="0">
                <a:solidFill>
                  <a:srgbClr val="000000"/>
                </a:solidFill>
                <a:effectLst/>
                <a:latin typeface="Consolas" panose="020B0609020204030204" pitchFamily="49" charset="0"/>
              </a:rPr>
              <a:t>std::vector&lt;std::string&gt; surnames;</a:t>
            </a:r>
          </a:p>
          <a:p>
            <a:r>
              <a:rPr lang="en-US" b="0" dirty="0">
                <a:solidFill>
                  <a:srgbClr val="000000"/>
                </a:solidFill>
                <a:effectLst/>
                <a:latin typeface="Consolas" panose="020B0609020204030204" pitchFamily="49" charset="0"/>
              </a:rPr>
              <a:t>std::vector&lt;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err="1">
                <a:solidFill>
                  <a:srgbClr val="000000"/>
                </a:solidFill>
                <a:effectLst/>
                <a:latin typeface="Consolas" panose="020B0609020204030204" pitchFamily="49" charset="0"/>
              </a:rPr>
              <a:t>birth</a:t>
            </a:r>
            <a:r>
              <a:rPr lang="en-US" dirty="0" err="1">
                <a:solidFill>
                  <a:srgbClr val="000000"/>
                </a:solidFill>
                <a:latin typeface="Consolas" panose="020B0609020204030204" pitchFamily="49" charset="0"/>
              </a:rPr>
              <a:t>Y</a:t>
            </a:r>
            <a:r>
              <a:rPr lang="en-US" b="0" dirty="0" err="1">
                <a:solidFill>
                  <a:srgbClr val="000000"/>
                </a:solidFill>
                <a:effectLst/>
                <a:latin typeface="Consolas" panose="020B0609020204030204" pitchFamily="49" charset="0"/>
              </a:rPr>
              <a:t>ears</a:t>
            </a: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659062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animEffect transition="in" filter="fade">
                                      <p:cBhvr>
                                        <p:cTn id="7" dur="500"/>
                                        <p:tgtEl>
                                          <p:spTgt spid="8">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xEl>
                                              <p:pRg st="5" end="5"/>
                                            </p:txEl>
                                          </p:spTgt>
                                        </p:tgtEl>
                                        <p:attrNameLst>
                                          <p:attrName>style.visibility</p:attrName>
                                        </p:attrNameLst>
                                      </p:cBhvr>
                                      <p:to>
                                        <p:strVal val="visible"/>
                                      </p:to>
                                    </p:set>
                                    <p:animEffect transition="in" filter="fade">
                                      <p:cBhvr>
                                        <p:cTn id="10" dur="500"/>
                                        <p:tgtEl>
                                          <p:spTgt spid="8">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
                                            <p:txEl>
                                              <p:pRg st="6" end="6"/>
                                            </p:txEl>
                                          </p:spTgt>
                                        </p:tgtEl>
                                        <p:attrNameLst>
                                          <p:attrName>style.visibility</p:attrName>
                                        </p:attrNameLst>
                                      </p:cBhvr>
                                      <p:to>
                                        <p:strVal val="visible"/>
                                      </p:to>
                                    </p:set>
                                    <p:animEffect transition="in" filter="fade">
                                      <p:cBhvr>
                                        <p:cTn id="13" dur="500"/>
                                        <p:tgtEl>
                                          <p:spTgt spid="8">
                                            <p:txEl>
                                              <p:pRg st="6" end="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ru-RU"/>
              <a:t>Структуры</a:t>
            </a:r>
          </a:p>
        </p:txBody>
      </p:sp>
      <p:sp>
        <p:nvSpPr>
          <p:cNvPr id="28675" name="Rectangle 3"/>
          <p:cNvSpPr>
            <a:spLocks noGrp="1" noChangeArrowheads="1"/>
          </p:cNvSpPr>
          <p:nvPr>
            <p:ph idx="1"/>
          </p:nvPr>
        </p:nvSpPr>
        <p:spPr/>
        <p:txBody>
          <a:bodyPr/>
          <a:lstStyle/>
          <a:p>
            <a:pPr eaLnBrk="1" hangingPunct="1"/>
            <a:r>
              <a:rPr lang="ru-RU" sz="2800" b="1" dirty="0">
                <a:solidFill>
                  <a:schemeClr val="hlink"/>
                </a:solidFill>
              </a:rPr>
              <a:t>Структура</a:t>
            </a:r>
            <a:r>
              <a:rPr lang="ru-RU" sz="2800" dirty="0"/>
              <a:t> - это одна или несколько переменных (возможно, различных типов), которые для удобства работы с ними сгруппированы под одним именем.</a:t>
            </a:r>
          </a:p>
          <a:p>
            <a:pPr lvl="1" eaLnBrk="1" hangingPunct="1"/>
            <a:r>
              <a:rPr lang="ru-RU" dirty="0"/>
              <a:t>Структуры помогают в организации сложных данных, позволяя группу связанных между собой переменных трактовать не как множество отдельных элементов, а как единое целое</a:t>
            </a:r>
          </a:p>
        </p:txBody>
      </p:sp>
      <p:sp>
        <p:nvSpPr>
          <p:cNvPr id="5" name="TextBox 4">
            <a:extLst>
              <a:ext uri="{FF2B5EF4-FFF2-40B4-BE49-F238E27FC236}">
                <a16:creationId xmlns:a16="http://schemas.microsoft.com/office/drawing/2014/main" id="{E191AB2E-6291-57D4-CC36-C39D0792A5F0}"/>
              </a:ext>
            </a:extLst>
          </p:cNvPr>
          <p:cNvSpPr txBox="1"/>
          <p:nvPr/>
        </p:nvSpPr>
        <p:spPr>
          <a:xfrm>
            <a:off x="1127448" y="4676917"/>
            <a:ext cx="6096000" cy="1754326"/>
          </a:xfrm>
          <a:prstGeom prst="rect">
            <a:avLst/>
          </a:prstGeom>
          <a:noFill/>
        </p:spPr>
        <p:txBody>
          <a:bodyPr wrap="square">
            <a:spAutoFit/>
          </a:bodyPr>
          <a:lstStyle/>
          <a:p>
            <a:r>
              <a:rPr lang="en-US" b="0" dirty="0">
                <a:solidFill>
                  <a:srgbClr val="0000FF"/>
                </a:solidFill>
                <a:effectLst/>
                <a:latin typeface="Consolas" panose="020B0609020204030204" pitchFamily="49" charset="0"/>
              </a:rPr>
              <a:t>struct</a:t>
            </a:r>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Person</a:t>
            </a:r>
            <a:endParaRPr lang="ru-RU" dirty="0">
              <a:solidFill>
                <a:srgbClr val="000000"/>
              </a:solidFill>
              <a:latin typeface="Consolas" panose="020B0609020204030204" pitchFamily="49" charset="0"/>
            </a:endParaRP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std::string name;</a:t>
            </a:r>
          </a:p>
          <a:p>
            <a:r>
              <a:rPr lang="en-US" b="0" dirty="0">
                <a:solidFill>
                  <a:srgbClr val="000000"/>
                </a:solidFill>
                <a:effectLst/>
                <a:latin typeface="Consolas" panose="020B0609020204030204" pitchFamily="49" charset="0"/>
              </a:rPr>
              <a:t>    std::string surname;</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birthYear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47031807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1524000" y="-12357"/>
            <a:ext cx="9144000" cy="3052118"/>
          </a:xfrm>
          <a:prstGeom prst="rect">
            <a:avLst/>
          </a:prstGeom>
        </p:spPr>
        <p:txBody>
          <a:bodyPr wrap="square">
            <a:spAutoFit/>
          </a:bodyPr>
          <a:lstStyle/>
          <a:p>
            <a:pPr defTabSz="493713">
              <a:lnSpc>
                <a:spcPct val="115000"/>
              </a:lnSpc>
              <a:tabLst>
                <a:tab pos="506413" algn="l"/>
              </a:tabLst>
            </a:pPr>
            <a:r>
              <a:rPr lang="ru-RU" sz="1600" dirty="0">
                <a:solidFill>
                  <a:srgbClr val="008000"/>
                </a:solidFill>
                <a:latin typeface="Consolas"/>
                <a:ea typeface="Calibri"/>
                <a:cs typeface="Times New Roman"/>
              </a:rPr>
              <a:t>// Структура </a:t>
            </a:r>
            <a:r>
              <a:rPr lang="ru-RU" sz="1600" dirty="0" err="1">
                <a:solidFill>
                  <a:srgbClr val="008000"/>
                </a:solidFill>
                <a:latin typeface="Consolas"/>
                <a:ea typeface="Calibri"/>
                <a:cs typeface="Times New Roman"/>
              </a:rPr>
              <a:t>Point</a:t>
            </a:r>
            <a:r>
              <a:rPr lang="ru-RU" sz="1600" dirty="0">
                <a:solidFill>
                  <a:srgbClr val="008000"/>
                </a:solidFill>
                <a:latin typeface="Consolas"/>
                <a:ea typeface="Calibri"/>
                <a:cs typeface="Times New Roman"/>
              </a:rPr>
              <a:t>, задающая точку на плоскости</a:t>
            </a:r>
            <a:endParaRPr lang="ru-RU" sz="1600" dirty="0">
              <a:ea typeface="Calibri"/>
              <a:cs typeface="Times New Roman"/>
            </a:endParaRPr>
          </a:p>
          <a:p>
            <a:pPr defTabSz="493713">
              <a:lnSpc>
                <a:spcPct val="115000"/>
              </a:lnSpc>
              <a:tabLst>
                <a:tab pos="506413" algn="l"/>
              </a:tabLst>
            </a:pPr>
            <a:r>
              <a:rPr lang="en-US" sz="1600" dirty="0" err="1">
                <a:solidFill>
                  <a:srgbClr val="0000FF"/>
                </a:solidFill>
                <a:latin typeface="Consolas"/>
                <a:ea typeface="Calibri"/>
                <a:cs typeface="Times New Roman"/>
              </a:rPr>
              <a:t>struct</a:t>
            </a:r>
            <a:r>
              <a:rPr lang="en-US"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Point</a:t>
            </a:r>
            <a:endParaRPr lang="ru-RU" sz="1600" dirty="0">
              <a:ea typeface="Calibri"/>
              <a:cs typeface="Times New Roman"/>
            </a:endParaRPr>
          </a:p>
          <a:p>
            <a:pPr defTabSz="493713">
              <a:lnSpc>
                <a:spcPct val="115000"/>
              </a:lnSpc>
              <a:tabLst>
                <a:tab pos="506413" algn="l"/>
              </a:tabLst>
            </a:pPr>
            <a:r>
              <a:rPr lang="en-US" sz="1600" dirty="0">
                <a:solidFill>
                  <a:srgbClr val="000000"/>
                </a:solidFill>
                <a:latin typeface="Consolas"/>
                <a:ea typeface="Calibri"/>
                <a:cs typeface="Times New Roman"/>
              </a:rPr>
              <a:t>{</a:t>
            </a:r>
            <a:endParaRPr lang="ru-RU" sz="1600" dirty="0">
              <a:ea typeface="Calibri"/>
              <a:cs typeface="Times New Roman"/>
            </a:endParaRPr>
          </a:p>
          <a:p>
            <a:pPr defTabSz="493713">
              <a:lnSpc>
                <a:spcPct val="115000"/>
              </a:lnSpc>
              <a:tabLst>
                <a:tab pos="506413" algn="l"/>
              </a:tabLst>
            </a:pPr>
            <a:r>
              <a:rPr lang="en-US" sz="1600" dirty="0">
                <a:solidFill>
                  <a:srgbClr val="000000"/>
                </a:solidFill>
                <a:latin typeface="Consolas"/>
                <a:ea typeface="Calibri"/>
                <a:cs typeface="Times New Roman"/>
              </a:rPr>
              <a:t>	</a:t>
            </a:r>
            <a:r>
              <a:rPr lang="en-US" sz="1600" dirty="0" err="1">
                <a:solidFill>
                  <a:srgbClr val="0000FF"/>
                </a:solidFill>
                <a:latin typeface="Consolas"/>
                <a:ea typeface="Calibri"/>
                <a:cs typeface="Times New Roman"/>
              </a:rPr>
              <a:t>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x;</a:t>
            </a:r>
          </a:p>
          <a:p>
            <a:pPr defTabSz="493713">
              <a:lnSpc>
                <a:spcPct val="115000"/>
              </a:lnSpc>
              <a:tabLst>
                <a:tab pos="506413" algn="l"/>
              </a:tabLst>
            </a:pPr>
            <a:r>
              <a:rPr lang="en-US" sz="1600" dirty="0">
                <a:solidFill>
                  <a:srgbClr val="0000FF"/>
                </a:solidFill>
                <a:latin typeface="Consolas"/>
                <a:ea typeface="Calibri"/>
                <a:cs typeface="Times New Roman"/>
              </a:rPr>
              <a:t>	</a:t>
            </a:r>
            <a:r>
              <a:rPr lang="en-US" sz="1600" dirty="0" err="1">
                <a:solidFill>
                  <a:srgbClr val="0000FF"/>
                </a:solidFill>
                <a:latin typeface="Consolas"/>
                <a:ea typeface="Calibri"/>
                <a:cs typeface="Times New Roman"/>
              </a:rPr>
              <a:t>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a:t>
            </a:r>
            <a:endParaRPr lang="ru-RU" sz="1600" dirty="0">
              <a:ea typeface="Calibri"/>
              <a:cs typeface="Times New Roman"/>
            </a:endParaRPr>
          </a:p>
          <a:p>
            <a:pPr defTabSz="493713">
              <a:lnSpc>
                <a:spcPct val="115000"/>
              </a:lnSpc>
              <a:tabLst>
                <a:tab pos="506413" algn="l"/>
              </a:tabLst>
            </a:pPr>
            <a:r>
              <a:rPr lang="ru-RU" sz="1600" dirty="0">
                <a:solidFill>
                  <a:srgbClr val="000000"/>
                </a:solidFill>
                <a:latin typeface="Consolas"/>
                <a:ea typeface="Calibri"/>
                <a:cs typeface="Times New Roman"/>
              </a:rPr>
              <a:t>};</a:t>
            </a:r>
            <a:endParaRPr lang="ru-RU" sz="1600" dirty="0">
              <a:ea typeface="Calibri"/>
              <a:cs typeface="Times New Roman"/>
            </a:endParaRPr>
          </a:p>
          <a:p>
            <a:pPr defTabSz="493713">
              <a:lnSpc>
                <a:spcPct val="115000"/>
              </a:lnSpc>
              <a:tabLst>
                <a:tab pos="506413" algn="l"/>
              </a:tabLst>
            </a:pPr>
            <a:r>
              <a:rPr lang="ru-RU" sz="1600" dirty="0">
                <a:solidFill>
                  <a:srgbClr val="000000"/>
                </a:solidFill>
                <a:latin typeface="Consolas"/>
                <a:ea typeface="Calibri"/>
                <a:cs typeface="Times New Roman"/>
              </a:rPr>
              <a:t> </a:t>
            </a:r>
            <a:endParaRPr lang="ru-RU" sz="1600" dirty="0">
              <a:ea typeface="Calibri"/>
              <a:cs typeface="Times New Roman"/>
            </a:endParaRPr>
          </a:p>
          <a:p>
            <a:pPr defTabSz="493713">
              <a:lnSpc>
                <a:spcPct val="115000"/>
              </a:lnSpc>
              <a:tabLst>
                <a:tab pos="506413" algn="l"/>
              </a:tabLst>
            </a:pPr>
            <a:r>
              <a:rPr lang="ru-RU" sz="1600" dirty="0">
                <a:solidFill>
                  <a:srgbClr val="008000"/>
                </a:solidFill>
                <a:latin typeface="Consolas"/>
                <a:ea typeface="Calibri"/>
                <a:cs typeface="Times New Roman"/>
              </a:rPr>
              <a:t>// Поля глобально объявленной структуры по умолчанию инициализируются нулями</a:t>
            </a:r>
            <a:endParaRPr lang="ru-RU" sz="1600" dirty="0">
              <a:ea typeface="Calibri"/>
              <a:cs typeface="Times New Roman"/>
            </a:endParaRPr>
          </a:p>
          <a:p>
            <a:pPr defTabSz="493713">
              <a:lnSpc>
                <a:spcPct val="115000"/>
              </a:lnSpc>
              <a:spcAft>
                <a:spcPts val="1000"/>
              </a:spcAft>
              <a:tabLst>
                <a:tab pos="506413" algn="l"/>
              </a:tabLst>
            </a:pPr>
            <a:r>
              <a:rPr lang="ru-RU" sz="1600" dirty="0" err="1">
                <a:solidFill>
                  <a:srgbClr val="216F85"/>
                </a:solidFill>
                <a:latin typeface="Consolas"/>
                <a:ea typeface="Calibri"/>
                <a:cs typeface="Times New Roman"/>
              </a:rPr>
              <a:t>Point</a:t>
            </a:r>
            <a:r>
              <a:rPr lang="ru-RU" sz="1600" dirty="0">
                <a:solidFill>
                  <a:srgbClr val="000000"/>
                </a:solidFill>
                <a:latin typeface="Consolas"/>
                <a:ea typeface="Calibri"/>
                <a:cs typeface="Times New Roman"/>
              </a:rPr>
              <a:t> </a:t>
            </a:r>
            <a:r>
              <a:rPr lang="ru-RU" sz="1600" dirty="0" err="1">
                <a:solidFill>
                  <a:srgbClr val="000080"/>
                </a:solidFill>
                <a:latin typeface="Consolas"/>
                <a:ea typeface="Calibri"/>
                <a:cs typeface="Times New Roman"/>
              </a:rPr>
              <a:t>globalPoint</a:t>
            </a:r>
            <a:r>
              <a:rPr lang="ru-RU" sz="1600" dirty="0">
                <a:solidFill>
                  <a:srgbClr val="000000"/>
                </a:solidFill>
                <a:latin typeface="Consolas"/>
                <a:ea typeface="Calibri"/>
                <a:cs typeface="Times New Roman"/>
              </a:rPr>
              <a:t>;</a:t>
            </a:r>
            <a:endParaRPr lang="en-US" sz="1600" dirty="0">
              <a:solidFill>
                <a:srgbClr val="000000"/>
              </a:solidFill>
              <a:latin typeface="Consolas"/>
              <a:ea typeface="Calibri"/>
              <a:cs typeface="Times New Roman"/>
            </a:endParaRPr>
          </a:p>
          <a:p>
            <a:pPr>
              <a:lnSpc>
                <a:spcPct val="115000"/>
              </a:lnSpc>
              <a:tabLst>
                <a:tab pos="506413" algn="l"/>
              </a:tabLst>
            </a:pPr>
            <a:r>
              <a:rPr lang="ru-RU" sz="1600" dirty="0">
                <a:solidFill>
                  <a:srgbClr val="000000"/>
                </a:solidFill>
                <a:latin typeface="Consolas"/>
                <a:ea typeface="Calibri"/>
                <a:cs typeface="Times New Roman"/>
              </a:rPr>
              <a:t>	</a:t>
            </a:r>
          </a:p>
        </p:txBody>
      </p:sp>
    </p:spTree>
    <p:extLst>
      <p:ext uri="{BB962C8B-B14F-4D97-AF65-F5344CB8AC3E}">
        <p14:creationId xmlns:p14="http://schemas.microsoft.com/office/powerpoint/2010/main" val="2053580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3BA29-DC40-7CE6-9296-685DFEA561EF}"/>
              </a:ext>
            </a:extLst>
          </p:cNvPr>
          <p:cNvSpPr>
            <a:spLocks noGrp="1"/>
          </p:cNvSpPr>
          <p:nvPr>
            <p:ph type="title"/>
          </p:nvPr>
        </p:nvSpPr>
        <p:spPr/>
        <p:txBody>
          <a:bodyPr/>
          <a:lstStyle/>
          <a:p>
            <a:r>
              <a:rPr lang="ru-RU" dirty="0"/>
              <a:t>Строки</a:t>
            </a:r>
            <a:endParaRPr lang="en-US" dirty="0"/>
          </a:p>
        </p:txBody>
      </p:sp>
      <p:sp>
        <p:nvSpPr>
          <p:cNvPr id="4" name="TextBox 3">
            <a:extLst>
              <a:ext uri="{FF2B5EF4-FFF2-40B4-BE49-F238E27FC236}">
                <a16:creationId xmlns:a16="http://schemas.microsoft.com/office/drawing/2014/main" id="{37FEC9FD-7F8C-9090-EC9B-BC702E293FDB}"/>
              </a:ext>
            </a:extLst>
          </p:cNvPr>
          <p:cNvSpPr txBox="1"/>
          <p:nvPr/>
        </p:nvSpPr>
        <p:spPr>
          <a:xfrm>
            <a:off x="838200" y="2029065"/>
            <a:ext cx="10515600" cy="3970318"/>
          </a:xfrm>
          <a:prstGeom prst="rect">
            <a:avLst/>
          </a:prstGeom>
          <a:noFill/>
        </p:spPr>
        <p:txBody>
          <a:bodyPr wrap="square">
            <a:spAutoFit/>
          </a:bodyPr>
          <a:lstStyle/>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&lt;iostream&gt;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&lt;string&gt;</a:t>
            </a:r>
            <a:endParaRPr lang="en-US" b="0" dirty="0">
              <a:solidFill>
                <a:srgbClr val="3B3B3B"/>
              </a:solidFill>
              <a:effectLst/>
              <a:latin typeface="Consolas" panose="020B0609020204030204" pitchFamily="49" charset="0"/>
            </a:endParaRP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"Ivan"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surname</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"Ivanov"</a:t>
            </a:r>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fullName</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surname</a:t>
            </a:r>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fullName</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endParaRPr lang="en-US"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158324596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524000" y="1"/>
            <a:ext cx="9144000" cy="6740307"/>
          </a:xfrm>
          <a:prstGeom prst="rect">
            <a:avLst/>
          </a:prstGeom>
        </p:spPr>
        <p:txBody>
          <a:bodyPr wrap="square">
            <a:spAutoFit/>
          </a:bodyPr>
          <a:lstStyle/>
          <a:p>
            <a:pPr defTabSz="406400"/>
            <a:r>
              <a:rPr lang="en-US" sz="1600" dirty="0">
                <a:solidFill>
                  <a:srgbClr val="0000FF"/>
                </a:solidFill>
                <a:highlight>
                  <a:srgbClr val="FFFFFF"/>
                </a:highlight>
                <a:latin typeface="Consolas"/>
              </a:rPr>
              <a:t>int</a:t>
            </a:r>
            <a:r>
              <a:rPr lang="en-US" sz="1600" dirty="0">
                <a:solidFill>
                  <a:srgbClr val="000000"/>
                </a:solidFill>
                <a:highlight>
                  <a:srgbClr val="FFFFFF"/>
                </a:highlight>
                <a:latin typeface="Consolas"/>
              </a:rPr>
              <a:t> </a:t>
            </a:r>
            <a:r>
              <a:rPr lang="en-US" sz="1600" i="1" dirty="0">
                <a:solidFill>
                  <a:srgbClr val="880000"/>
                </a:solidFill>
                <a:highlight>
                  <a:srgbClr val="FFFFFF"/>
                </a:highlight>
                <a:latin typeface="Consolas"/>
              </a:rPr>
              <a:t>main</a:t>
            </a:r>
            <a:r>
              <a:rPr lang="en-US" sz="1600" dirty="0">
                <a:solidFill>
                  <a:srgbClr val="000000"/>
                </a:solidFill>
                <a:highlight>
                  <a:srgbClr val="FFFFFF"/>
                </a:highlight>
                <a:latin typeface="Consolas"/>
              </a:rPr>
              <a:t>()</a:t>
            </a:r>
          </a:p>
          <a:p>
            <a:pPr defTabSz="406400"/>
            <a:r>
              <a:rPr lang="ru-RU" sz="1600" dirty="0">
                <a:solidFill>
                  <a:srgbClr val="000000"/>
                </a:solidFill>
                <a:highlight>
                  <a:srgbClr val="FFFFFF"/>
                </a:highlight>
                <a:latin typeface="Consolas"/>
              </a:rPr>
              <a:t>{</a:t>
            </a:r>
          </a:p>
          <a:p>
            <a:pPr defTabSz="406400"/>
            <a:r>
              <a:rPr lang="en-US" sz="1600" dirty="0">
                <a:solidFill>
                  <a:srgbClr val="008000"/>
                </a:solidFill>
                <a:latin typeface="Consolas"/>
                <a:ea typeface="Calibri"/>
                <a:cs typeface="Times New Roman"/>
              </a:rPr>
              <a:t>	</a:t>
            </a:r>
            <a:r>
              <a:rPr lang="ru-RU" sz="1600" dirty="0">
                <a:solidFill>
                  <a:srgbClr val="008000"/>
                </a:solidFill>
                <a:latin typeface="Consolas"/>
                <a:ea typeface="Calibri"/>
                <a:cs typeface="Times New Roman"/>
              </a:rPr>
              <a:t>// Объявляем переменную </a:t>
            </a:r>
            <a:r>
              <a:rPr lang="ru-RU" sz="1600" dirty="0" err="1">
                <a:solidFill>
                  <a:srgbClr val="008000"/>
                </a:solidFill>
                <a:latin typeface="Consolas"/>
                <a:ea typeface="Calibri"/>
                <a:cs typeface="Times New Roman"/>
              </a:rPr>
              <a:t>pt</a:t>
            </a:r>
            <a:r>
              <a:rPr lang="ru-RU" sz="1600" dirty="0">
                <a:solidFill>
                  <a:srgbClr val="008000"/>
                </a:solidFill>
                <a:latin typeface="Consolas"/>
                <a:ea typeface="Calibri"/>
                <a:cs typeface="Times New Roman"/>
              </a:rPr>
              <a:t>, а затем инициализируем ее поля одно за другим</a:t>
            </a:r>
            <a:endParaRPr lang="ru-RU" sz="1600" dirty="0">
              <a:ea typeface="Calibri"/>
              <a:cs typeface="Times New Roman"/>
            </a:endParaRPr>
          </a:p>
          <a:p>
            <a:pPr defTabSz="406400"/>
            <a:r>
              <a:rPr lang="en-US" sz="1600" dirty="0">
                <a:solidFill>
                  <a:srgbClr val="216F85"/>
                </a:solidFill>
                <a:latin typeface="Consolas"/>
                <a:ea typeface="Calibri"/>
                <a:cs typeface="Times New Roman"/>
              </a:rPr>
              <a:t>	Point</a:t>
            </a:r>
            <a:r>
              <a:rPr lang="en-US" sz="1600" dirty="0">
                <a:solidFill>
                  <a:srgbClr val="000000"/>
                </a:solidFill>
                <a:latin typeface="Consolas"/>
                <a:ea typeface="Calibri"/>
                <a:cs typeface="Times New Roman"/>
              </a:rPr>
              <a:t> </a:t>
            </a:r>
            <a:r>
              <a:rPr lang="en-US" sz="1600" dirty="0" err="1">
                <a:solidFill>
                  <a:srgbClr val="000080"/>
                </a:solidFill>
                <a:latin typeface="Consolas"/>
                <a:ea typeface="Calibri"/>
                <a:cs typeface="Times New Roman"/>
              </a:rPr>
              <a:t>pt</a:t>
            </a:r>
            <a:r>
              <a:rPr lang="en-US" sz="1600" dirty="0">
                <a:solidFill>
                  <a:srgbClr val="000000"/>
                </a:solidFill>
                <a:latin typeface="Consolas"/>
                <a:ea typeface="Calibri"/>
                <a:cs typeface="Times New Roman"/>
              </a:rPr>
              <a:t>;</a:t>
            </a:r>
            <a:endParaRPr lang="ru-RU" sz="1600" dirty="0">
              <a:ea typeface="Calibri"/>
              <a:cs typeface="Times New Roman"/>
            </a:endParaRPr>
          </a:p>
          <a:p>
            <a:pPr defTabSz="406400"/>
            <a:r>
              <a:rPr lang="en-US" sz="1600" dirty="0">
                <a:solidFill>
                  <a:srgbClr val="000080"/>
                </a:solidFill>
                <a:latin typeface="Consolas"/>
                <a:ea typeface="Calibri"/>
                <a:cs typeface="Times New Roman"/>
              </a:rPr>
              <a:t>	</a:t>
            </a:r>
            <a:r>
              <a:rPr lang="en-US" sz="1600" dirty="0" err="1">
                <a:solidFill>
                  <a:srgbClr val="000080"/>
                </a:solidFill>
                <a:latin typeface="Consolas"/>
                <a:ea typeface="Calibri"/>
                <a:cs typeface="Times New Roman"/>
              </a:rPr>
              <a:t>pt</a:t>
            </a:r>
            <a:r>
              <a:rPr lang="en-US" sz="1600" dirty="0" err="1">
                <a:solidFill>
                  <a:srgbClr val="000000"/>
                </a:solidFill>
                <a:latin typeface="Consolas"/>
                <a:ea typeface="Calibri"/>
                <a:cs typeface="Times New Roman"/>
              </a:rPr>
              <a:t>.</a:t>
            </a:r>
            <a:r>
              <a:rPr lang="en-US" sz="1600" dirty="0" err="1">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10;</a:t>
            </a:r>
            <a:endParaRPr lang="ru-RU" sz="1600" dirty="0">
              <a:ea typeface="Calibri"/>
              <a:cs typeface="Times New Roman"/>
            </a:endParaRPr>
          </a:p>
          <a:p>
            <a:pPr defTabSz="406400"/>
            <a:r>
              <a:rPr lang="en-US" sz="1600" dirty="0">
                <a:solidFill>
                  <a:srgbClr val="000080"/>
                </a:solidFill>
                <a:latin typeface="Consolas"/>
                <a:ea typeface="Calibri"/>
                <a:cs typeface="Times New Roman"/>
              </a:rPr>
              <a:t>	</a:t>
            </a:r>
            <a:r>
              <a:rPr lang="en-US" sz="1600" dirty="0" err="1">
                <a:solidFill>
                  <a:srgbClr val="000080"/>
                </a:solidFill>
                <a:latin typeface="Consolas"/>
                <a:ea typeface="Calibri"/>
                <a:cs typeface="Times New Roman"/>
              </a:rPr>
              <a:t>pt</a:t>
            </a:r>
            <a:r>
              <a:rPr lang="en-US" sz="1600" dirty="0" err="1">
                <a:solidFill>
                  <a:srgbClr val="000000"/>
                </a:solidFill>
                <a:latin typeface="Consolas"/>
                <a:ea typeface="Calibri"/>
                <a:cs typeface="Times New Roman"/>
              </a:rPr>
              <a:t>.</a:t>
            </a:r>
            <a:r>
              <a:rPr lang="en-US" sz="1600" dirty="0" err="1">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20;</a:t>
            </a:r>
            <a:endParaRPr lang="ru-RU" sz="1600" dirty="0">
              <a:ea typeface="Calibri"/>
              <a:cs typeface="Times New Roman"/>
            </a:endParaRPr>
          </a:p>
          <a:p>
            <a:pPr defTabSz="406400"/>
            <a:r>
              <a:rPr lang="ru-RU" sz="1600" dirty="0">
                <a:solidFill>
                  <a:srgbClr val="000000"/>
                </a:solidFill>
                <a:latin typeface="Consolas"/>
                <a:ea typeface="Calibri"/>
                <a:cs typeface="Times New Roman"/>
              </a:rPr>
              <a:t> </a:t>
            </a:r>
            <a:endParaRPr lang="ru-RU" sz="1600" dirty="0">
              <a:ea typeface="Calibri"/>
              <a:cs typeface="Times New Roman"/>
            </a:endParaRPr>
          </a:p>
          <a:p>
            <a:pPr defTabSz="406400"/>
            <a:r>
              <a:rPr lang="en-US" sz="1600" dirty="0">
                <a:solidFill>
                  <a:srgbClr val="008000"/>
                </a:solidFill>
                <a:latin typeface="Consolas"/>
                <a:ea typeface="Calibri"/>
                <a:cs typeface="Times New Roman"/>
              </a:rPr>
              <a:t>	</a:t>
            </a:r>
            <a:r>
              <a:rPr lang="ru-RU" sz="1600" dirty="0">
                <a:solidFill>
                  <a:srgbClr val="008000"/>
                </a:solidFill>
                <a:latin typeface="Consolas"/>
                <a:ea typeface="Calibri"/>
                <a:cs typeface="Times New Roman"/>
              </a:rPr>
              <a:t>// Объявление переменной-структуры можно совместить</a:t>
            </a:r>
          </a:p>
          <a:p>
            <a:pPr defTabSz="406400"/>
            <a:r>
              <a:rPr lang="ru-RU" sz="1600" dirty="0">
                <a:solidFill>
                  <a:srgbClr val="008000"/>
                </a:solidFill>
                <a:latin typeface="Consolas"/>
                <a:ea typeface="Calibri"/>
                <a:cs typeface="Times New Roman"/>
              </a:rPr>
              <a:t>	// с инициализацией ее полей</a:t>
            </a:r>
            <a:endParaRPr lang="ru-RU" sz="1600" dirty="0">
              <a:ea typeface="Calibri"/>
              <a:cs typeface="Times New Roman"/>
            </a:endParaRPr>
          </a:p>
          <a:p>
            <a:pPr defTabSz="406400"/>
            <a:r>
              <a:rPr lang="en-US" sz="1600" dirty="0">
                <a:solidFill>
                  <a:srgbClr val="216F85"/>
                </a:solidFill>
                <a:latin typeface="Consolas"/>
                <a:ea typeface="Calibri"/>
                <a:cs typeface="Times New Roman"/>
              </a:rPr>
              <a:t>	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pt0</a:t>
            </a:r>
            <a:r>
              <a:rPr lang="en-US" sz="1600" dirty="0">
                <a:solidFill>
                  <a:srgbClr val="000000"/>
                </a:solidFill>
                <a:latin typeface="Consolas"/>
                <a:ea typeface="Calibri"/>
                <a:cs typeface="Times New Roman"/>
              </a:rPr>
              <a:t> = { 33, 24 };</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pt0</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33 &amp;&amp; </a:t>
            </a:r>
            <a:r>
              <a:rPr lang="en-US" sz="1600" dirty="0">
                <a:solidFill>
                  <a:srgbClr val="000080"/>
                </a:solidFill>
                <a:latin typeface="Consolas"/>
                <a:ea typeface="Calibri"/>
                <a:cs typeface="Times New Roman"/>
              </a:rPr>
              <a:t>pt0</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24);</a:t>
            </a:r>
            <a:endParaRPr lang="ru-RU" sz="1600" dirty="0">
              <a:ea typeface="Calibri"/>
              <a:cs typeface="Times New Roman"/>
            </a:endParaRPr>
          </a:p>
          <a:p>
            <a:pPr defTabSz="406400"/>
            <a:r>
              <a:rPr lang="en-US" sz="1600" dirty="0">
                <a:solidFill>
                  <a:srgbClr val="008000"/>
                </a:solidFill>
                <a:latin typeface="Consolas"/>
                <a:ea typeface="Calibri"/>
                <a:cs typeface="Times New Roman"/>
              </a:rPr>
              <a:t>	</a:t>
            </a:r>
            <a:r>
              <a:rPr lang="ru-RU" sz="1600" dirty="0">
                <a:solidFill>
                  <a:srgbClr val="008000"/>
                </a:solidFill>
                <a:latin typeface="Consolas"/>
                <a:ea typeface="Calibri"/>
                <a:cs typeface="Times New Roman"/>
              </a:rPr>
              <a:t>// Еще один способ инициализации структуры при ее объявлении</a:t>
            </a:r>
            <a:endParaRPr lang="ru-RU" sz="1600" dirty="0">
              <a:ea typeface="Calibri"/>
              <a:cs typeface="Times New Roman"/>
            </a:endParaRPr>
          </a:p>
          <a:p>
            <a:pPr defTabSz="406400"/>
            <a:r>
              <a:rPr lang="en-US" sz="1600" dirty="0">
                <a:solidFill>
                  <a:srgbClr val="216F85"/>
                </a:solidFill>
                <a:latin typeface="Consolas"/>
                <a:ea typeface="Calibri"/>
                <a:cs typeface="Times New Roman"/>
              </a:rPr>
              <a:t>	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pt1</a:t>
            </a:r>
            <a:r>
              <a:rPr lang="en-US" sz="1600" dirty="0">
                <a:solidFill>
                  <a:srgbClr val="000000"/>
                </a:solidFill>
                <a:latin typeface="Consolas"/>
                <a:ea typeface="Calibri"/>
                <a:cs typeface="Times New Roman"/>
              </a:rPr>
              <a:t>{ 14, -22 };</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pt1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14 &amp;&amp; </a:t>
            </a:r>
            <a:r>
              <a:rPr lang="en-US" sz="1600" dirty="0">
                <a:solidFill>
                  <a:srgbClr val="000080"/>
                </a:solidFill>
                <a:latin typeface="Consolas"/>
                <a:ea typeface="Calibri"/>
                <a:cs typeface="Times New Roman"/>
              </a:rPr>
              <a:t>pt1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-22);</a:t>
            </a:r>
            <a:endParaRPr lang="ru-RU" sz="1600" dirty="0">
              <a:ea typeface="Calibri"/>
              <a:cs typeface="Times New Roman"/>
            </a:endParaRPr>
          </a:p>
          <a:p>
            <a:pPr defTabSz="406400"/>
            <a:r>
              <a:rPr lang="ru-RU" sz="1600" dirty="0">
                <a:solidFill>
                  <a:srgbClr val="000000"/>
                </a:solidFill>
                <a:latin typeface="Consolas"/>
                <a:ea typeface="Calibri"/>
                <a:cs typeface="Times New Roman"/>
              </a:rPr>
              <a:t> </a:t>
            </a:r>
            <a:endParaRPr lang="ru-RU" sz="1600" dirty="0">
              <a:ea typeface="Calibri"/>
              <a:cs typeface="Times New Roman"/>
            </a:endParaRPr>
          </a:p>
          <a:p>
            <a:pPr defTabSz="406400"/>
            <a:r>
              <a:rPr lang="ru-RU" sz="1600" dirty="0">
                <a:solidFill>
                  <a:srgbClr val="008000"/>
                </a:solidFill>
                <a:latin typeface="Consolas"/>
                <a:ea typeface="Calibri"/>
                <a:cs typeface="Times New Roman"/>
              </a:rPr>
              <a:t>	// Недостающие поля при инициализации заполняются нулями</a:t>
            </a:r>
            <a:endParaRPr lang="ru-RU" sz="1600" dirty="0">
              <a:ea typeface="Calibri"/>
              <a:cs typeface="Times New Roman"/>
            </a:endParaRPr>
          </a:p>
          <a:p>
            <a:pPr defTabSz="406400"/>
            <a:r>
              <a:rPr lang="en-US" sz="1600" dirty="0">
                <a:solidFill>
                  <a:srgbClr val="216F85"/>
                </a:solidFill>
                <a:latin typeface="Consolas"/>
                <a:ea typeface="Calibri"/>
                <a:cs typeface="Times New Roman"/>
              </a:rPr>
              <a:t>	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pt2</a:t>
            </a:r>
            <a:r>
              <a:rPr lang="en-US" sz="1600" dirty="0">
                <a:solidFill>
                  <a:srgbClr val="000000"/>
                </a:solidFill>
                <a:latin typeface="Consolas"/>
                <a:ea typeface="Calibri"/>
                <a:cs typeface="Times New Roman"/>
              </a:rPr>
              <a:t> = { 21 };</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pt2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21 &amp;&amp; </a:t>
            </a:r>
            <a:r>
              <a:rPr lang="en-US" sz="1600" dirty="0">
                <a:solidFill>
                  <a:srgbClr val="000080"/>
                </a:solidFill>
                <a:latin typeface="Consolas"/>
                <a:ea typeface="Calibri"/>
                <a:cs typeface="Times New Roman"/>
              </a:rPr>
              <a:t>pt2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406400"/>
            <a:r>
              <a:rPr lang="en-US" sz="1600" dirty="0">
                <a:solidFill>
                  <a:srgbClr val="216F85"/>
                </a:solidFill>
                <a:latin typeface="Consolas"/>
                <a:ea typeface="Calibri"/>
                <a:cs typeface="Times New Roman"/>
              </a:rPr>
              <a:t>	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pt3</a:t>
            </a:r>
            <a:r>
              <a:rPr lang="en-US" sz="1600" dirty="0">
                <a:solidFill>
                  <a:srgbClr val="000000"/>
                </a:solidFill>
                <a:latin typeface="Consolas"/>
                <a:ea typeface="Calibri"/>
                <a:cs typeface="Times New Roman"/>
              </a:rPr>
              <a:t> = {};</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pt3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pt3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406400"/>
            <a:r>
              <a:rPr lang="ru-RU" sz="1600" dirty="0">
                <a:solidFill>
                  <a:srgbClr val="000000"/>
                </a:solidFill>
                <a:latin typeface="Consolas"/>
                <a:ea typeface="Calibri"/>
                <a:cs typeface="Times New Roman"/>
              </a:rPr>
              <a:t> </a:t>
            </a:r>
            <a:endParaRPr lang="ru-RU" sz="1600" dirty="0">
              <a:ea typeface="Calibri"/>
              <a:cs typeface="Times New Roman"/>
            </a:endParaRPr>
          </a:p>
          <a:p>
            <a:pPr defTabSz="406400"/>
            <a:r>
              <a:rPr lang="en-US" sz="1600" dirty="0">
                <a:solidFill>
                  <a:srgbClr val="008000"/>
                </a:solidFill>
                <a:latin typeface="Consolas"/>
                <a:ea typeface="Calibri"/>
                <a:cs typeface="Times New Roman"/>
              </a:rPr>
              <a:t>	</a:t>
            </a:r>
            <a:r>
              <a:rPr lang="ru-RU" sz="1600" dirty="0">
                <a:solidFill>
                  <a:srgbClr val="008000"/>
                </a:solidFill>
                <a:latin typeface="Consolas"/>
                <a:ea typeface="Calibri"/>
                <a:cs typeface="Times New Roman"/>
              </a:rPr>
              <a:t>// Поля глобальных и статических переменных-структур по умолчанию </a:t>
            </a:r>
          </a:p>
          <a:p>
            <a:pPr defTabSz="406400"/>
            <a:r>
              <a:rPr lang="en-US" sz="1600" dirty="0">
                <a:solidFill>
                  <a:srgbClr val="008000"/>
                </a:solidFill>
                <a:latin typeface="Consolas"/>
                <a:ea typeface="Calibri"/>
                <a:cs typeface="Times New Roman"/>
              </a:rPr>
              <a:t>	</a:t>
            </a:r>
            <a:r>
              <a:rPr lang="ru-RU" sz="1600" dirty="0">
                <a:solidFill>
                  <a:srgbClr val="008000"/>
                </a:solidFill>
                <a:latin typeface="Consolas"/>
                <a:ea typeface="Calibri"/>
                <a:cs typeface="Times New Roman"/>
              </a:rPr>
              <a:t>// инициализируются нулями</a:t>
            </a:r>
            <a:endParaRPr lang="ru-RU" sz="1600" dirty="0">
              <a:ea typeface="Calibri"/>
              <a:cs typeface="Times New Roman"/>
            </a:endParaRPr>
          </a:p>
          <a:p>
            <a:pPr defTabSz="406400"/>
            <a:r>
              <a:rPr lang="en-US" sz="1600" dirty="0">
                <a:solidFill>
                  <a:srgbClr val="0000FF"/>
                </a:solidFill>
                <a:latin typeface="Consolas"/>
                <a:ea typeface="Calibri"/>
                <a:cs typeface="Times New Roman"/>
              </a:rPr>
              <a:t>	static</a:t>
            </a:r>
            <a:r>
              <a:rPr lang="en-US"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pt4</a:t>
            </a:r>
            <a:r>
              <a:rPr lang="en-US" sz="1600" dirty="0">
                <a:solidFill>
                  <a:srgbClr val="000000"/>
                </a:solidFill>
                <a:latin typeface="Consolas"/>
                <a:ea typeface="Calibri"/>
                <a:cs typeface="Times New Roman"/>
              </a:rPr>
              <a:t>;</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pt4</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pt4</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406400"/>
            <a:r>
              <a:rPr lang="en-US" sz="1600" i="1" dirty="0">
                <a:solidFill>
                  <a:srgbClr val="6F008A"/>
                </a:solidFill>
                <a:latin typeface="Consolas"/>
                <a:ea typeface="Calibri"/>
                <a:cs typeface="Times New Roman"/>
              </a:rPr>
              <a:t>	assert</a:t>
            </a:r>
            <a:r>
              <a:rPr lang="en-US" sz="1600" dirty="0">
                <a:solidFill>
                  <a:srgbClr val="000000"/>
                </a:solidFill>
                <a:latin typeface="Consolas"/>
                <a:ea typeface="Calibri"/>
                <a:cs typeface="Times New Roman"/>
              </a:rPr>
              <a:t>(</a:t>
            </a:r>
            <a:r>
              <a:rPr lang="en-US" sz="1600" dirty="0" err="1">
                <a:solidFill>
                  <a:srgbClr val="000080"/>
                </a:solidFill>
                <a:latin typeface="Consolas"/>
                <a:ea typeface="Calibri"/>
                <a:cs typeface="Times New Roman"/>
              </a:rPr>
              <a:t>globalPoint</a:t>
            </a:r>
            <a:r>
              <a:rPr lang="en-US" sz="1600" dirty="0" err="1">
                <a:solidFill>
                  <a:srgbClr val="000000"/>
                </a:solidFill>
                <a:latin typeface="Consolas"/>
                <a:ea typeface="Calibri"/>
                <a:cs typeface="Times New Roman"/>
              </a:rPr>
              <a:t>.</a:t>
            </a:r>
            <a:r>
              <a:rPr lang="en-US" sz="1600" dirty="0" err="1">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err="1">
                <a:solidFill>
                  <a:srgbClr val="000080"/>
                </a:solidFill>
                <a:latin typeface="Consolas"/>
                <a:ea typeface="Calibri"/>
                <a:cs typeface="Times New Roman"/>
              </a:rPr>
              <a:t>globalPoint</a:t>
            </a:r>
            <a:r>
              <a:rPr lang="en-US" sz="1600" dirty="0" err="1">
                <a:solidFill>
                  <a:srgbClr val="000000"/>
                </a:solidFill>
                <a:latin typeface="Consolas"/>
                <a:ea typeface="Calibri"/>
                <a:cs typeface="Times New Roman"/>
              </a:rPr>
              <a:t>.</a:t>
            </a:r>
            <a:r>
              <a:rPr lang="en-US" sz="1600" dirty="0" err="1">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p>
          <a:p>
            <a:pPr defTabSz="406400"/>
            <a:r>
              <a:rPr lang="en-US" sz="1600" dirty="0">
                <a:solidFill>
                  <a:srgbClr val="000000"/>
                </a:solidFill>
                <a:latin typeface="Consolas"/>
                <a:ea typeface="Calibri"/>
                <a:cs typeface="Times New Roman"/>
              </a:rPr>
              <a:t>}</a:t>
            </a:r>
            <a:endParaRPr lang="ru-RU" sz="1600" dirty="0">
              <a:ea typeface="Calibri"/>
              <a:cs typeface="Times New Roman"/>
            </a:endParaRPr>
          </a:p>
        </p:txBody>
      </p:sp>
    </p:spTree>
    <p:extLst>
      <p:ext uri="{BB962C8B-B14F-4D97-AF65-F5344CB8AC3E}">
        <p14:creationId xmlns:p14="http://schemas.microsoft.com/office/powerpoint/2010/main" val="925183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fade">
                                      <p:cBhvr>
                                        <p:cTn id="24" dur="500"/>
                                        <p:tgtEl>
                                          <p:spTgt spid="3">
                                            <p:txEl>
                                              <p:pRg st="8" end="8"/>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10" end="10"/>
                                            </p:txEl>
                                          </p:spTgt>
                                        </p:tgtEl>
                                        <p:attrNameLst>
                                          <p:attrName>style.visibility</p:attrName>
                                        </p:attrNameLst>
                                      </p:cBhvr>
                                      <p:to>
                                        <p:strVal val="visible"/>
                                      </p:to>
                                    </p:set>
                                    <p:animEffect transition="in" filter="fade">
                                      <p:cBhvr>
                                        <p:cTn id="30" dur="500"/>
                                        <p:tgtEl>
                                          <p:spTgt spid="3">
                                            <p:txEl>
                                              <p:pRg st="10" end="1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animEffect transition="in" filter="fade">
                                      <p:cBhvr>
                                        <p:cTn id="33" dur="500"/>
                                        <p:tgtEl>
                                          <p:spTgt spid="3">
                                            <p:txEl>
                                              <p:pRg st="11" end="1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2" end="12"/>
                                            </p:txEl>
                                          </p:spTgt>
                                        </p:tgtEl>
                                        <p:attrNameLst>
                                          <p:attrName>style.visibility</p:attrName>
                                        </p:attrNameLst>
                                      </p:cBhvr>
                                      <p:to>
                                        <p:strVal val="visible"/>
                                      </p:to>
                                    </p:set>
                                    <p:animEffect transition="in" filter="fade">
                                      <p:cBhvr>
                                        <p:cTn id="36" dur="500"/>
                                        <p:tgtEl>
                                          <p:spTgt spid="3">
                                            <p:txEl>
                                              <p:pRg st="12" end="12"/>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3" end="13"/>
                                            </p:txEl>
                                          </p:spTgt>
                                        </p:tgtEl>
                                        <p:attrNameLst>
                                          <p:attrName>style.visibility</p:attrName>
                                        </p:attrNameLst>
                                      </p:cBhvr>
                                      <p:to>
                                        <p:strVal val="visible"/>
                                      </p:to>
                                    </p:set>
                                    <p:animEffect transition="in" filter="fade">
                                      <p:cBhvr>
                                        <p:cTn id="39" dur="500"/>
                                        <p:tgtEl>
                                          <p:spTgt spid="3">
                                            <p:txEl>
                                              <p:pRg st="13" end="13"/>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
                                            <p:txEl>
                                              <p:pRg st="15" end="15"/>
                                            </p:txEl>
                                          </p:spTgt>
                                        </p:tgtEl>
                                        <p:attrNameLst>
                                          <p:attrName>style.visibility</p:attrName>
                                        </p:attrNameLst>
                                      </p:cBhvr>
                                      <p:to>
                                        <p:strVal val="visible"/>
                                      </p:to>
                                    </p:set>
                                    <p:animEffect transition="in" filter="fade">
                                      <p:cBhvr>
                                        <p:cTn id="44" dur="500"/>
                                        <p:tgtEl>
                                          <p:spTgt spid="3">
                                            <p:txEl>
                                              <p:pRg st="15" end="15"/>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3">
                                            <p:txEl>
                                              <p:pRg st="16" end="16"/>
                                            </p:txEl>
                                          </p:spTgt>
                                        </p:tgtEl>
                                        <p:attrNameLst>
                                          <p:attrName>style.visibility</p:attrName>
                                        </p:attrNameLst>
                                      </p:cBhvr>
                                      <p:to>
                                        <p:strVal val="visible"/>
                                      </p:to>
                                    </p:set>
                                    <p:animEffect transition="in" filter="fade">
                                      <p:cBhvr>
                                        <p:cTn id="47" dur="500"/>
                                        <p:tgtEl>
                                          <p:spTgt spid="3">
                                            <p:txEl>
                                              <p:pRg st="16" end="16"/>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3">
                                            <p:txEl>
                                              <p:pRg st="17" end="17"/>
                                            </p:txEl>
                                          </p:spTgt>
                                        </p:tgtEl>
                                        <p:attrNameLst>
                                          <p:attrName>style.visibility</p:attrName>
                                        </p:attrNameLst>
                                      </p:cBhvr>
                                      <p:to>
                                        <p:strVal val="visible"/>
                                      </p:to>
                                    </p:set>
                                    <p:animEffect transition="in" filter="fade">
                                      <p:cBhvr>
                                        <p:cTn id="50" dur="500"/>
                                        <p:tgtEl>
                                          <p:spTgt spid="3">
                                            <p:txEl>
                                              <p:pRg st="17" end="17"/>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
                                            <p:txEl>
                                              <p:pRg st="18" end="18"/>
                                            </p:txEl>
                                          </p:spTgt>
                                        </p:tgtEl>
                                        <p:attrNameLst>
                                          <p:attrName>style.visibility</p:attrName>
                                        </p:attrNameLst>
                                      </p:cBhvr>
                                      <p:to>
                                        <p:strVal val="visible"/>
                                      </p:to>
                                    </p:set>
                                    <p:animEffect transition="in" filter="fade">
                                      <p:cBhvr>
                                        <p:cTn id="53" dur="500"/>
                                        <p:tgtEl>
                                          <p:spTgt spid="3">
                                            <p:txEl>
                                              <p:pRg st="18" end="18"/>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3">
                                            <p:txEl>
                                              <p:pRg st="19" end="19"/>
                                            </p:txEl>
                                          </p:spTgt>
                                        </p:tgtEl>
                                        <p:attrNameLst>
                                          <p:attrName>style.visibility</p:attrName>
                                        </p:attrNameLst>
                                      </p:cBhvr>
                                      <p:to>
                                        <p:strVal val="visible"/>
                                      </p:to>
                                    </p:set>
                                    <p:animEffect transition="in" filter="fade">
                                      <p:cBhvr>
                                        <p:cTn id="56" dur="500"/>
                                        <p:tgtEl>
                                          <p:spTgt spid="3">
                                            <p:txEl>
                                              <p:pRg st="19" end="19"/>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3">
                                            <p:txEl>
                                              <p:pRg st="21" end="21"/>
                                            </p:txEl>
                                          </p:spTgt>
                                        </p:tgtEl>
                                        <p:attrNameLst>
                                          <p:attrName>style.visibility</p:attrName>
                                        </p:attrNameLst>
                                      </p:cBhvr>
                                      <p:to>
                                        <p:strVal val="visible"/>
                                      </p:to>
                                    </p:set>
                                    <p:animEffect transition="in" filter="fade">
                                      <p:cBhvr>
                                        <p:cTn id="61" dur="500"/>
                                        <p:tgtEl>
                                          <p:spTgt spid="3">
                                            <p:txEl>
                                              <p:pRg st="21" end="2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
                                            <p:txEl>
                                              <p:pRg st="22" end="22"/>
                                            </p:txEl>
                                          </p:spTgt>
                                        </p:tgtEl>
                                        <p:attrNameLst>
                                          <p:attrName>style.visibility</p:attrName>
                                        </p:attrNameLst>
                                      </p:cBhvr>
                                      <p:to>
                                        <p:strVal val="visible"/>
                                      </p:to>
                                    </p:set>
                                    <p:animEffect transition="in" filter="fade">
                                      <p:cBhvr>
                                        <p:cTn id="64" dur="500"/>
                                        <p:tgtEl>
                                          <p:spTgt spid="3">
                                            <p:txEl>
                                              <p:pRg st="22" end="2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3">
                                            <p:txEl>
                                              <p:pRg st="23" end="23"/>
                                            </p:txEl>
                                          </p:spTgt>
                                        </p:tgtEl>
                                        <p:attrNameLst>
                                          <p:attrName>style.visibility</p:attrName>
                                        </p:attrNameLst>
                                      </p:cBhvr>
                                      <p:to>
                                        <p:strVal val="visible"/>
                                      </p:to>
                                    </p:set>
                                    <p:animEffect transition="in" filter="fade">
                                      <p:cBhvr>
                                        <p:cTn id="67" dur="500"/>
                                        <p:tgtEl>
                                          <p:spTgt spid="3">
                                            <p:txEl>
                                              <p:pRg st="23" end="2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3">
                                            <p:txEl>
                                              <p:pRg st="24" end="24"/>
                                            </p:txEl>
                                          </p:spTgt>
                                        </p:tgtEl>
                                        <p:attrNameLst>
                                          <p:attrName>style.visibility</p:attrName>
                                        </p:attrNameLst>
                                      </p:cBhvr>
                                      <p:to>
                                        <p:strVal val="visible"/>
                                      </p:to>
                                    </p:set>
                                    <p:animEffect transition="in" filter="fade">
                                      <p:cBhvr>
                                        <p:cTn id="70" dur="500"/>
                                        <p:tgtEl>
                                          <p:spTgt spid="3">
                                            <p:txEl>
                                              <p:pRg st="24" end="24"/>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3">
                                            <p:txEl>
                                              <p:pRg st="25" end="25"/>
                                            </p:txEl>
                                          </p:spTgt>
                                        </p:tgtEl>
                                        <p:attrNameLst>
                                          <p:attrName>style.visibility</p:attrName>
                                        </p:attrNameLst>
                                      </p:cBhvr>
                                      <p:to>
                                        <p:strVal val="visible"/>
                                      </p:to>
                                    </p:set>
                                    <p:animEffect transition="in" filter="fade">
                                      <p:cBhvr>
                                        <p:cTn id="73" dur="500"/>
                                        <p:tgtEl>
                                          <p:spTgt spid="3">
                                            <p:txEl>
                                              <p:pRg st="25" end="2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524000" y="0"/>
            <a:ext cx="9144000" cy="6647974"/>
          </a:xfrm>
          <a:prstGeom prst="rect">
            <a:avLst/>
          </a:prstGeom>
        </p:spPr>
        <p:txBody>
          <a:bodyPr wrap="square">
            <a:spAutoFit/>
          </a:bodyPr>
          <a:lstStyle/>
          <a:p>
            <a:pPr>
              <a:tabLst>
                <a:tab pos="506413" algn="l"/>
              </a:tabLst>
            </a:pPr>
            <a:r>
              <a:rPr lang="en-US" sz="1600" dirty="0" err="1">
                <a:solidFill>
                  <a:srgbClr val="0000FF"/>
                </a:solidFill>
                <a:latin typeface="Consolas"/>
                <a:ea typeface="Calibri"/>
                <a:cs typeface="Times New Roman"/>
              </a:rPr>
              <a:t>struct</a:t>
            </a:r>
            <a:r>
              <a:rPr lang="en-US"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Triangle</a:t>
            </a:r>
            <a:endParaRPr lang="ru-RU" sz="1600" dirty="0">
              <a:ea typeface="Calibri"/>
              <a:cs typeface="Times New Roman"/>
            </a:endParaRPr>
          </a:p>
          <a:p>
            <a:pPr>
              <a:tabLst>
                <a:tab pos="506413" algn="l"/>
              </a:tabLst>
            </a:pPr>
            <a:r>
              <a:rPr lang="en-US" sz="1600" dirty="0">
                <a:solidFill>
                  <a:srgbClr val="000000"/>
                </a:solidFill>
                <a:latin typeface="Consolas"/>
                <a:ea typeface="Calibri"/>
                <a:cs typeface="Times New Roman"/>
              </a:rPr>
              <a:t>{</a:t>
            </a:r>
            <a:endParaRPr lang="ru-RU" sz="1600" dirty="0">
              <a:ea typeface="Calibri"/>
              <a:cs typeface="Times New Roman"/>
            </a:endParaRPr>
          </a:p>
          <a:p>
            <a:pPr>
              <a:tabLst>
                <a:tab pos="506413" algn="l"/>
              </a:tabLst>
            </a:pPr>
            <a:r>
              <a:rPr lang="en-US"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vertex1</a:t>
            </a:r>
            <a:r>
              <a:rPr lang="en-US" sz="1600" dirty="0">
                <a:solidFill>
                  <a:srgbClr val="000000"/>
                </a:solidFill>
                <a:latin typeface="Consolas"/>
                <a:ea typeface="Calibri"/>
                <a:cs typeface="Times New Roman"/>
              </a:rPr>
              <a:t>;</a:t>
            </a:r>
            <a:endParaRPr lang="ru-RU" sz="1600" dirty="0">
              <a:ea typeface="Calibri"/>
              <a:cs typeface="Times New Roman"/>
            </a:endParaRPr>
          </a:p>
          <a:p>
            <a:pPr>
              <a:tabLst>
                <a:tab pos="506413" algn="l"/>
              </a:tabLst>
            </a:pPr>
            <a:r>
              <a:rPr lang="en-US"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Point</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vertex2</a:t>
            </a:r>
            <a:r>
              <a:rPr lang="en-US" sz="1600" dirty="0">
                <a:solidFill>
                  <a:srgbClr val="000000"/>
                </a:solidFill>
                <a:latin typeface="Consolas"/>
                <a:ea typeface="Calibri"/>
                <a:cs typeface="Times New Roman"/>
              </a:rPr>
              <a:t>;</a:t>
            </a:r>
            <a:endParaRPr lang="ru-RU" sz="1600" dirty="0">
              <a:ea typeface="Calibri"/>
              <a:cs typeface="Times New Roman"/>
            </a:endParaRPr>
          </a:p>
          <a:p>
            <a:pPr>
              <a:tabLst>
                <a:tab pos="506413" algn="l"/>
              </a:tabLst>
            </a:pPr>
            <a:r>
              <a:rPr lang="en-US" sz="1600" dirty="0">
                <a:solidFill>
                  <a:srgbClr val="000000"/>
                </a:solidFill>
                <a:latin typeface="Consolas"/>
                <a:ea typeface="Calibri"/>
                <a:cs typeface="Times New Roman"/>
              </a:rPr>
              <a:t>	</a:t>
            </a:r>
            <a:r>
              <a:rPr lang="ru-RU" sz="1600" dirty="0" err="1">
                <a:solidFill>
                  <a:srgbClr val="216F85"/>
                </a:solidFill>
                <a:latin typeface="Consolas"/>
                <a:ea typeface="Calibri"/>
                <a:cs typeface="Times New Roman"/>
              </a:rPr>
              <a:t>Point</a:t>
            </a:r>
            <a:r>
              <a:rPr lang="ru-RU" sz="1600" dirty="0">
                <a:solidFill>
                  <a:srgbClr val="000000"/>
                </a:solidFill>
                <a:latin typeface="Consolas"/>
                <a:ea typeface="Calibri"/>
                <a:cs typeface="Times New Roman"/>
              </a:rPr>
              <a:t> </a:t>
            </a:r>
            <a:r>
              <a:rPr lang="ru-RU" sz="1600" dirty="0">
                <a:solidFill>
                  <a:srgbClr val="000080"/>
                </a:solidFill>
                <a:latin typeface="Consolas"/>
                <a:ea typeface="Calibri"/>
                <a:cs typeface="Times New Roman"/>
              </a:rPr>
              <a:t>vertex3</a:t>
            </a:r>
            <a:r>
              <a:rPr lang="ru-RU" sz="1600" dirty="0">
                <a:solidFill>
                  <a:srgbClr val="000000"/>
                </a:solidFill>
                <a:latin typeface="Consolas"/>
                <a:ea typeface="Calibri"/>
                <a:cs typeface="Times New Roman"/>
              </a:rPr>
              <a:t>;</a:t>
            </a:r>
            <a:endParaRPr lang="ru-RU" sz="1600" dirty="0">
              <a:ea typeface="Calibri"/>
              <a:cs typeface="Times New Roman"/>
            </a:endParaRPr>
          </a:p>
          <a:p>
            <a:pPr>
              <a:tabLst>
                <a:tab pos="506413" algn="l"/>
              </a:tabLst>
            </a:pPr>
            <a:r>
              <a:rPr lang="ru-RU" sz="1600" dirty="0">
                <a:solidFill>
                  <a:srgbClr val="000000"/>
                </a:solidFill>
                <a:latin typeface="Consolas"/>
                <a:ea typeface="Calibri"/>
                <a:cs typeface="Times New Roman"/>
              </a:rPr>
              <a:t>};</a:t>
            </a:r>
          </a:p>
          <a:p>
            <a:pPr defTabSz="520700"/>
            <a:endParaRPr lang="ru-RU" sz="1600" dirty="0">
              <a:solidFill>
                <a:srgbClr val="008000"/>
              </a:solidFill>
              <a:latin typeface="Consolas"/>
              <a:ea typeface="Calibri"/>
              <a:cs typeface="Times New Roman"/>
            </a:endParaRPr>
          </a:p>
          <a:p>
            <a:pPr defTabSz="520700"/>
            <a:r>
              <a:rPr lang="ru-RU" sz="1600" dirty="0">
                <a:solidFill>
                  <a:srgbClr val="008000"/>
                </a:solidFill>
                <a:latin typeface="Consolas"/>
                <a:ea typeface="Calibri"/>
                <a:cs typeface="Times New Roman"/>
              </a:rPr>
              <a:t>// Инициализация структур, содержащих вложенные структуры</a:t>
            </a:r>
            <a:endParaRPr lang="ru-RU" sz="1600" dirty="0">
              <a:ea typeface="Calibri"/>
              <a:cs typeface="Times New Roman"/>
            </a:endParaRPr>
          </a:p>
          <a:p>
            <a:pPr defTabSz="520700"/>
            <a:r>
              <a:rPr lang="en-US" sz="1600" dirty="0">
                <a:solidFill>
                  <a:srgbClr val="0000FF"/>
                </a:solidFill>
                <a:highlight>
                  <a:srgbClr val="FFFFFF"/>
                </a:highlight>
                <a:latin typeface="Consolas"/>
              </a:rPr>
              <a:t>int</a:t>
            </a:r>
            <a:r>
              <a:rPr lang="en-US" sz="1600" dirty="0">
                <a:solidFill>
                  <a:srgbClr val="000000"/>
                </a:solidFill>
                <a:highlight>
                  <a:srgbClr val="FFFFFF"/>
                </a:highlight>
                <a:latin typeface="Consolas"/>
              </a:rPr>
              <a:t> </a:t>
            </a:r>
            <a:r>
              <a:rPr lang="en-US" sz="1600" i="1" dirty="0">
                <a:solidFill>
                  <a:srgbClr val="880000"/>
                </a:solidFill>
                <a:highlight>
                  <a:srgbClr val="FFFFFF"/>
                </a:highlight>
                <a:latin typeface="Consolas"/>
              </a:rPr>
              <a:t>main</a:t>
            </a:r>
            <a:r>
              <a:rPr lang="en-US" sz="1600" dirty="0">
                <a:solidFill>
                  <a:srgbClr val="000000"/>
                </a:solidFill>
                <a:highlight>
                  <a:srgbClr val="FFFFFF"/>
                </a:highlight>
                <a:latin typeface="Consolas"/>
              </a:rPr>
              <a:t>()</a:t>
            </a:r>
          </a:p>
          <a:p>
            <a:pPr defTabSz="520700"/>
            <a:r>
              <a:rPr lang="ru-RU" sz="1600" dirty="0">
                <a:solidFill>
                  <a:srgbClr val="000000"/>
                </a:solidFill>
                <a:latin typeface="Consolas"/>
                <a:ea typeface="Calibri"/>
                <a:cs typeface="Times New Roman"/>
              </a:rPr>
              <a:t>{</a:t>
            </a:r>
            <a:endParaRPr lang="ru-RU" sz="1600" dirty="0">
              <a:ea typeface="Calibri"/>
              <a:cs typeface="Times New Roman"/>
            </a:endParaRPr>
          </a:p>
          <a:p>
            <a:pPr defTabSz="520700"/>
            <a:r>
              <a:rPr lang="ru-RU"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Triangle</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 =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{0, 0},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{20, 100},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{30, 15}</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20 &amp;&amp; </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100);</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30 &amp;&amp; </a:t>
            </a:r>
            <a:r>
              <a:rPr lang="en-US" sz="1600" dirty="0">
                <a:solidFill>
                  <a:srgbClr val="000080"/>
                </a:solidFill>
                <a:latin typeface="Consolas"/>
                <a:ea typeface="Calibri"/>
                <a:cs typeface="Times New Roman"/>
              </a:rPr>
              <a:t>t1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15);</a:t>
            </a:r>
            <a:endParaRPr lang="ru-RU" sz="1600" dirty="0">
              <a:ea typeface="Calibri"/>
              <a:cs typeface="Times New Roman"/>
            </a:endParaRPr>
          </a:p>
          <a:p>
            <a:pPr defTabSz="520700"/>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ru-RU" sz="1600" dirty="0">
                <a:solidFill>
                  <a:srgbClr val="008000"/>
                </a:solidFill>
                <a:latin typeface="Consolas"/>
                <a:ea typeface="Calibri"/>
                <a:cs typeface="Times New Roman"/>
              </a:rPr>
              <a:t>// Структура, все поля которой будут проинициализированы нулями</a:t>
            </a:r>
            <a:endParaRPr lang="ru-RU" sz="1600" dirty="0">
              <a:ea typeface="Calibri"/>
              <a:cs typeface="Times New Roman"/>
            </a:endParaRPr>
          </a:p>
          <a:p>
            <a:pPr defTabSz="520700"/>
            <a:r>
              <a:rPr lang="ru-RU" sz="1600" dirty="0">
                <a:solidFill>
                  <a:srgbClr val="000000"/>
                </a:solidFill>
                <a:latin typeface="Consolas"/>
                <a:ea typeface="Calibri"/>
                <a:cs typeface="Times New Roman"/>
              </a:rPr>
              <a:t>	</a:t>
            </a:r>
            <a:r>
              <a:rPr lang="en-US" sz="1600" dirty="0">
                <a:solidFill>
                  <a:srgbClr val="216F85"/>
                </a:solidFill>
                <a:latin typeface="Consolas"/>
                <a:ea typeface="Calibri"/>
                <a:cs typeface="Times New Roman"/>
              </a:rPr>
              <a:t>Triangle</a:t>
            </a:r>
            <a:r>
              <a:rPr lang="en-US" sz="1600" dirty="0">
                <a:solidFill>
                  <a:srgbClr val="000000"/>
                </a:solidFill>
                <a:latin typeface="Consolas"/>
                <a:ea typeface="Calibri"/>
                <a:cs typeface="Times New Roman"/>
              </a:rPr>
              <a:t> </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 = {};</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vertex1</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520700"/>
            <a:r>
              <a:rPr lang="en-US" sz="1600" dirty="0">
                <a:solidFill>
                  <a:srgbClr val="000000"/>
                </a:solidFill>
                <a:latin typeface="Consolas"/>
                <a:ea typeface="Calibri"/>
                <a:cs typeface="Times New Roman"/>
              </a:rPr>
              <a:t>	</a:t>
            </a:r>
            <a:r>
              <a:rPr lang="en-US" sz="1600" i="1" dirty="0">
                <a:solidFill>
                  <a:srgbClr val="6F008A"/>
                </a:solidFill>
                <a:latin typeface="Consolas"/>
                <a:ea typeface="Calibri"/>
                <a:cs typeface="Times New Roman"/>
              </a:rPr>
              <a:t>assert</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x</a:t>
            </a:r>
            <a:r>
              <a:rPr lang="en-US" sz="1600" dirty="0">
                <a:solidFill>
                  <a:srgbClr val="000000"/>
                </a:solidFill>
                <a:latin typeface="Consolas"/>
                <a:ea typeface="Calibri"/>
                <a:cs typeface="Times New Roman"/>
              </a:rPr>
              <a:t> == 0 &amp;&amp; </a:t>
            </a:r>
            <a:r>
              <a:rPr lang="en-US" sz="1600" dirty="0">
                <a:solidFill>
                  <a:srgbClr val="000080"/>
                </a:solidFill>
                <a:latin typeface="Consolas"/>
                <a:ea typeface="Calibri"/>
                <a:cs typeface="Times New Roman"/>
              </a:rPr>
              <a:t>t2</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vertex3</a:t>
            </a:r>
            <a:r>
              <a:rPr lang="en-US" sz="1600" dirty="0">
                <a:solidFill>
                  <a:srgbClr val="000000"/>
                </a:solidFill>
                <a:latin typeface="Consolas"/>
                <a:ea typeface="Calibri"/>
                <a:cs typeface="Times New Roman"/>
              </a:rPr>
              <a:t>.</a:t>
            </a:r>
            <a:r>
              <a:rPr lang="en-US" sz="1600" dirty="0">
                <a:solidFill>
                  <a:srgbClr val="000080"/>
                </a:solidFill>
                <a:latin typeface="Consolas"/>
                <a:ea typeface="Calibri"/>
                <a:cs typeface="Times New Roman"/>
              </a:rPr>
              <a:t>y</a:t>
            </a:r>
            <a:r>
              <a:rPr lang="en-US" sz="1600" dirty="0">
                <a:solidFill>
                  <a:srgbClr val="000000"/>
                </a:solidFill>
                <a:latin typeface="Consolas"/>
                <a:ea typeface="Calibri"/>
                <a:cs typeface="Times New Roman"/>
              </a:rPr>
              <a:t> == 0);</a:t>
            </a:r>
            <a:endParaRPr lang="ru-RU" sz="1600" dirty="0">
              <a:ea typeface="Calibri"/>
              <a:cs typeface="Times New Roman"/>
            </a:endParaRPr>
          </a:p>
          <a:p>
            <a:pPr defTabSz="520700"/>
            <a:r>
              <a:rPr lang="ru-RU" sz="1600" dirty="0">
                <a:solidFill>
                  <a:srgbClr val="000000"/>
                </a:solidFill>
                <a:latin typeface="Consolas"/>
                <a:ea typeface="Calibri"/>
                <a:cs typeface="Times New Roman"/>
              </a:rPr>
              <a:t>}</a:t>
            </a:r>
            <a:r>
              <a:rPr lang="ru-RU" sz="1600" dirty="0">
                <a:ea typeface="Calibri"/>
                <a:cs typeface="Times New Roman"/>
              </a:rPr>
              <a:t> </a:t>
            </a:r>
          </a:p>
        </p:txBody>
      </p:sp>
      <p:sp>
        <p:nvSpPr>
          <p:cNvPr id="4" name="TextBox 3">
            <a:extLst>
              <a:ext uri="{FF2B5EF4-FFF2-40B4-BE49-F238E27FC236}">
                <a16:creationId xmlns:a16="http://schemas.microsoft.com/office/drawing/2014/main" id="{2FDEBB5B-AACD-E70A-1167-7AF7E90046D8}"/>
              </a:ext>
            </a:extLst>
          </p:cNvPr>
          <p:cNvSpPr txBox="1"/>
          <p:nvPr/>
        </p:nvSpPr>
        <p:spPr>
          <a:xfrm>
            <a:off x="5428230" y="0"/>
            <a:ext cx="5264705" cy="369332"/>
          </a:xfrm>
          <a:prstGeom prst="rect">
            <a:avLst/>
          </a:prstGeom>
          <a:noFill/>
        </p:spPr>
        <p:txBody>
          <a:bodyPr wrap="square">
            <a:spAutoFit/>
          </a:bodyPr>
          <a:lstStyle/>
          <a:p>
            <a:pPr algn="r"/>
            <a:r>
              <a:rPr lang="ru-RU" dirty="0">
                <a:hlinkClick r:id="rId2"/>
              </a:rPr>
              <a:t>https://wandbox.org/permlink/rHWDQjFRIhIW4jKm</a:t>
            </a:r>
            <a:r>
              <a:rPr lang="en-US" dirty="0"/>
              <a:t> </a:t>
            </a:r>
            <a:endParaRPr lang="ru-RU" dirty="0"/>
          </a:p>
        </p:txBody>
      </p:sp>
    </p:spTree>
    <p:extLst>
      <p:ext uri="{BB962C8B-B14F-4D97-AF65-F5344CB8AC3E}">
        <p14:creationId xmlns:p14="http://schemas.microsoft.com/office/powerpoint/2010/main" val="152118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fade">
                                      <p:cBhvr>
                                        <p:cTn id="27" dur="500"/>
                                        <p:tgtEl>
                                          <p:spTgt spid="3">
                                            <p:txEl>
                                              <p:pRg st="10" end="1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11" end="11"/>
                                            </p:txEl>
                                          </p:spTgt>
                                        </p:tgtEl>
                                        <p:attrNameLst>
                                          <p:attrName>style.visibility</p:attrName>
                                        </p:attrNameLst>
                                      </p:cBhvr>
                                      <p:to>
                                        <p:strVal val="visible"/>
                                      </p:to>
                                    </p:set>
                                    <p:animEffect transition="in" filter="fade">
                                      <p:cBhvr>
                                        <p:cTn id="30" dur="500"/>
                                        <p:tgtEl>
                                          <p:spTgt spid="3">
                                            <p:txEl>
                                              <p:pRg st="11" end="1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animEffect transition="in" filter="fade">
                                      <p:cBhvr>
                                        <p:cTn id="33" dur="500"/>
                                        <p:tgtEl>
                                          <p:spTgt spid="3">
                                            <p:txEl>
                                              <p:pRg st="12" end="1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3" end="13"/>
                                            </p:txEl>
                                          </p:spTgt>
                                        </p:tgtEl>
                                        <p:attrNameLst>
                                          <p:attrName>style.visibility</p:attrName>
                                        </p:attrNameLst>
                                      </p:cBhvr>
                                      <p:to>
                                        <p:strVal val="visible"/>
                                      </p:to>
                                    </p:set>
                                    <p:animEffect transition="in" filter="fade">
                                      <p:cBhvr>
                                        <p:cTn id="36" dur="500"/>
                                        <p:tgtEl>
                                          <p:spTgt spid="3">
                                            <p:txEl>
                                              <p:pRg st="13" end="1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animEffect transition="in" filter="fade">
                                      <p:cBhvr>
                                        <p:cTn id="39" dur="500"/>
                                        <p:tgtEl>
                                          <p:spTgt spid="3">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5" end="15"/>
                                            </p:txEl>
                                          </p:spTgt>
                                        </p:tgtEl>
                                        <p:attrNameLst>
                                          <p:attrName>style.visibility</p:attrName>
                                        </p:attrNameLst>
                                      </p:cBhvr>
                                      <p:to>
                                        <p:strVal val="visible"/>
                                      </p:to>
                                    </p:set>
                                    <p:animEffect transition="in" filter="fade">
                                      <p:cBhvr>
                                        <p:cTn id="42" dur="500"/>
                                        <p:tgtEl>
                                          <p:spTgt spid="3">
                                            <p:txEl>
                                              <p:pRg st="15" end="1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6" end="16"/>
                                            </p:txEl>
                                          </p:spTgt>
                                        </p:tgtEl>
                                        <p:attrNameLst>
                                          <p:attrName>style.visibility</p:attrName>
                                        </p:attrNameLst>
                                      </p:cBhvr>
                                      <p:to>
                                        <p:strVal val="visible"/>
                                      </p:to>
                                    </p:set>
                                    <p:animEffect transition="in" filter="fade">
                                      <p:cBhvr>
                                        <p:cTn id="47" dur="500"/>
                                        <p:tgtEl>
                                          <p:spTgt spid="3">
                                            <p:txEl>
                                              <p:pRg st="16" end="16"/>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3">
                                            <p:txEl>
                                              <p:pRg st="17" end="17"/>
                                            </p:txEl>
                                          </p:spTgt>
                                        </p:tgtEl>
                                        <p:attrNameLst>
                                          <p:attrName>style.visibility</p:attrName>
                                        </p:attrNameLst>
                                      </p:cBhvr>
                                      <p:to>
                                        <p:strVal val="visible"/>
                                      </p:to>
                                    </p:set>
                                    <p:animEffect transition="in" filter="fade">
                                      <p:cBhvr>
                                        <p:cTn id="50" dur="500"/>
                                        <p:tgtEl>
                                          <p:spTgt spid="3">
                                            <p:txEl>
                                              <p:pRg st="17" end="17"/>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
                                            <p:txEl>
                                              <p:pRg st="18" end="18"/>
                                            </p:txEl>
                                          </p:spTgt>
                                        </p:tgtEl>
                                        <p:attrNameLst>
                                          <p:attrName>style.visibility</p:attrName>
                                        </p:attrNameLst>
                                      </p:cBhvr>
                                      <p:to>
                                        <p:strVal val="visible"/>
                                      </p:to>
                                    </p:set>
                                    <p:animEffect transition="in" filter="fade">
                                      <p:cBhvr>
                                        <p:cTn id="53" dur="500"/>
                                        <p:tgtEl>
                                          <p:spTgt spid="3">
                                            <p:txEl>
                                              <p:pRg st="18" end="18"/>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3">
                                            <p:txEl>
                                              <p:pRg st="20" end="20"/>
                                            </p:txEl>
                                          </p:spTgt>
                                        </p:tgtEl>
                                        <p:attrNameLst>
                                          <p:attrName>style.visibility</p:attrName>
                                        </p:attrNameLst>
                                      </p:cBhvr>
                                      <p:to>
                                        <p:strVal val="visible"/>
                                      </p:to>
                                    </p:set>
                                    <p:animEffect transition="in" filter="fade">
                                      <p:cBhvr>
                                        <p:cTn id="58" dur="500"/>
                                        <p:tgtEl>
                                          <p:spTgt spid="3">
                                            <p:txEl>
                                              <p:pRg st="20" end="2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3">
                                            <p:txEl>
                                              <p:pRg st="21" end="21"/>
                                            </p:txEl>
                                          </p:spTgt>
                                        </p:tgtEl>
                                        <p:attrNameLst>
                                          <p:attrName>style.visibility</p:attrName>
                                        </p:attrNameLst>
                                      </p:cBhvr>
                                      <p:to>
                                        <p:strVal val="visible"/>
                                      </p:to>
                                    </p:set>
                                    <p:animEffect transition="in" filter="fade">
                                      <p:cBhvr>
                                        <p:cTn id="61" dur="500"/>
                                        <p:tgtEl>
                                          <p:spTgt spid="3">
                                            <p:txEl>
                                              <p:pRg st="21" end="2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
                                            <p:txEl>
                                              <p:pRg st="22" end="22"/>
                                            </p:txEl>
                                          </p:spTgt>
                                        </p:tgtEl>
                                        <p:attrNameLst>
                                          <p:attrName>style.visibility</p:attrName>
                                        </p:attrNameLst>
                                      </p:cBhvr>
                                      <p:to>
                                        <p:strVal val="visible"/>
                                      </p:to>
                                    </p:set>
                                    <p:animEffect transition="in" filter="fade">
                                      <p:cBhvr>
                                        <p:cTn id="64" dur="500"/>
                                        <p:tgtEl>
                                          <p:spTgt spid="3">
                                            <p:txEl>
                                              <p:pRg st="22" end="2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3">
                                            <p:txEl>
                                              <p:pRg st="23" end="23"/>
                                            </p:txEl>
                                          </p:spTgt>
                                        </p:tgtEl>
                                        <p:attrNameLst>
                                          <p:attrName>style.visibility</p:attrName>
                                        </p:attrNameLst>
                                      </p:cBhvr>
                                      <p:to>
                                        <p:strVal val="visible"/>
                                      </p:to>
                                    </p:set>
                                    <p:animEffect transition="in" filter="fade">
                                      <p:cBhvr>
                                        <p:cTn id="67" dur="500"/>
                                        <p:tgtEl>
                                          <p:spTgt spid="3">
                                            <p:txEl>
                                              <p:pRg st="23" end="23"/>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3">
                                            <p:txEl>
                                              <p:pRg st="24" end="24"/>
                                            </p:txEl>
                                          </p:spTgt>
                                        </p:tgtEl>
                                        <p:attrNameLst>
                                          <p:attrName>style.visibility</p:attrName>
                                        </p:attrNameLst>
                                      </p:cBhvr>
                                      <p:to>
                                        <p:strVal val="visible"/>
                                      </p:to>
                                    </p:set>
                                    <p:animEffect transition="in" filter="fade">
                                      <p:cBhvr>
                                        <p:cTn id="70" dur="500"/>
                                        <p:tgtEl>
                                          <p:spTgt spid="3">
                                            <p:txEl>
                                              <p:pRg st="24" end="2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524000" y="1992"/>
            <a:ext cx="9144000" cy="6422271"/>
          </a:xfrm>
          <a:prstGeom prst="rect">
            <a:avLst/>
          </a:prstGeom>
        </p:spPr>
        <p:txBody>
          <a:bodyPr wrap="square">
            <a:spAutoFit/>
          </a:bodyPr>
          <a:lstStyle/>
          <a:p>
            <a:pPr defTabSz="520700"/>
            <a:r>
              <a:rPr lang="ru-RU" sz="1300" dirty="0">
                <a:solidFill>
                  <a:srgbClr val="008000"/>
                </a:solidFill>
                <a:latin typeface="Consolas" panose="020B0609020204030204" pitchFamily="49" charset="0"/>
                <a:ea typeface="Calibri"/>
                <a:cs typeface="Times New Roman"/>
              </a:rPr>
              <a:t>// Структуры в качестве параметров функций и возвращаемых значений</a:t>
            </a:r>
            <a:endParaRPr lang="ru-RU" sz="1300" dirty="0">
              <a:latin typeface="Consolas" panose="020B0609020204030204" pitchFamily="49" charset="0"/>
              <a:ea typeface="Calibri"/>
              <a:cs typeface="Times New Roman"/>
            </a:endParaRPr>
          </a:p>
          <a:p>
            <a:pPr defTabSz="493713">
              <a:tabLst>
                <a:tab pos="506413" algn="l"/>
              </a:tabLst>
            </a:pPr>
            <a:r>
              <a:rPr lang="en-US" sz="1300" dirty="0">
                <a:solidFill>
                  <a:srgbClr val="0000FF"/>
                </a:solidFill>
                <a:latin typeface="Consolas" panose="020B0609020204030204" pitchFamily="49" charset="0"/>
                <a:ea typeface="Calibri"/>
                <a:cs typeface="Times New Roman"/>
              </a:rPr>
              <a:t>double</a:t>
            </a:r>
            <a:r>
              <a:rPr lang="en-US" sz="1300" dirty="0">
                <a:solidFill>
                  <a:srgbClr val="000000"/>
                </a:solidFill>
                <a:latin typeface="Consolas" panose="020B0609020204030204" pitchFamily="49" charset="0"/>
                <a:ea typeface="Calibri"/>
                <a:cs typeface="Times New Roman"/>
              </a:rPr>
              <a:t> </a:t>
            </a:r>
            <a:r>
              <a:rPr lang="en-US" sz="1300" dirty="0" err="1">
                <a:solidFill>
                  <a:srgbClr val="880000"/>
                </a:solidFill>
                <a:latin typeface="Consolas" panose="020B0609020204030204" pitchFamily="49" charset="0"/>
                <a:ea typeface="Calibri"/>
                <a:cs typeface="Times New Roman"/>
              </a:rPr>
              <a:t>CalculateDistance</a:t>
            </a:r>
            <a:r>
              <a:rPr lang="en-US" sz="1300" dirty="0">
                <a:solidFill>
                  <a:srgbClr val="000000"/>
                </a:solidFill>
                <a:latin typeface="Consolas" panose="020B0609020204030204" pitchFamily="49" charset="0"/>
                <a:ea typeface="Calibri"/>
                <a:cs typeface="Times New Roman"/>
              </a:rPr>
              <a:t>(</a:t>
            </a:r>
            <a:r>
              <a:rPr lang="en-US" sz="1300" dirty="0" err="1">
                <a:solidFill>
                  <a:srgbClr val="0000FF"/>
                </a:solidFill>
                <a:latin typeface="Consolas" panose="020B0609020204030204" pitchFamily="49" charset="0"/>
                <a:ea typeface="Calibri"/>
                <a:cs typeface="Times New Roman"/>
              </a:rPr>
              <a:t>const</a:t>
            </a:r>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Point</a:t>
            </a:r>
            <a:r>
              <a:rPr lang="en-US" sz="1300" dirty="0">
                <a:solidFill>
                  <a:srgbClr val="000000"/>
                </a:solidFill>
                <a:latin typeface="Consolas" panose="020B0609020204030204" pitchFamily="49" charset="0"/>
                <a:ea typeface="Calibri"/>
                <a:cs typeface="Times New Roman"/>
              </a:rPr>
              <a:t> &amp; </a:t>
            </a:r>
            <a:r>
              <a:rPr lang="en-US" sz="1300" dirty="0">
                <a:solidFill>
                  <a:srgbClr val="000080"/>
                </a:solidFill>
                <a:latin typeface="Consolas" panose="020B0609020204030204" pitchFamily="49" charset="0"/>
                <a:ea typeface="Calibri"/>
                <a:cs typeface="Times New Roman"/>
              </a:rPr>
              <a:t>pt1</a:t>
            </a:r>
            <a:r>
              <a:rPr lang="en-US" sz="1300" dirty="0">
                <a:solidFill>
                  <a:srgbClr val="000000"/>
                </a:solidFill>
                <a:latin typeface="Consolas" panose="020B0609020204030204" pitchFamily="49" charset="0"/>
                <a:ea typeface="Calibri"/>
                <a:cs typeface="Times New Roman"/>
              </a:rPr>
              <a:t>, </a:t>
            </a:r>
            <a:r>
              <a:rPr lang="en-US" sz="1300" dirty="0" err="1">
                <a:solidFill>
                  <a:srgbClr val="0000FF"/>
                </a:solidFill>
                <a:latin typeface="Consolas" panose="020B0609020204030204" pitchFamily="49" charset="0"/>
                <a:ea typeface="Calibri"/>
                <a:cs typeface="Times New Roman"/>
              </a:rPr>
              <a:t>const</a:t>
            </a:r>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Point</a:t>
            </a:r>
            <a:r>
              <a:rPr lang="en-US" sz="1300" dirty="0">
                <a:solidFill>
                  <a:srgbClr val="000000"/>
                </a:solidFill>
                <a:latin typeface="Consolas" panose="020B0609020204030204" pitchFamily="49" charset="0"/>
                <a:ea typeface="Calibri"/>
                <a:cs typeface="Times New Roman"/>
              </a:rPr>
              <a:t> &amp; </a:t>
            </a:r>
            <a:r>
              <a:rPr lang="en-US" sz="1300" dirty="0">
                <a:solidFill>
                  <a:srgbClr val="000080"/>
                </a:solidFill>
                <a:latin typeface="Consolas" panose="020B0609020204030204" pitchFamily="49" charset="0"/>
                <a:ea typeface="Calibri"/>
                <a:cs typeface="Times New Roman"/>
              </a:rPr>
              <a:t>pt2</a:t>
            </a: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493713">
              <a:tabLst>
                <a:tab pos="506413" algn="l"/>
              </a:tabLst>
            </a:pP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493713">
              <a:tabLst>
                <a:tab pos="506413" algn="l"/>
              </a:tabLst>
            </a:pPr>
            <a:r>
              <a:rPr lang="en-US" sz="1300" dirty="0">
                <a:solidFill>
                  <a:srgbClr val="000000"/>
                </a:solidFill>
                <a:latin typeface="Consolas" panose="020B0609020204030204" pitchFamily="49" charset="0"/>
                <a:ea typeface="Calibri"/>
                <a:cs typeface="Times New Roman"/>
              </a:rPr>
              <a:t>	</a:t>
            </a:r>
            <a:r>
              <a:rPr lang="en-US" sz="1300" dirty="0">
                <a:solidFill>
                  <a:srgbClr val="0000FF"/>
                </a:solidFill>
                <a:latin typeface="Consolas" panose="020B0609020204030204" pitchFamily="49" charset="0"/>
                <a:ea typeface="Calibri"/>
                <a:cs typeface="Times New Roman"/>
              </a:rPr>
              <a:t>return</a:t>
            </a:r>
            <a:r>
              <a:rPr lang="en-US" sz="1300" dirty="0">
                <a:solidFill>
                  <a:srgbClr val="000000"/>
                </a:solidFill>
                <a:latin typeface="Consolas" panose="020B0609020204030204" pitchFamily="49" charset="0"/>
                <a:ea typeface="Calibri"/>
                <a:cs typeface="Times New Roman"/>
              </a:rPr>
              <a:t> </a:t>
            </a:r>
            <a:r>
              <a:rPr lang="en-US" sz="1300" i="1" dirty="0" err="1">
                <a:solidFill>
                  <a:srgbClr val="880000"/>
                </a:solidFill>
                <a:latin typeface="Consolas" panose="020B0609020204030204" pitchFamily="49" charset="0"/>
                <a:ea typeface="Calibri"/>
                <a:cs typeface="Times New Roman"/>
              </a:rPr>
              <a:t>hypot</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pt1</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pt2</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pt1</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pt2</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493713">
              <a:tabLst>
                <a:tab pos="506413" algn="l"/>
              </a:tabLst>
            </a:pPr>
            <a:r>
              <a:rPr lang="ru-RU"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a:tabLst>
                <a:tab pos="457200" algn="l"/>
              </a:tabLst>
            </a:pPr>
            <a:r>
              <a:rPr lang="en-US" sz="1300" dirty="0">
                <a:solidFill>
                  <a:srgbClr val="216F85"/>
                </a:solidFill>
                <a:latin typeface="Consolas" panose="020B0609020204030204" pitchFamily="49" charset="0"/>
                <a:ea typeface="Calibri"/>
                <a:cs typeface="Times New Roman"/>
              </a:rPr>
              <a:t>Point</a:t>
            </a:r>
            <a:r>
              <a:rPr lang="en-US" sz="1300" dirty="0">
                <a:solidFill>
                  <a:srgbClr val="000000"/>
                </a:solidFill>
                <a:latin typeface="Consolas" panose="020B0609020204030204" pitchFamily="49" charset="0"/>
                <a:ea typeface="Calibri"/>
                <a:cs typeface="Times New Roman"/>
              </a:rPr>
              <a:t> </a:t>
            </a:r>
            <a:r>
              <a:rPr lang="en-US" sz="1300" dirty="0" err="1">
                <a:solidFill>
                  <a:srgbClr val="880000"/>
                </a:solidFill>
                <a:latin typeface="Consolas" panose="020B0609020204030204" pitchFamily="49" charset="0"/>
                <a:ea typeface="Calibri"/>
                <a:cs typeface="Times New Roman"/>
              </a:rPr>
              <a:t>CalculateTriangleCenter</a:t>
            </a:r>
            <a:r>
              <a:rPr lang="en-US" sz="1300" dirty="0">
                <a:solidFill>
                  <a:srgbClr val="000000"/>
                </a:solidFill>
                <a:latin typeface="Consolas" panose="020B0609020204030204" pitchFamily="49" charset="0"/>
                <a:ea typeface="Calibri"/>
                <a:cs typeface="Times New Roman"/>
              </a:rPr>
              <a:t>(</a:t>
            </a:r>
            <a:r>
              <a:rPr lang="en-US" sz="1300" dirty="0" err="1">
                <a:solidFill>
                  <a:srgbClr val="0000FF"/>
                </a:solidFill>
                <a:latin typeface="Consolas" panose="020B0609020204030204" pitchFamily="49" charset="0"/>
                <a:ea typeface="Calibri"/>
                <a:cs typeface="Times New Roman"/>
              </a:rPr>
              <a:t>const</a:t>
            </a:r>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 &amp;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endParaRPr lang="ru-RU" sz="1300" dirty="0">
              <a:solidFill>
                <a:prstClr val="black"/>
              </a:solidFill>
              <a:latin typeface="Consolas" panose="020B0609020204030204" pitchFamily="49" charset="0"/>
              <a:ea typeface="Calibri"/>
              <a:cs typeface="Times New Roman"/>
            </a:endParaRPr>
          </a:p>
          <a:p>
            <a:pPr>
              <a:tabLst>
                <a:tab pos="457200" algn="l"/>
              </a:tabLst>
            </a:pPr>
            <a:r>
              <a:rPr lang="en-US" sz="1300" dirty="0">
                <a:solidFill>
                  <a:srgbClr val="000000"/>
                </a:solidFill>
                <a:latin typeface="Consolas" panose="020B0609020204030204" pitchFamily="49" charset="0"/>
                <a:ea typeface="Calibri"/>
                <a:cs typeface="Times New Roman"/>
              </a:rPr>
              <a:t>{</a:t>
            </a:r>
            <a:endParaRPr lang="ru-RU" sz="1300" dirty="0">
              <a:solidFill>
                <a:prstClr val="black"/>
              </a:solidFill>
              <a:latin typeface="Consolas" panose="020B0609020204030204" pitchFamily="49" charset="0"/>
              <a:ea typeface="Calibri"/>
              <a:cs typeface="Times New Roman"/>
            </a:endParaRPr>
          </a:p>
          <a:p>
            <a:pPr>
              <a:tabLst>
                <a:tab pos="457200" algn="l"/>
              </a:tabLst>
            </a:pPr>
            <a:r>
              <a:rPr lang="en-US" sz="1300" dirty="0">
                <a:solidFill>
                  <a:srgbClr val="000000"/>
                </a:solidFill>
                <a:latin typeface="Consolas" panose="020B0609020204030204" pitchFamily="49" charset="0"/>
                <a:ea typeface="Calibri"/>
                <a:cs typeface="Times New Roman"/>
              </a:rPr>
              <a:t>	</a:t>
            </a:r>
            <a:r>
              <a:rPr lang="en-US" sz="1300" dirty="0">
                <a:solidFill>
                  <a:srgbClr val="0000FF"/>
                </a:solidFill>
                <a:latin typeface="Consolas" panose="020B0609020204030204" pitchFamily="49" charset="0"/>
                <a:ea typeface="Calibri"/>
                <a:cs typeface="Times New Roman"/>
              </a:rPr>
              <a:t>return</a:t>
            </a:r>
            <a:r>
              <a:rPr lang="ru-RU" sz="1300" dirty="0">
                <a:solidFill>
                  <a:srgbClr val="0000FF"/>
                </a:solidFill>
                <a:latin typeface="Consolas" panose="020B0609020204030204" pitchFamily="49" charset="0"/>
                <a:ea typeface="Calibri"/>
                <a:cs typeface="Times New Roman"/>
              </a:rPr>
              <a:t> </a:t>
            </a:r>
            <a:r>
              <a:rPr lang="en-US" sz="1300" dirty="0">
                <a:solidFill>
                  <a:srgbClr val="000000"/>
                </a:solidFill>
                <a:latin typeface="Consolas" panose="020B0609020204030204" pitchFamily="49" charset="0"/>
                <a:ea typeface="Calibri"/>
                <a:cs typeface="Times New Roman"/>
              </a:rPr>
              <a:t>{</a:t>
            </a:r>
            <a:endParaRPr lang="ru-RU" sz="1300" dirty="0">
              <a:solidFill>
                <a:prstClr val="black"/>
              </a:solidFill>
              <a:latin typeface="Consolas" panose="020B0609020204030204" pitchFamily="49" charset="0"/>
              <a:ea typeface="Calibri"/>
              <a:cs typeface="Times New Roman"/>
            </a:endParaRPr>
          </a:p>
          <a:p>
            <a:pPr>
              <a:tabLst>
                <a:tab pos="457200" algn="l"/>
              </a:tabLst>
            </a:pP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vertex1</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vertex2</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vertex3</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3,</a:t>
            </a:r>
            <a:endParaRPr lang="ru-RU" sz="1300" dirty="0">
              <a:solidFill>
                <a:prstClr val="black"/>
              </a:solidFill>
              <a:latin typeface="Consolas" panose="020B0609020204030204" pitchFamily="49" charset="0"/>
              <a:ea typeface="Calibri"/>
              <a:cs typeface="Times New Roman"/>
            </a:endParaRPr>
          </a:p>
          <a:p>
            <a:pPr>
              <a:tabLst>
                <a:tab pos="457200" algn="l"/>
              </a:tabLst>
            </a:pP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vertex1</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vertex2</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a:t>
            </a:r>
            <a:r>
              <a:rPr lang="en-US" sz="1300" dirty="0">
                <a:solidFill>
                  <a:srgbClr val="000080"/>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vertex3</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3,</a:t>
            </a:r>
            <a:endParaRPr lang="ru-RU" sz="1300" dirty="0">
              <a:solidFill>
                <a:prstClr val="black"/>
              </a:solidFill>
              <a:latin typeface="Consolas" panose="020B0609020204030204" pitchFamily="49" charset="0"/>
              <a:ea typeface="Calibri"/>
              <a:cs typeface="Times New Roman"/>
            </a:endParaRPr>
          </a:p>
          <a:p>
            <a:pPr>
              <a:tabLst>
                <a:tab pos="457200" algn="l"/>
              </a:tabLst>
            </a:pPr>
            <a:r>
              <a:rPr lang="en-US" sz="1300" dirty="0">
                <a:solidFill>
                  <a:srgbClr val="000000"/>
                </a:solidFill>
                <a:latin typeface="Consolas" panose="020B0609020204030204" pitchFamily="49" charset="0"/>
                <a:ea typeface="Calibri"/>
                <a:cs typeface="Times New Roman"/>
              </a:rPr>
              <a:t>	</a:t>
            </a:r>
            <a:r>
              <a:rPr lang="ru-RU" sz="1300" dirty="0">
                <a:solidFill>
                  <a:srgbClr val="000000"/>
                </a:solidFill>
                <a:latin typeface="Consolas" panose="020B0609020204030204" pitchFamily="49" charset="0"/>
                <a:ea typeface="Calibri"/>
                <a:cs typeface="Times New Roman"/>
              </a:rPr>
              <a:t>};</a:t>
            </a:r>
            <a:endParaRPr lang="ru-RU" sz="1300" dirty="0">
              <a:solidFill>
                <a:prstClr val="black"/>
              </a:solidFill>
              <a:latin typeface="Consolas" panose="020B0609020204030204" pitchFamily="49" charset="0"/>
              <a:ea typeface="Calibri"/>
              <a:cs typeface="Times New Roman"/>
            </a:endParaRPr>
          </a:p>
          <a:p>
            <a:pPr>
              <a:spcAft>
                <a:spcPts val="1000"/>
              </a:spcAft>
              <a:tabLst>
                <a:tab pos="457200" algn="l"/>
              </a:tabLst>
            </a:pPr>
            <a:r>
              <a:rPr lang="ru-RU"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r>
              <a:rPr lang="en-US" sz="1300" dirty="0">
                <a:solidFill>
                  <a:srgbClr val="0000FF"/>
                </a:solidFill>
                <a:highlight>
                  <a:srgbClr val="FFFFFF"/>
                </a:highlight>
                <a:latin typeface="Consolas" panose="020B0609020204030204" pitchFamily="49" charset="0"/>
              </a:rPr>
              <a:t>int</a:t>
            </a:r>
            <a:r>
              <a:rPr lang="en-US" sz="1300" dirty="0">
                <a:solidFill>
                  <a:srgbClr val="000000"/>
                </a:solidFill>
                <a:highlight>
                  <a:srgbClr val="FFFFFF"/>
                </a:highlight>
                <a:latin typeface="Consolas" panose="020B0609020204030204" pitchFamily="49" charset="0"/>
              </a:rPr>
              <a:t> </a:t>
            </a:r>
            <a:r>
              <a:rPr lang="en-US" sz="1300" i="1" dirty="0">
                <a:solidFill>
                  <a:srgbClr val="880000"/>
                </a:solidFill>
                <a:highlight>
                  <a:srgbClr val="FFFFFF"/>
                </a:highlight>
                <a:latin typeface="Consolas" panose="020B0609020204030204" pitchFamily="49" charset="0"/>
              </a:rPr>
              <a:t>main</a:t>
            </a:r>
            <a:r>
              <a:rPr lang="en-US" sz="1300" dirty="0">
                <a:solidFill>
                  <a:srgbClr val="000000"/>
                </a:solidFill>
                <a:highlight>
                  <a:srgbClr val="FFFFFF"/>
                </a:highlight>
                <a:latin typeface="Consolas" panose="020B0609020204030204" pitchFamily="49" charset="0"/>
              </a:rPr>
              <a:t>()</a:t>
            </a:r>
          </a:p>
          <a:p>
            <a:r>
              <a:rPr lang="ru-RU" sz="1300" dirty="0">
                <a:solidFill>
                  <a:srgbClr val="000000"/>
                </a:solidFill>
                <a:highlight>
                  <a:srgbClr val="FFFFFF"/>
                </a:highlight>
                <a:latin typeface="Consolas" panose="020B0609020204030204" pitchFamily="49" charset="0"/>
              </a:rPr>
              <a:t>{</a:t>
            </a:r>
          </a:p>
          <a:p>
            <a:pPr defTabSz="520700"/>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Triangle</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t0</a:t>
            </a:r>
            <a:r>
              <a:rPr lang="en-US" sz="1300" dirty="0">
                <a:solidFill>
                  <a:srgbClr val="000000"/>
                </a:solidFill>
                <a:latin typeface="Consolas" panose="020B0609020204030204" pitchFamily="49" charset="0"/>
                <a:ea typeface="Calibri"/>
                <a:cs typeface="Times New Roman"/>
              </a:rPr>
              <a:t> =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 0, 0 }, { 10, -20 }, {20, 20}</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dirty="0">
                <a:solidFill>
                  <a:srgbClr val="0000FF"/>
                </a:solidFill>
                <a:latin typeface="Consolas" panose="020B0609020204030204" pitchFamily="49" charset="0"/>
                <a:ea typeface="Calibri"/>
                <a:cs typeface="Times New Roman"/>
              </a:rPr>
              <a:t>auto</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center</a:t>
            </a:r>
            <a:r>
              <a:rPr lang="en-US" sz="1300" dirty="0">
                <a:solidFill>
                  <a:srgbClr val="000000"/>
                </a:solidFill>
                <a:latin typeface="Consolas" panose="020B0609020204030204" pitchFamily="49" charset="0"/>
                <a:ea typeface="Calibri"/>
                <a:cs typeface="Times New Roman"/>
              </a:rPr>
              <a:t> = </a:t>
            </a:r>
            <a:r>
              <a:rPr lang="en-US" sz="1300" dirty="0" err="1">
                <a:solidFill>
                  <a:srgbClr val="880000"/>
                </a:solidFill>
                <a:latin typeface="Consolas" panose="020B0609020204030204" pitchFamily="49" charset="0"/>
                <a:ea typeface="Calibri"/>
                <a:cs typeface="Times New Roman"/>
              </a:rPr>
              <a:t>CalculateTriangleCenter</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t0</a:t>
            </a: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i="1" dirty="0">
                <a:solidFill>
                  <a:srgbClr val="6F008A"/>
                </a:solidFill>
                <a:latin typeface="Consolas" panose="020B0609020204030204" pitchFamily="49" charset="0"/>
                <a:ea typeface="Calibri"/>
                <a:cs typeface="Times New Roman"/>
              </a:rPr>
              <a:t>assert</a:t>
            </a:r>
            <a:r>
              <a:rPr lang="en-US" sz="1300" dirty="0">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center</a:t>
            </a:r>
            <a:r>
              <a:rPr lang="en-US" sz="1300" dirty="0" err="1">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10 &amp;&amp; </a:t>
            </a:r>
            <a:r>
              <a:rPr lang="en-US" sz="1300" dirty="0" err="1">
                <a:solidFill>
                  <a:srgbClr val="000080"/>
                </a:solidFill>
                <a:latin typeface="Consolas" panose="020B0609020204030204" pitchFamily="49" charset="0"/>
                <a:ea typeface="Calibri"/>
                <a:cs typeface="Times New Roman"/>
              </a:rPr>
              <a:t>center</a:t>
            </a:r>
            <a:r>
              <a:rPr lang="en-US" sz="1300" dirty="0" err="1">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0);</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ru-RU" sz="1300" dirty="0">
                <a:solidFill>
                  <a:srgbClr val="008000"/>
                </a:solidFill>
                <a:latin typeface="Consolas" panose="020B0609020204030204" pitchFamily="49" charset="0"/>
                <a:ea typeface="Calibri"/>
                <a:cs typeface="Times New Roman"/>
              </a:rPr>
              <a:t>// При передаче в функцию можно создать экземпляр структуры без объявления переменной</a:t>
            </a:r>
            <a:endParaRPr lang="ru-RU" sz="1300" dirty="0">
              <a:latin typeface="Consolas" panose="020B0609020204030204" pitchFamily="49" charset="0"/>
              <a:ea typeface="Calibri"/>
              <a:cs typeface="Times New Roman"/>
            </a:endParaRPr>
          </a:p>
          <a:p>
            <a:pPr defTabSz="520700"/>
            <a:r>
              <a:rPr lang="ru-RU" sz="1300" dirty="0">
                <a:solidFill>
                  <a:srgbClr val="000000"/>
                </a:solidFill>
                <a:latin typeface="Consolas" panose="020B0609020204030204" pitchFamily="49" charset="0"/>
                <a:ea typeface="Calibri"/>
                <a:cs typeface="Times New Roman"/>
              </a:rPr>
              <a:t>	</a:t>
            </a:r>
            <a:r>
              <a:rPr lang="ru-RU" sz="1300" dirty="0">
                <a:solidFill>
                  <a:srgbClr val="008000"/>
                </a:solidFill>
                <a:latin typeface="Consolas" panose="020B0609020204030204" pitchFamily="49" charset="0"/>
                <a:ea typeface="Calibri"/>
                <a:cs typeface="Times New Roman"/>
              </a:rPr>
              <a:t>// В этом случае в функцию будет передана ссылка временный объект</a:t>
            </a:r>
            <a:endParaRPr lang="ru-RU" sz="1300" dirty="0">
              <a:latin typeface="Consolas" panose="020B0609020204030204" pitchFamily="49" charset="0"/>
              <a:ea typeface="Calibri"/>
              <a:cs typeface="Times New Roman"/>
            </a:endParaRPr>
          </a:p>
          <a:p>
            <a:pPr defTabSz="520700"/>
            <a:r>
              <a:rPr lang="ru-RU"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center</a:t>
            </a:r>
            <a:r>
              <a:rPr lang="en-US" sz="1300" dirty="0">
                <a:solidFill>
                  <a:srgbClr val="000000"/>
                </a:solidFill>
                <a:latin typeface="Consolas" panose="020B0609020204030204" pitchFamily="49" charset="0"/>
                <a:ea typeface="Calibri"/>
                <a:cs typeface="Times New Roman"/>
              </a:rPr>
              <a:t> = </a:t>
            </a:r>
            <a:r>
              <a:rPr lang="en-US" sz="1300" dirty="0" err="1">
                <a:solidFill>
                  <a:srgbClr val="880000"/>
                </a:solidFill>
                <a:latin typeface="Consolas" panose="020B0609020204030204" pitchFamily="49" charset="0"/>
                <a:ea typeface="Calibri"/>
                <a:cs typeface="Times New Roman"/>
              </a:rPr>
              <a:t>CalculateTriangleCenter</a:t>
            </a:r>
            <a:r>
              <a:rPr lang="en-US" sz="1300" dirty="0">
                <a:solidFill>
                  <a:srgbClr val="000000"/>
                </a:solidFill>
                <a:latin typeface="Consolas" panose="020B0609020204030204" pitchFamily="49" charset="0"/>
                <a:ea typeface="Calibri"/>
                <a:cs typeface="Times New Roman"/>
              </a:rPr>
              <a:t>({ { 0, 0 }, { -20, 10 }, { 20, 20 }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i="1" dirty="0">
                <a:solidFill>
                  <a:srgbClr val="6F008A"/>
                </a:solidFill>
                <a:latin typeface="Consolas" panose="020B0609020204030204" pitchFamily="49" charset="0"/>
                <a:ea typeface="Calibri"/>
                <a:cs typeface="Times New Roman"/>
              </a:rPr>
              <a:t>assert</a:t>
            </a:r>
            <a:r>
              <a:rPr lang="en-US" sz="1300" dirty="0">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center</a:t>
            </a:r>
            <a:r>
              <a:rPr lang="en-US" sz="1300" dirty="0" err="1">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x</a:t>
            </a:r>
            <a:r>
              <a:rPr lang="en-US" sz="1300" dirty="0">
                <a:solidFill>
                  <a:srgbClr val="000000"/>
                </a:solidFill>
                <a:latin typeface="Consolas" panose="020B0609020204030204" pitchFamily="49" charset="0"/>
                <a:ea typeface="Calibri"/>
                <a:cs typeface="Times New Roman"/>
              </a:rPr>
              <a:t> == 0 &amp;&amp; </a:t>
            </a:r>
            <a:r>
              <a:rPr lang="en-US" sz="1300" dirty="0" err="1">
                <a:solidFill>
                  <a:srgbClr val="000080"/>
                </a:solidFill>
                <a:latin typeface="Consolas" panose="020B0609020204030204" pitchFamily="49" charset="0"/>
                <a:ea typeface="Calibri"/>
                <a:cs typeface="Times New Roman"/>
              </a:rPr>
              <a:t>center</a:t>
            </a:r>
            <a:r>
              <a:rPr lang="en-US" sz="1300" dirty="0" err="1">
                <a:solidFill>
                  <a:srgbClr val="000000"/>
                </a:solidFill>
                <a:latin typeface="Consolas" panose="020B0609020204030204" pitchFamily="49" charset="0"/>
                <a:ea typeface="Calibri"/>
                <a:cs typeface="Times New Roman"/>
              </a:rPr>
              <a:t>.</a:t>
            </a:r>
            <a:r>
              <a:rPr lang="en-US" sz="1300" dirty="0" err="1">
                <a:solidFill>
                  <a:srgbClr val="000080"/>
                </a:solidFill>
                <a:latin typeface="Consolas" panose="020B0609020204030204" pitchFamily="49" charset="0"/>
                <a:ea typeface="Calibri"/>
                <a:cs typeface="Times New Roman"/>
              </a:rPr>
              <a:t>y</a:t>
            </a:r>
            <a:r>
              <a:rPr lang="en-US" sz="1300" dirty="0">
                <a:solidFill>
                  <a:srgbClr val="000000"/>
                </a:solidFill>
                <a:latin typeface="Consolas" panose="020B0609020204030204" pitchFamily="49" charset="0"/>
                <a:ea typeface="Calibri"/>
                <a:cs typeface="Times New Roman"/>
              </a:rPr>
              <a:t> == 10);</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Point</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pt0</a:t>
            </a:r>
            <a:r>
              <a:rPr lang="en-US" sz="1300" dirty="0">
                <a:solidFill>
                  <a:srgbClr val="000000"/>
                </a:solidFill>
                <a:latin typeface="Consolas" panose="020B0609020204030204" pitchFamily="49" charset="0"/>
                <a:ea typeface="Calibri"/>
                <a:cs typeface="Times New Roman"/>
              </a:rPr>
              <a:t>{ 1, 1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dirty="0">
                <a:solidFill>
                  <a:srgbClr val="216F85"/>
                </a:solidFill>
                <a:latin typeface="Consolas" panose="020B0609020204030204" pitchFamily="49" charset="0"/>
                <a:ea typeface="Calibri"/>
                <a:cs typeface="Times New Roman"/>
              </a:rPr>
              <a:t>Point</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pt1</a:t>
            </a:r>
            <a:r>
              <a:rPr lang="en-US" sz="1300" dirty="0">
                <a:solidFill>
                  <a:srgbClr val="000000"/>
                </a:solidFill>
                <a:latin typeface="Consolas" panose="020B0609020204030204" pitchFamily="49" charset="0"/>
                <a:ea typeface="Calibri"/>
                <a:cs typeface="Times New Roman"/>
              </a:rPr>
              <a:t>{ 4, 5 };</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en-US" sz="1300" dirty="0">
                <a:solidFill>
                  <a:srgbClr val="0000FF"/>
                </a:solidFill>
                <a:latin typeface="Consolas" panose="020B0609020204030204" pitchFamily="49" charset="0"/>
                <a:ea typeface="Calibri"/>
                <a:cs typeface="Times New Roman"/>
              </a:rPr>
              <a:t>double</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distance</a:t>
            </a:r>
            <a:r>
              <a:rPr lang="en-US" sz="1300" dirty="0">
                <a:solidFill>
                  <a:srgbClr val="000000"/>
                </a:solidFill>
                <a:latin typeface="Consolas" panose="020B0609020204030204" pitchFamily="49" charset="0"/>
                <a:ea typeface="Calibri"/>
                <a:cs typeface="Times New Roman"/>
              </a:rPr>
              <a:t> = </a:t>
            </a:r>
            <a:r>
              <a:rPr lang="en-US" sz="1300" dirty="0" err="1">
                <a:solidFill>
                  <a:srgbClr val="880000"/>
                </a:solidFill>
                <a:latin typeface="Consolas" panose="020B0609020204030204" pitchFamily="49" charset="0"/>
                <a:ea typeface="Calibri"/>
                <a:cs typeface="Times New Roman"/>
              </a:rPr>
              <a:t>CalculateDistance</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pt0</a:t>
            </a:r>
            <a:r>
              <a:rPr lang="en-US" sz="1300" dirty="0">
                <a:solidFill>
                  <a:srgbClr val="000000"/>
                </a:solidFill>
                <a:latin typeface="Consolas" panose="020B0609020204030204" pitchFamily="49" charset="0"/>
                <a:ea typeface="Calibri"/>
                <a:cs typeface="Times New Roman"/>
              </a:rPr>
              <a:t>, </a:t>
            </a:r>
            <a:r>
              <a:rPr lang="en-US" sz="1300" dirty="0">
                <a:solidFill>
                  <a:srgbClr val="000080"/>
                </a:solidFill>
                <a:latin typeface="Consolas" panose="020B0609020204030204" pitchFamily="49" charset="0"/>
                <a:ea typeface="Calibri"/>
                <a:cs typeface="Times New Roman"/>
              </a:rPr>
              <a:t>pt1</a:t>
            </a: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520700"/>
            <a:r>
              <a:rPr lang="en-US" sz="1300" dirty="0">
                <a:solidFill>
                  <a:srgbClr val="000000"/>
                </a:solidFill>
                <a:latin typeface="Consolas" panose="020B0609020204030204" pitchFamily="49" charset="0"/>
                <a:ea typeface="Calibri"/>
                <a:cs typeface="Times New Roman"/>
              </a:rPr>
              <a:t>	</a:t>
            </a:r>
            <a:r>
              <a:rPr lang="ru-RU" sz="1300" dirty="0">
                <a:solidFill>
                  <a:srgbClr val="008000"/>
                </a:solidFill>
                <a:latin typeface="Consolas" panose="020B0609020204030204" pitchFamily="49" charset="0"/>
                <a:ea typeface="Calibri"/>
                <a:cs typeface="Times New Roman"/>
              </a:rPr>
              <a:t>// Проверка чисел с плавающей запятой на приблизительное равенство</a:t>
            </a:r>
            <a:endParaRPr lang="ru-RU" sz="1300" dirty="0">
              <a:latin typeface="Consolas" panose="020B0609020204030204" pitchFamily="49" charset="0"/>
              <a:ea typeface="Calibri"/>
              <a:cs typeface="Times New Roman"/>
            </a:endParaRPr>
          </a:p>
          <a:p>
            <a:pPr defTabSz="520700"/>
            <a:r>
              <a:rPr lang="ru-RU" sz="1300" dirty="0">
                <a:solidFill>
                  <a:srgbClr val="000000"/>
                </a:solidFill>
                <a:latin typeface="Consolas" panose="020B0609020204030204" pitchFamily="49" charset="0"/>
                <a:ea typeface="Calibri"/>
                <a:cs typeface="Times New Roman"/>
              </a:rPr>
              <a:t>	</a:t>
            </a:r>
            <a:r>
              <a:rPr lang="en-US" sz="1300" i="1" dirty="0">
                <a:solidFill>
                  <a:srgbClr val="6F008A"/>
                </a:solidFill>
                <a:latin typeface="Consolas" panose="020B0609020204030204" pitchFamily="49" charset="0"/>
                <a:ea typeface="Calibri"/>
                <a:cs typeface="Times New Roman"/>
              </a:rPr>
              <a:t>assert</a:t>
            </a:r>
            <a:r>
              <a:rPr lang="en-US" sz="1300" dirty="0">
                <a:solidFill>
                  <a:srgbClr val="000000"/>
                </a:solidFill>
                <a:latin typeface="Consolas" panose="020B0609020204030204" pitchFamily="49" charset="0"/>
                <a:ea typeface="Calibri"/>
                <a:cs typeface="Times New Roman"/>
              </a:rPr>
              <a:t>(</a:t>
            </a:r>
            <a:r>
              <a:rPr lang="en-US" sz="1300" i="1" dirty="0">
                <a:solidFill>
                  <a:srgbClr val="880000"/>
                </a:solidFill>
                <a:latin typeface="Consolas" panose="020B0609020204030204" pitchFamily="49" charset="0"/>
                <a:ea typeface="Calibri"/>
                <a:cs typeface="Times New Roman"/>
              </a:rPr>
              <a:t>abs</a:t>
            </a:r>
            <a:r>
              <a:rPr lang="en-US" sz="1300" dirty="0">
                <a:solidFill>
                  <a:srgbClr val="000000"/>
                </a:solidFill>
                <a:latin typeface="Consolas" panose="020B0609020204030204" pitchFamily="49" charset="0"/>
                <a:ea typeface="Calibri"/>
                <a:cs typeface="Times New Roman"/>
              </a:rPr>
              <a:t>(</a:t>
            </a:r>
            <a:r>
              <a:rPr lang="en-US" sz="1300" dirty="0">
                <a:solidFill>
                  <a:srgbClr val="000080"/>
                </a:solidFill>
                <a:latin typeface="Consolas" panose="020B0609020204030204" pitchFamily="49" charset="0"/>
                <a:ea typeface="Calibri"/>
                <a:cs typeface="Times New Roman"/>
              </a:rPr>
              <a:t>distance</a:t>
            </a:r>
            <a:r>
              <a:rPr lang="en-US" sz="1300" dirty="0">
                <a:solidFill>
                  <a:srgbClr val="000000"/>
                </a:solidFill>
                <a:latin typeface="Consolas" panose="020B0609020204030204" pitchFamily="49" charset="0"/>
                <a:ea typeface="Calibri"/>
                <a:cs typeface="Times New Roman"/>
              </a:rPr>
              <a:t> - 5.0) &lt;= </a:t>
            </a:r>
            <a:r>
              <a:rPr lang="en-US" sz="1300" dirty="0">
                <a:solidFill>
                  <a:srgbClr val="216F85"/>
                </a:solidFill>
                <a:latin typeface="Consolas" panose="020B0609020204030204" pitchFamily="49" charset="0"/>
                <a:ea typeface="Calibri"/>
                <a:cs typeface="Times New Roman"/>
              </a:rPr>
              <a:t>std</a:t>
            </a:r>
            <a:r>
              <a:rPr lang="en-US" sz="1300" dirty="0">
                <a:solidFill>
                  <a:srgbClr val="000000"/>
                </a:solidFill>
                <a:latin typeface="Consolas" panose="020B0609020204030204" pitchFamily="49" charset="0"/>
                <a:ea typeface="Calibri"/>
                <a:cs typeface="Times New Roman"/>
              </a:rPr>
              <a:t>::</a:t>
            </a:r>
            <a:r>
              <a:rPr lang="en-US" sz="1300" dirty="0" err="1">
                <a:solidFill>
                  <a:srgbClr val="216F85"/>
                </a:solidFill>
                <a:latin typeface="Consolas" panose="020B0609020204030204" pitchFamily="49" charset="0"/>
                <a:ea typeface="Calibri"/>
                <a:cs typeface="Times New Roman"/>
              </a:rPr>
              <a:t>numeric_limits</a:t>
            </a:r>
            <a:r>
              <a:rPr lang="en-US" sz="1300" dirty="0">
                <a:solidFill>
                  <a:srgbClr val="000000"/>
                </a:solidFill>
                <a:latin typeface="Consolas" panose="020B0609020204030204" pitchFamily="49" charset="0"/>
                <a:ea typeface="Calibri"/>
                <a:cs typeface="Times New Roman"/>
              </a:rPr>
              <a:t>&lt;</a:t>
            </a:r>
            <a:r>
              <a:rPr lang="en-US" sz="1300" dirty="0">
                <a:solidFill>
                  <a:srgbClr val="0000FF"/>
                </a:solidFill>
                <a:latin typeface="Consolas" panose="020B0609020204030204" pitchFamily="49" charset="0"/>
                <a:ea typeface="Calibri"/>
                <a:cs typeface="Times New Roman"/>
              </a:rPr>
              <a:t>double</a:t>
            </a:r>
            <a:r>
              <a:rPr lang="en-US" sz="1300" dirty="0">
                <a:solidFill>
                  <a:srgbClr val="000000"/>
                </a:solidFill>
                <a:latin typeface="Consolas" panose="020B0609020204030204" pitchFamily="49" charset="0"/>
                <a:ea typeface="Calibri"/>
                <a:cs typeface="Times New Roman"/>
              </a:rPr>
              <a:t>&gt;::</a:t>
            </a:r>
            <a:r>
              <a:rPr lang="en-US" sz="1300" dirty="0">
                <a:solidFill>
                  <a:srgbClr val="216F85"/>
                </a:solidFill>
                <a:latin typeface="Consolas" panose="020B0609020204030204" pitchFamily="49" charset="0"/>
                <a:ea typeface="Calibri"/>
                <a:cs typeface="Times New Roman"/>
              </a:rPr>
              <a:t>epsilon</a:t>
            </a:r>
            <a:r>
              <a:rPr lang="en-US" sz="1300" dirty="0">
                <a:solidFill>
                  <a:srgbClr val="000000"/>
                </a:solidFill>
                <a:latin typeface="Consolas" panose="020B0609020204030204" pitchFamily="49" charset="0"/>
                <a:ea typeface="Calibri"/>
                <a:cs typeface="Times New Roman"/>
              </a:rPr>
              <a:t>());</a:t>
            </a:r>
            <a:endParaRPr lang="ru-RU" sz="1300" dirty="0">
              <a:latin typeface="Consolas" panose="020B0609020204030204" pitchFamily="49" charset="0"/>
              <a:ea typeface="Calibri"/>
              <a:cs typeface="Times New Roman"/>
            </a:endParaRPr>
          </a:p>
          <a:p>
            <a:pPr defTabSz="520700">
              <a:spcAft>
                <a:spcPts val="1000"/>
              </a:spcAft>
            </a:pPr>
            <a:r>
              <a:rPr lang="ru-RU" sz="1300" dirty="0">
                <a:solidFill>
                  <a:srgbClr val="000000"/>
                </a:solidFill>
                <a:latin typeface="Consolas" panose="020B0609020204030204" pitchFamily="49" charset="0"/>
                <a:ea typeface="Calibri"/>
                <a:cs typeface="Times New Roman"/>
              </a:rPr>
              <a:t>}</a:t>
            </a:r>
            <a:r>
              <a:rPr lang="ru-RU" sz="1300" dirty="0">
                <a:latin typeface="Consolas" panose="020B0609020204030204" pitchFamily="49" charset="0"/>
                <a:ea typeface="Calibri"/>
                <a:cs typeface="Times New Roman"/>
              </a:rPr>
              <a:t> </a:t>
            </a:r>
          </a:p>
        </p:txBody>
      </p:sp>
      <p:sp>
        <p:nvSpPr>
          <p:cNvPr id="4" name="TextBox 3">
            <a:extLst>
              <a:ext uri="{FF2B5EF4-FFF2-40B4-BE49-F238E27FC236}">
                <a16:creationId xmlns:a16="http://schemas.microsoft.com/office/drawing/2014/main" id="{5504820E-6BD2-3EA0-1040-61FB9D9C0D41}"/>
              </a:ext>
            </a:extLst>
          </p:cNvPr>
          <p:cNvSpPr txBox="1"/>
          <p:nvPr/>
        </p:nvSpPr>
        <p:spPr>
          <a:xfrm>
            <a:off x="5400111" y="6486677"/>
            <a:ext cx="5232466" cy="369332"/>
          </a:xfrm>
          <a:prstGeom prst="rect">
            <a:avLst/>
          </a:prstGeom>
          <a:noFill/>
        </p:spPr>
        <p:txBody>
          <a:bodyPr wrap="square">
            <a:spAutoFit/>
          </a:bodyPr>
          <a:lstStyle/>
          <a:p>
            <a:pPr algn="r"/>
            <a:r>
              <a:rPr lang="ru-RU" dirty="0">
                <a:hlinkClick r:id="rId2"/>
              </a:rPr>
              <a:t>https://wandbox.org/permlink/A1fCoKswoDUK62fv</a:t>
            </a:r>
            <a:r>
              <a:rPr lang="en-US" dirty="0"/>
              <a:t> </a:t>
            </a:r>
            <a:endParaRPr lang="ru-RU" dirty="0"/>
          </a:p>
        </p:txBody>
      </p:sp>
    </p:spTree>
    <p:extLst>
      <p:ext uri="{BB962C8B-B14F-4D97-AF65-F5344CB8AC3E}">
        <p14:creationId xmlns:p14="http://schemas.microsoft.com/office/powerpoint/2010/main" val="2145075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animEffect transition="in" filter="fade">
                                      <p:cBhvr>
                                        <p:cTn id="7" dur="500"/>
                                        <p:tgtEl>
                                          <p:spTgt spid="3">
                                            <p:txEl>
                                              <p:pRg st="14" end="1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5" end="15"/>
                                            </p:txEl>
                                          </p:spTgt>
                                        </p:tgtEl>
                                        <p:attrNameLst>
                                          <p:attrName>style.visibility</p:attrName>
                                        </p:attrNameLst>
                                      </p:cBhvr>
                                      <p:to>
                                        <p:strVal val="visible"/>
                                      </p:to>
                                    </p:set>
                                    <p:animEffect transition="in" filter="fade">
                                      <p:cBhvr>
                                        <p:cTn id="10" dur="500"/>
                                        <p:tgtEl>
                                          <p:spTgt spid="3">
                                            <p:txEl>
                                              <p:pRg st="15" end="1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6" end="16"/>
                                            </p:txEl>
                                          </p:spTgt>
                                        </p:tgtEl>
                                        <p:attrNameLst>
                                          <p:attrName>style.visibility</p:attrName>
                                        </p:attrNameLst>
                                      </p:cBhvr>
                                      <p:to>
                                        <p:strVal val="visible"/>
                                      </p:to>
                                    </p:set>
                                    <p:animEffect transition="in" filter="fade">
                                      <p:cBhvr>
                                        <p:cTn id="13" dur="500"/>
                                        <p:tgtEl>
                                          <p:spTgt spid="3">
                                            <p:txEl>
                                              <p:pRg st="16" end="1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17" end="17"/>
                                            </p:txEl>
                                          </p:spTgt>
                                        </p:tgtEl>
                                        <p:attrNameLst>
                                          <p:attrName>style.visibility</p:attrName>
                                        </p:attrNameLst>
                                      </p:cBhvr>
                                      <p:to>
                                        <p:strVal val="visible"/>
                                      </p:to>
                                    </p:set>
                                    <p:animEffect transition="in" filter="fade">
                                      <p:cBhvr>
                                        <p:cTn id="18" dur="500"/>
                                        <p:tgtEl>
                                          <p:spTgt spid="3">
                                            <p:txEl>
                                              <p:pRg st="17" end="1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18" end="18"/>
                                            </p:txEl>
                                          </p:spTgt>
                                        </p:tgtEl>
                                        <p:attrNameLst>
                                          <p:attrName>style.visibility</p:attrName>
                                        </p:attrNameLst>
                                      </p:cBhvr>
                                      <p:to>
                                        <p:strVal val="visible"/>
                                      </p:to>
                                    </p:set>
                                    <p:animEffect transition="in" filter="fade">
                                      <p:cBhvr>
                                        <p:cTn id="21" dur="500"/>
                                        <p:tgtEl>
                                          <p:spTgt spid="3">
                                            <p:txEl>
                                              <p:pRg st="18" end="1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20" end="20"/>
                                            </p:txEl>
                                          </p:spTgt>
                                        </p:tgtEl>
                                        <p:attrNameLst>
                                          <p:attrName>style.visibility</p:attrName>
                                        </p:attrNameLst>
                                      </p:cBhvr>
                                      <p:to>
                                        <p:strVal val="visible"/>
                                      </p:to>
                                    </p:set>
                                    <p:animEffect transition="in" filter="fade">
                                      <p:cBhvr>
                                        <p:cTn id="47" dur="500"/>
                                        <p:tgtEl>
                                          <p:spTgt spid="3">
                                            <p:txEl>
                                              <p:pRg st="20" end="2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3">
                                            <p:txEl>
                                              <p:pRg st="21" end="21"/>
                                            </p:txEl>
                                          </p:spTgt>
                                        </p:tgtEl>
                                        <p:attrNameLst>
                                          <p:attrName>style.visibility</p:attrName>
                                        </p:attrNameLst>
                                      </p:cBhvr>
                                      <p:to>
                                        <p:strVal val="visible"/>
                                      </p:to>
                                    </p:set>
                                    <p:animEffect transition="in" filter="fade">
                                      <p:cBhvr>
                                        <p:cTn id="50" dur="500"/>
                                        <p:tgtEl>
                                          <p:spTgt spid="3">
                                            <p:txEl>
                                              <p:pRg st="21" end="2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
                                            <p:txEl>
                                              <p:pRg st="22" end="22"/>
                                            </p:txEl>
                                          </p:spTgt>
                                        </p:tgtEl>
                                        <p:attrNameLst>
                                          <p:attrName>style.visibility</p:attrName>
                                        </p:attrNameLst>
                                      </p:cBhvr>
                                      <p:to>
                                        <p:strVal val="visible"/>
                                      </p:to>
                                    </p:set>
                                    <p:animEffect transition="in" filter="fade">
                                      <p:cBhvr>
                                        <p:cTn id="53" dur="500"/>
                                        <p:tgtEl>
                                          <p:spTgt spid="3">
                                            <p:txEl>
                                              <p:pRg st="22" end="22"/>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3">
                                            <p:txEl>
                                              <p:pRg st="23" end="23"/>
                                            </p:txEl>
                                          </p:spTgt>
                                        </p:tgtEl>
                                        <p:attrNameLst>
                                          <p:attrName>style.visibility</p:attrName>
                                        </p:attrNameLst>
                                      </p:cBhvr>
                                      <p:to>
                                        <p:strVal val="visible"/>
                                      </p:to>
                                    </p:set>
                                    <p:animEffect transition="in" filter="fade">
                                      <p:cBhvr>
                                        <p:cTn id="56" dur="500"/>
                                        <p:tgtEl>
                                          <p:spTgt spid="3">
                                            <p:txEl>
                                              <p:pRg st="23" end="23"/>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3">
                                            <p:txEl>
                                              <p:pRg st="0" end="0"/>
                                            </p:txEl>
                                          </p:spTgt>
                                        </p:tgtEl>
                                        <p:attrNameLst>
                                          <p:attrName>style.visibility</p:attrName>
                                        </p:attrNameLst>
                                      </p:cBhvr>
                                      <p:to>
                                        <p:strVal val="visible"/>
                                      </p:to>
                                    </p:set>
                                    <p:animEffect transition="in" filter="fade">
                                      <p:cBhvr>
                                        <p:cTn id="59" dur="500"/>
                                        <p:tgtEl>
                                          <p:spTgt spid="3">
                                            <p:txEl>
                                              <p:pRg st="0" end="0"/>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3">
                                            <p:txEl>
                                              <p:pRg st="1" end="1"/>
                                            </p:txEl>
                                          </p:spTgt>
                                        </p:tgtEl>
                                        <p:attrNameLst>
                                          <p:attrName>style.visibility</p:attrName>
                                        </p:attrNameLst>
                                      </p:cBhvr>
                                      <p:to>
                                        <p:strVal val="visible"/>
                                      </p:to>
                                    </p:set>
                                    <p:animEffect transition="in" filter="fade">
                                      <p:cBhvr>
                                        <p:cTn id="62" dur="500"/>
                                        <p:tgtEl>
                                          <p:spTgt spid="3">
                                            <p:txEl>
                                              <p:pRg st="1" end="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3">
                                            <p:txEl>
                                              <p:pRg st="2" end="2"/>
                                            </p:txEl>
                                          </p:spTgt>
                                        </p:tgtEl>
                                        <p:attrNameLst>
                                          <p:attrName>style.visibility</p:attrName>
                                        </p:attrNameLst>
                                      </p:cBhvr>
                                      <p:to>
                                        <p:strVal val="visible"/>
                                      </p:to>
                                    </p:set>
                                    <p:animEffect transition="in" filter="fade">
                                      <p:cBhvr>
                                        <p:cTn id="65" dur="500"/>
                                        <p:tgtEl>
                                          <p:spTgt spid="3">
                                            <p:txEl>
                                              <p:pRg st="2" end="2"/>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
                                            <p:txEl>
                                              <p:pRg st="3" end="3"/>
                                            </p:txEl>
                                          </p:spTgt>
                                        </p:tgtEl>
                                        <p:attrNameLst>
                                          <p:attrName>style.visibility</p:attrName>
                                        </p:attrNameLst>
                                      </p:cBhvr>
                                      <p:to>
                                        <p:strVal val="visible"/>
                                      </p:to>
                                    </p:set>
                                    <p:animEffect transition="in" filter="fade">
                                      <p:cBhvr>
                                        <p:cTn id="68" dur="500"/>
                                        <p:tgtEl>
                                          <p:spTgt spid="3">
                                            <p:txEl>
                                              <p:pRg st="3" end="3"/>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3">
                                            <p:txEl>
                                              <p:pRg st="4" end="4"/>
                                            </p:txEl>
                                          </p:spTgt>
                                        </p:tgtEl>
                                        <p:attrNameLst>
                                          <p:attrName>style.visibility</p:attrName>
                                        </p:attrNameLst>
                                      </p:cBhvr>
                                      <p:to>
                                        <p:strVal val="visible"/>
                                      </p:to>
                                    </p:set>
                                    <p:animEffect transition="in" filter="fade">
                                      <p:cBhvr>
                                        <p:cTn id="71" dur="500"/>
                                        <p:tgtEl>
                                          <p:spTgt spid="3">
                                            <p:txEl>
                                              <p:pRg st="4" end="4"/>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3">
                                            <p:txEl>
                                              <p:pRg st="25" end="25"/>
                                            </p:txEl>
                                          </p:spTgt>
                                        </p:tgtEl>
                                        <p:attrNameLst>
                                          <p:attrName>style.visibility</p:attrName>
                                        </p:attrNameLst>
                                      </p:cBhvr>
                                      <p:to>
                                        <p:strVal val="visible"/>
                                      </p:to>
                                    </p:set>
                                    <p:animEffect transition="in" filter="fade">
                                      <p:cBhvr>
                                        <p:cTn id="76" dur="500"/>
                                        <p:tgtEl>
                                          <p:spTgt spid="3">
                                            <p:txEl>
                                              <p:pRg st="25" end="25"/>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3">
                                            <p:txEl>
                                              <p:pRg st="26" end="26"/>
                                            </p:txEl>
                                          </p:spTgt>
                                        </p:tgtEl>
                                        <p:attrNameLst>
                                          <p:attrName>style.visibility</p:attrName>
                                        </p:attrNameLst>
                                      </p:cBhvr>
                                      <p:to>
                                        <p:strVal val="visible"/>
                                      </p:to>
                                    </p:set>
                                    <p:animEffect transition="in" filter="fade">
                                      <p:cBhvr>
                                        <p:cTn id="79" dur="500"/>
                                        <p:tgtEl>
                                          <p:spTgt spid="3">
                                            <p:txEl>
                                              <p:pRg st="26" end="26"/>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3">
                                            <p:txEl>
                                              <p:pRg st="27" end="27"/>
                                            </p:txEl>
                                          </p:spTgt>
                                        </p:tgtEl>
                                        <p:attrNameLst>
                                          <p:attrName>style.visibility</p:attrName>
                                        </p:attrNameLst>
                                      </p:cBhvr>
                                      <p:to>
                                        <p:strVal val="visible"/>
                                      </p:to>
                                    </p:set>
                                    <p:animEffect transition="in" filter="fade">
                                      <p:cBhvr>
                                        <p:cTn id="82" dur="500"/>
                                        <p:tgtEl>
                                          <p:spTgt spid="3">
                                            <p:txEl>
                                              <p:pRg st="27" end="27"/>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3">
                                            <p:txEl>
                                              <p:pRg st="28" end="28"/>
                                            </p:txEl>
                                          </p:spTgt>
                                        </p:tgtEl>
                                        <p:attrNameLst>
                                          <p:attrName>style.visibility</p:attrName>
                                        </p:attrNameLst>
                                      </p:cBhvr>
                                      <p:to>
                                        <p:strVal val="visible"/>
                                      </p:to>
                                    </p:set>
                                    <p:animEffect transition="in" filter="fade">
                                      <p:cBhvr>
                                        <p:cTn id="85" dur="500"/>
                                        <p:tgtEl>
                                          <p:spTgt spid="3">
                                            <p:txEl>
                                              <p:pRg st="28" end="28"/>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3">
                                            <p:txEl>
                                              <p:pRg st="29" end="29"/>
                                            </p:txEl>
                                          </p:spTgt>
                                        </p:tgtEl>
                                        <p:attrNameLst>
                                          <p:attrName>style.visibility</p:attrName>
                                        </p:attrNameLst>
                                      </p:cBhvr>
                                      <p:to>
                                        <p:strVal val="visible"/>
                                      </p:to>
                                    </p:set>
                                    <p:animEffect transition="in" filter="fade">
                                      <p:cBhvr>
                                        <p:cTn id="88" dur="500"/>
                                        <p:tgtEl>
                                          <p:spTgt spid="3">
                                            <p:txEl>
                                              <p:pRg st="29" end="2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524000" y="0"/>
            <a:ext cx="8928992" cy="6463308"/>
          </a:xfrm>
          <a:prstGeom prst="rect">
            <a:avLst/>
          </a:prstGeom>
        </p:spPr>
        <p:txBody>
          <a:bodyPr wrap="square">
            <a:spAutoFit/>
          </a:bodyPr>
          <a:lstStyle/>
          <a:p>
            <a:pPr defTabSz="457200"/>
            <a:r>
              <a:rPr lang="en-US" dirty="0" err="1">
                <a:solidFill>
                  <a:srgbClr val="0000FF"/>
                </a:solidFill>
                <a:latin typeface="Consolas"/>
                <a:ea typeface="Calibri"/>
                <a:cs typeface="Times New Roman"/>
              </a:rPr>
              <a:t>enum</a:t>
            </a:r>
            <a:r>
              <a:rPr lang="en-US" dirty="0">
                <a:solidFill>
                  <a:srgbClr val="000000"/>
                </a:solidFill>
                <a:latin typeface="Consolas"/>
                <a:ea typeface="Calibri"/>
                <a:cs typeface="Times New Roman"/>
              </a:rPr>
              <a:t> </a:t>
            </a:r>
            <a:r>
              <a:rPr lang="en-US" dirty="0">
                <a:solidFill>
                  <a:srgbClr val="0000FF"/>
                </a:solidFill>
                <a:latin typeface="Consolas"/>
                <a:ea typeface="Calibri"/>
                <a:cs typeface="Times New Roman"/>
              </a:rPr>
              <a:t>class</a:t>
            </a:r>
            <a:r>
              <a:rPr lang="en-US" dirty="0">
                <a:solidFill>
                  <a:srgbClr val="000000"/>
                </a:solidFill>
                <a:latin typeface="Consolas"/>
                <a:ea typeface="Calibri"/>
                <a:cs typeface="Times New Roman"/>
              </a:rPr>
              <a:t> </a:t>
            </a:r>
            <a:r>
              <a:rPr lang="en-US" dirty="0">
                <a:solidFill>
                  <a:srgbClr val="216F85"/>
                </a:solidFill>
                <a:latin typeface="Consolas"/>
                <a:ea typeface="Calibri"/>
                <a:cs typeface="Times New Roman"/>
              </a:rPr>
              <a:t>Month</a:t>
            </a:r>
            <a:endParaRPr lang="ru-RU" dirty="0">
              <a:ea typeface="Calibri"/>
              <a:cs typeface="Times New Roman"/>
            </a:endParaRPr>
          </a:p>
          <a:p>
            <a:pPr defTabSz="457200"/>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January</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February</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March</a:t>
            </a:r>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April</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May</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June</a:t>
            </a:r>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July</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August</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September</a:t>
            </a:r>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October</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November</a:t>
            </a:r>
            <a:r>
              <a:rPr lang="en-US" dirty="0">
                <a:solidFill>
                  <a:srgbClr val="000000"/>
                </a:solidFill>
                <a:latin typeface="Consolas"/>
                <a:ea typeface="Calibri"/>
                <a:cs typeface="Times New Roman"/>
              </a:rPr>
              <a:t>, </a:t>
            </a:r>
            <a:r>
              <a:rPr lang="en-US" dirty="0">
                <a:solidFill>
                  <a:srgbClr val="6F008A"/>
                </a:solidFill>
                <a:latin typeface="Consolas"/>
                <a:ea typeface="Calibri"/>
                <a:cs typeface="Times New Roman"/>
              </a:rPr>
              <a:t>December</a:t>
            </a:r>
            <a:endParaRPr lang="ru-RU" dirty="0">
              <a:ea typeface="Calibri"/>
              <a:cs typeface="Times New Roman"/>
            </a:endParaRPr>
          </a:p>
          <a:p>
            <a:pPr defTabSz="457200"/>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endParaRPr lang="ru-RU" dirty="0">
              <a:ea typeface="Calibri"/>
              <a:cs typeface="Times New Roman"/>
            </a:endParaRPr>
          </a:p>
          <a:p>
            <a:pPr defTabSz="457200"/>
            <a:r>
              <a:rPr lang="en-US" dirty="0" err="1">
                <a:solidFill>
                  <a:srgbClr val="0000FF"/>
                </a:solidFill>
                <a:latin typeface="Consolas"/>
                <a:ea typeface="Calibri"/>
                <a:cs typeface="Times New Roman"/>
              </a:rPr>
              <a:t>struct</a:t>
            </a:r>
            <a:r>
              <a:rPr lang="en-US" dirty="0">
                <a:solidFill>
                  <a:srgbClr val="000000"/>
                </a:solidFill>
                <a:latin typeface="Consolas"/>
                <a:ea typeface="Calibri"/>
                <a:cs typeface="Times New Roman"/>
              </a:rPr>
              <a:t> </a:t>
            </a:r>
            <a:r>
              <a:rPr lang="en-US" dirty="0">
                <a:solidFill>
                  <a:srgbClr val="216F85"/>
                </a:solidFill>
                <a:latin typeface="Consolas"/>
                <a:ea typeface="Calibri"/>
                <a:cs typeface="Times New Roman"/>
              </a:rPr>
              <a:t>Date</a:t>
            </a:r>
            <a:endParaRPr lang="ru-RU" dirty="0">
              <a:ea typeface="Calibri"/>
              <a:cs typeface="Times New Roman"/>
            </a:endParaRPr>
          </a:p>
          <a:p>
            <a:pPr defTabSz="457200"/>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err="1">
                <a:solidFill>
                  <a:srgbClr val="0000FF"/>
                </a:solidFill>
                <a:latin typeface="Consolas"/>
                <a:ea typeface="Calibri"/>
                <a:cs typeface="Times New Roman"/>
              </a:rPr>
              <a:t>int</a:t>
            </a:r>
            <a:r>
              <a:rPr lang="en-US" dirty="0">
                <a:solidFill>
                  <a:srgbClr val="000000"/>
                </a:solidFill>
                <a:latin typeface="Consolas"/>
                <a:ea typeface="Calibri"/>
                <a:cs typeface="Times New Roman"/>
              </a:rPr>
              <a:t> </a:t>
            </a:r>
            <a:r>
              <a:rPr lang="en-US" dirty="0">
                <a:solidFill>
                  <a:srgbClr val="000080"/>
                </a:solidFill>
                <a:latin typeface="Consolas"/>
                <a:ea typeface="Calibri"/>
                <a:cs typeface="Times New Roman"/>
              </a:rPr>
              <a:t>day</a:t>
            </a:r>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en-US" dirty="0">
                <a:solidFill>
                  <a:srgbClr val="216F85"/>
                </a:solidFill>
                <a:latin typeface="Consolas"/>
                <a:ea typeface="Calibri"/>
                <a:cs typeface="Times New Roman"/>
              </a:rPr>
              <a:t>Month</a:t>
            </a:r>
            <a:r>
              <a:rPr lang="en-US" dirty="0">
                <a:solidFill>
                  <a:srgbClr val="000000"/>
                </a:solidFill>
                <a:latin typeface="Consolas"/>
                <a:ea typeface="Calibri"/>
                <a:cs typeface="Times New Roman"/>
              </a:rPr>
              <a:t> </a:t>
            </a:r>
            <a:r>
              <a:rPr lang="en-US" dirty="0" err="1">
                <a:solidFill>
                  <a:srgbClr val="000080"/>
                </a:solidFill>
                <a:latin typeface="Consolas"/>
                <a:ea typeface="Calibri"/>
                <a:cs typeface="Times New Roman"/>
              </a:rPr>
              <a:t>month</a:t>
            </a:r>
            <a:r>
              <a:rPr lang="en-US" dirty="0">
                <a:solidFill>
                  <a:srgbClr val="000000"/>
                </a:solidFill>
                <a:latin typeface="Consolas"/>
                <a:ea typeface="Calibri"/>
                <a:cs typeface="Times New Roman"/>
              </a:rPr>
              <a:t>;</a:t>
            </a:r>
            <a:endParaRPr lang="ru-RU" dirty="0">
              <a:ea typeface="Calibri"/>
              <a:cs typeface="Times New Roman"/>
            </a:endParaRPr>
          </a:p>
          <a:p>
            <a:pPr defTabSz="457200"/>
            <a:r>
              <a:rPr lang="en-US" dirty="0">
                <a:solidFill>
                  <a:srgbClr val="000000"/>
                </a:solidFill>
                <a:latin typeface="Consolas"/>
                <a:ea typeface="Calibri"/>
                <a:cs typeface="Times New Roman"/>
              </a:rPr>
              <a:t>	</a:t>
            </a:r>
            <a:r>
              <a:rPr lang="ru-RU" dirty="0" err="1">
                <a:solidFill>
                  <a:srgbClr val="0000FF"/>
                </a:solidFill>
                <a:latin typeface="Consolas"/>
                <a:ea typeface="Calibri"/>
                <a:cs typeface="Times New Roman"/>
              </a:rPr>
              <a:t>int</a:t>
            </a:r>
            <a:r>
              <a:rPr lang="ru-RU" dirty="0">
                <a:solidFill>
                  <a:srgbClr val="000000"/>
                </a:solidFill>
                <a:latin typeface="Consolas"/>
                <a:ea typeface="Calibri"/>
                <a:cs typeface="Times New Roman"/>
              </a:rPr>
              <a:t> </a:t>
            </a:r>
            <a:r>
              <a:rPr lang="ru-RU" dirty="0" err="1">
                <a:solidFill>
                  <a:srgbClr val="000080"/>
                </a:solidFill>
                <a:latin typeface="Consolas"/>
                <a:ea typeface="Calibri"/>
                <a:cs typeface="Times New Roman"/>
              </a:rPr>
              <a:t>year</a:t>
            </a:r>
            <a:r>
              <a:rPr lang="ru-RU" dirty="0">
                <a:solidFill>
                  <a:srgbClr val="000000"/>
                </a:solidFill>
                <a:latin typeface="Consolas"/>
                <a:ea typeface="Calibri"/>
                <a:cs typeface="Times New Roman"/>
              </a:rPr>
              <a:t>;</a:t>
            </a:r>
            <a:endParaRPr lang="ru-RU" dirty="0">
              <a:ea typeface="Calibri"/>
              <a:cs typeface="Times New Roman"/>
            </a:endParaRPr>
          </a:p>
          <a:p>
            <a:pPr defTabSz="457200"/>
            <a:r>
              <a:rPr lang="ru-RU" dirty="0">
                <a:solidFill>
                  <a:srgbClr val="000000"/>
                </a:solidFill>
                <a:latin typeface="Consolas"/>
                <a:ea typeface="Calibri"/>
                <a:cs typeface="Times New Roman"/>
              </a:rPr>
              <a:t>};</a:t>
            </a:r>
          </a:p>
          <a:p>
            <a:pPr defTabSz="457200"/>
            <a:endParaRPr lang="en-US" dirty="0">
              <a:solidFill>
                <a:srgbClr val="000000"/>
              </a:solidFill>
              <a:latin typeface="Consolas"/>
              <a:ea typeface="Calibri"/>
              <a:cs typeface="Times New Roman"/>
            </a:endParaRPr>
          </a:p>
          <a:p>
            <a:pPr defTabSz="508000"/>
            <a:r>
              <a:rPr lang="ru-RU" dirty="0">
                <a:solidFill>
                  <a:srgbClr val="008000"/>
                </a:solidFill>
                <a:latin typeface="Consolas"/>
                <a:ea typeface="Calibri"/>
                <a:cs typeface="Times New Roman"/>
              </a:rPr>
              <a:t>// </a:t>
            </a:r>
            <a:r>
              <a:rPr lang="ru-RU" dirty="0" err="1">
                <a:solidFill>
                  <a:srgbClr val="008000"/>
                </a:solidFill>
                <a:latin typeface="Consolas"/>
                <a:ea typeface="Calibri"/>
                <a:cs typeface="Times New Roman"/>
              </a:rPr>
              <a:t>Person</a:t>
            </a:r>
            <a:r>
              <a:rPr lang="ru-RU" dirty="0">
                <a:solidFill>
                  <a:srgbClr val="008000"/>
                </a:solidFill>
                <a:latin typeface="Consolas"/>
                <a:ea typeface="Calibri"/>
                <a:cs typeface="Times New Roman"/>
              </a:rPr>
              <a:t> - пример более сложной </a:t>
            </a:r>
            <a:r>
              <a:rPr lang="ru-RU" dirty="0" err="1">
                <a:solidFill>
                  <a:srgbClr val="008000"/>
                </a:solidFill>
                <a:latin typeface="Consolas"/>
                <a:ea typeface="Calibri"/>
                <a:cs typeface="Times New Roman"/>
              </a:rPr>
              <a:t>стуктуры</a:t>
            </a:r>
            <a:endParaRPr lang="ru-RU" dirty="0">
              <a:ea typeface="Calibri"/>
              <a:cs typeface="Times New Roman"/>
            </a:endParaRPr>
          </a:p>
          <a:p>
            <a:pPr defTabSz="508000"/>
            <a:r>
              <a:rPr lang="ru-RU" dirty="0" err="1">
                <a:solidFill>
                  <a:srgbClr val="0000FF"/>
                </a:solidFill>
                <a:latin typeface="Consolas"/>
                <a:ea typeface="Calibri"/>
                <a:cs typeface="Times New Roman"/>
              </a:rPr>
              <a:t>struct</a:t>
            </a:r>
            <a:r>
              <a:rPr lang="ru-RU" dirty="0">
                <a:solidFill>
                  <a:srgbClr val="000000"/>
                </a:solidFill>
                <a:latin typeface="Consolas"/>
                <a:ea typeface="Calibri"/>
                <a:cs typeface="Times New Roman"/>
              </a:rPr>
              <a:t> </a:t>
            </a:r>
            <a:r>
              <a:rPr lang="ru-RU" dirty="0" err="1">
                <a:solidFill>
                  <a:srgbClr val="216F85"/>
                </a:solidFill>
                <a:latin typeface="Consolas"/>
                <a:ea typeface="Calibri"/>
                <a:cs typeface="Times New Roman"/>
              </a:rPr>
              <a:t>Person</a:t>
            </a:r>
            <a:endParaRPr lang="ru-RU" dirty="0">
              <a:ea typeface="Calibri"/>
              <a:cs typeface="Times New Roman"/>
            </a:endParaRPr>
          </a:p>
          <a:p>
            <a:pPr defTabSz="508000"/>
            <a:r>
              <a:rPr lang="en-US" dirty="0">
                <a:solidFill>
                  <a:srgbClr val="000000"/>
                </a:solidFill>
                <a:latin typeface="Consolas"/>
                <a:ea typeface="Calibri"/>
                <a:cs typeface="Times New Roman"/>
              </a:rPr>
              <a:t>{</a:t>
            </a:r>
            <a:endParaRPr lang="ru-RU" dirty="0">
              <a:ea typeface="Calibri"/>
              <a:cs typeface="Times New Roman"/>
            </a:endParaRPr>
          </a:p>
          <a:p>
            <a:pPr defTabSz="508000"/>
            <a:r>
              <a:rPr lang="en-US" dirty="0">
                <a:solidFill>
                  <a:srgbClr val="000000"/>
                </a:solidFill>
                <a:latin typeface="Consolas"/>
                <a:ea typeface="Calibri"/>
                <a:cs typeface="Times New Roman"/>
              </a:rPr>
              <a:t>	</a:t>
            </a:r>
            <a:r>
              <a:rPr lang="en-US" i="1" dirty="0" err="1">
                <a:solidFill>
                  <a:srgbClr val="216F85"/>
                </a:solidFill>
                <a:latin typeface="Consolas"/>
                <a:ea typeface="Calibri"/>
                <a:cs typeface="Times New Roman"/>
              </a:rPr>
              <a:t>std</a:t>
            </a:r>
            <a:r>
              <a:rPr lang="en-US" dirty="0">
                <a:solidFill>
                  <a:srgbClr val="000000"/>
                </a:solidFill>
                <a:latin typeface="Consolas"/>
                <a:ea typeface="Calibri"/>
                <a:cs typeface="Times New Roman"/>
              </a:rPr>
              <a:t>::</a:t>
            </a:r>
            <a:r>
              <a:rPr lang="en-US" i="1" dirty="0">
                <a:solidFill>
                  <a:srgbClr val="216F85"/>
                </a:solidFill>
                <a:latin typeface="Consolas"/>
                <a:ea typeface="Calibri"/>
                <a:cs typeface="Times New Roman"/>
              </a:rPr>
              <a:t>string</a:t>
            </a:r>
            <a:r>
              <a:rPr lang="en-US" dirty="0">
                <a:solidFill>
                  <a:srgbClr val="000000"/>
                </a:solidFill>
                <a:latin typeface="Consolas"/>
                <a:ea typeface="Calibri"/>
                <a:cs typeface="Times New Roman"/>
              </a:rPr>
              <a:t> </a:t>
            </a:r>
            <a:r>
              <a:rPr lang="en-US" dirty="0">
                <a:solidFill>
                  <a:srgbClr val="000080"/>
                </a:solidFill>
                <a:latin typeface="Consolas"/>
                <a:ea typeface="Calibri"/>
                <a:cs typeface="Times New Roman"/>
              </a:rPr>
              <a:t>name</a:t>
            </a:r>
            <a:r>
              <a:rPr lang="en-US" dirty="0">
                <a:solidFill>
                  <a:srgbClr val="000000"/>
                </a:solidFill>
                <a:latin typeface="Consolas"/>
                <a:ea typeface="Calibri"/>
                <a:cs typeface="Times New Roman"/>
              </a:rPr>
              <a:t>;</a:t>
            </a:r>
            <a:endParaRPr lang="ru-RU" dirty="0">
              <a:ea typeface="Calibri"/>
              <a:cs typeface="Times New Roman"/>
            </a:endParaRPr>
          </a:p>
          <a:p>
            <a:pPr defTabSz="508000"/>
            <a:r>
              <a:rPr lang="en-US" dirty="0">
                <a:solidFill>
                  <a:srgbClr val="000000"/>
                </a:solidFill>
                <a:latin typeface="Consolas"/>
                <a:ea typeface="Calibri"/>
                <a:cs typeface="Times New Roman"/>
              </a:rPr>
              <a:t>	</a:t>
            </a:r>
            <a:r>
              <a:rPr lang="en-US" i="1" dirty="0" err="1">
                <a:solidFill>
                  <a:srgbClr val="216F85"/>
                </a:solidFill>
                <a:latin typeface="Consolas"/>
                <a:ea typeface="Calibri"/>
                <a:cs typeface="Times New Roman"/>
              </a:rPr>
              <a:t>std</a:t>
            </a:r>
            <a:r>
              <a:rPr lang="en-US" dirty="0">
                <a:solidFill>
                  <a:srgbClr val="000000"/>
                </a:solidFill>
                <a:latin typeface="Consolas"/>
                <a:ea typeface="Calibri"/>
                <a:cs typeface="Times New Roman"/>
              </a:rPr>
              <a:t>::</a:t>
            </a:r>
            <a:r>
              <a:rPr lang="en-US" i="1" dirty="0">
                <a:solidFill>
                  <a:srgbClr val="216F85"/>
                </a:solidFill>
                <a:latin typeface="Consolas"/>
                <a:ea typeface="Calibri"/>
                <a:cs typeface="Times New Roman"/>
              </a:rPr>
              <a:t>string</a:t>
            </a:r>
            <a:r>
              <a:rPr lang="en-US" dirty="0">
                <a:solidFill>
                  <a:srgbClr val="000000"/>
                </a:solidFill>
                <a:latin typeface="Consolas"/>
                <a:ea typeface="Calibri"/>
                <a:cs typeface="Times New Roman"/>
              </a:rPr>
              <a:t> </a:t>
            </a:r>
            <a:r>
              <a:rPr lang="en-US" dirty="0">
                <a:solidFill>
                  <a:srgbClr val="000080"/>
                </a:solidFill>
                <a:latin typeface="Consolas"/>
                <a:ea typeface="Calibri"/>
                <a:cs typeface="Times New Roman"/>
              </a:rPr>
              <a:t>address</a:t>
            </a:r>
            <a:r>
              <a:rPr lang="en-US" dirty="0">
                <a:solidFill>
                  <a:srgbClr val="000000"/>
                </a:solidFill>
                <a:latin typeface="Consolas"/>
                <a:ea typeface="Calibri"/>
                <a:cs typeface="Times New Roman"/>
              </a:rPr>
              <a:t>;</a:t>
            </a:r>
            <a:endParaRPr lang="ru-RU" dirty="0">
              <a:ea typeface="Calibri"/>
              <a:cs typeface="Times New Roman"/>
            </a:endParaRPr>
          </a:p>
          <a:p>
            <a:pPr defTabSz="508000"/>
            <a:r>
              <a:rPr lang="en-US" dirty="0">
                <a:solidFill>
                  <a:srgbClr val="000000"/>
                </a:solidFill>
                <a:latin typeface="Consolas"/>
                <a:ea typeface="Calibri"/>
                <a:cs typeface="Times New Roman"/>
              </a:rPr>
              <a:t>	</a:t>
            </a:r>
            <a:r>
              <a:rPr lang="ru-RU" dirty="0" err="1">
                <a:solidFill>
                  <a:srgbClr val="216F85"/>
                </a:solidFill>
                <a:latin typeface="Consolas"/>
                <a:ea typeface="Calibri"/>
                <a:cs typeface="Times New Roman"/>
              </a:rPr>
              <a:t>Date</a:t>
            </a:r>
            <a:r>
              <a:rPr lang="ru-RU" dirty="0">
                <a:solidFill>
                  <a:srgbClr val="000000"/>
                </a:solidFill>
                <a:latin typeface="Consolas"/>
                <a:ea typeface="Calibri"/>
                <a:cs typeface="Times New Roman"/>
              </a:rPr>
              <a:t> </a:t>
            </a:r>
            <a:r>
              <a:rPr lang="ru-RU" dirty="0" err="1">
                <a:solidFill>
                  <a:srgbClr val="000080"/>
                </a:solidFill>
                <a:latin typeface="Consolas"/>
                <a:ea typeface="Calibri"/>
                <a:cs typeface="Times New Roman"/>
              </a:rPr>
              <a:t>birthday</a:t>
            </a:r>
            <a:r>
              <a:rPr lang="ru-RU" dirty="0">
                <a:solidFill>
                  <a:srgbClr val="000000"/>
                </a:solidFill>
                <a:latin typeface="Consolas"/>
                <a:ea typeface="Calibri"/>
                <a:cs typeface="Times New Roman"/>
              </a:rPr>
              <a:t>;</a:t>
            </a:r>
            <a:endParaRPr lang="ru-RU" dirty="0">
              <a:ea typeface="Calibri"/>
              <a:cs typeface="Times New Roman"/>
            </a:endParaRPr>
          </a:p>
          <a:p>
            <a:pPr defTabSz="508000"/>
            <a:r>
              <a:rPr lang="ru-RU" dirty="0">
                <a:solidFill>
                  <a:srgbClr val="000000"/>
                </a:solidFill>
                <a:latin typeface="Consolas"/>
                <a:ea typeface="Calibri"/>
                <a:cs typeface="Times New Roman"/>
              </a:rPr>
              <a:t>	</a:t>
            </a:r>
            <a:r>
              <a:rPr lang="ru-RU" dirty="0" err="1">
                <a:solidFill>
                  <a:srgbClr val="0000FF"/>
                </a:solidFill>
                <a:latin typeface="Consolas"/>
                <a:ea typeface="Calibri"/>
                <a:cs typeface="Times New Roman"/>
              </a:rPr>
              <a:t>int</a:t>
            </a:r>
            <a:r>
              <a:rPr lang="ru-RU" dirty="0">
                <a:solidFill>
                  <a:srgbClr val="000000"/>
                </a:solidFill>
                <a:latin typeface="Consolas"/>
                <a:ea typeface="Calibri"/>
                <a:cs typeface="Times New Roman"/>
              </a:rPr>
              <a:t> </a:t>
            </a:r>
            <a:r>
              <a:rPr lang="ru-RU" dirty="0" err="1">
                <a:solidFill>
                  <a:srgbClr val="000080"/>
                </a:solidFill>
                <a:latin typeface="Consolas"/>
                <a:ea typeface="Calibri"/>
                <a:cs typeface="Times New Roman"/>
              </a:rPr>
              <a:t>height</a:t>
            </a:r>
            <a:r>
              <a:rPr lang="ru-RU" dirty="0">
                <a:solidFill>
                  <a:srgbClr val="000000"/>
                </a:solidFill>
                <a:latin typeface="Consolas"/>
                <a:ea typeface="Calibri"/>
                <a:cs typeface="Times New Roman"/>
              </a:rPr>
              <a:t>;</a:t>
            </a:r>
            <a:endParaRPr lang="ru-RU" dirty="0">
              <a:ea typeface="Calibri"/>
              <a:cs typeface="Times New Roman"/>
            </a:endParaRPr>
          </a:p>
          <a:p>
            <a:pPr defTabSz="508000"/>
            <a:r>
              <a:rPr lang="ru-RU" dirty="0">
                <a:solidFill>
                  <a:srgbClr val="000000"/>
                </a:solidFill>
                <a:latin typeface="Consolas"/>
                <a:ea typeface="Calibri"/>
                <a:cs typeface="Times New Roman"/>
              </a:rPr>
              <a:t>};</a:t>
            </a:r>
            <a:endParaRPr lang="ru-RU" dirty="0">
              <a:ea typeface="Calibri"/>
              <a:cs typeface="Times New Roman"/>
            </a:endParaRPr>
          </a:p>
        </p:txBody>
      </p:sp>
    </p:spTree>
    <p:extLst>
      <p:ext uri="{BB962C8B-B14F-4D97-AF65-F5344CB8AC3E}">
        <p14:creationId xmlns:p14="http://schemas.microsoft.com/office/powerpoint/2010/main" val="2501193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fade">
                                      <p:cBhvr>
                                        <p:cTn id="28" dur="500"/>
                                        <p:tgtEl>
                                          <p:spTgt spid="4">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Effect transition="in" filter="fade">
                                      <p:cBhvr>
                                        <p:cTn id="31" dur="500"/>
                                        <p:tgtEl>
                                          <p:spTgt spid="4">
                                            <p:txEl>
                                              <p:pRg st="8" end="8"/>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9" end="9"/>
                                            </p:txEl>
                                          </p:spTgt>
                                        </p:tgtEl>
                                        <p:attrNameLst>
                                          <p:attrName>style.visibility</p:attrName>
                                        </p:attrNameLst>
                                      </p:cBhvr>
                                      <p:to>
                                        <p:strVal val="visible"/>
                                      </p:to>
                                    </p:set>
                                    <p:animEffect transition="in" filter="fade">
                                      <p:cBhvr>
                                        <p:cTn id="34" dur="500"/>
                                        <p:tgtEl>
                                          <p:spTgt spid="4">
                                            <p:txEl>
                                              <p:pRg st="9" end="9"/>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10" end="10"/>
                                            </p:txEl>
                                          </p:spTgt>
                                        </p:tgtEl>
                                        <p:attrNameLst>
                                          <p:attrName>style.visibility</p:attrName>
                                        </p:attrNameLst>
                                      </p:cBhvr>
                                      <p:to>
                                        <p:strVal val="visible"/>
                                      </p:to>
                                    </p:set>
                                    <p:animEffect transition="in" filter="fade">
                                      <p:cBhvr>
                                        <p:cTn id="37" dur="500"/>
                                        <p:tgtEl>
                                          <p:spTgt spid="4">
                                            <p:txEl>
                                              <p:pRg st="10" end="10"/>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11" end="11"/>
                                            </p:txEl>
                                          </p:spTgt>
                                        </p:tgtEl>
                                        <p:attrNameLst>
                                          <p:attrName>style.visibility</p:attrName>
                                        </p:attrNameLst>
                                      </p:cBhvr>
                                      <p:to>
                                        <p:strVal val="visible"/>
                                      </p:to>
                                    </p:set>
                                    <p:animEffect transition="in" filter="fade">
                                      <p:cBhvr>
                                        <p:cTn id="40" dur="500"/>
                                        <p:tgtEl>
                                          <p:spTgt spid="4">
                                            <p:txEl>
                                              <p:pRg st="11" end="11"/>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12" end="12"/>
                                            </p:txEl>
                                          </p:spTgt>
                                        </p:tgtEl>
                                        <p:attrNameLst>
                                          <p:attrName>style.visibility</p:attrName>
                                        </p:attrNameLst>
                                      </p:cBhvr>
                                      <p:to>
                                        <p:strVal val="visible"/>
                                      </p:to>
                                    </p:set>
                                    <p:animEffect transition="in" filter="fade">
                                      <p:cBhvr>
                                        <p:cTn id="43" dur="500"/>
                                        <p:tgtEl>
                                          <p:spTgt spid="4">
                                            <p:txEl>
                                              <p:pRg st="12" end="12"/>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13" end="13"/>
                                            </p:txEl>
                                          </p:spTgt>
                                        </p:tgtEl>
                                        <p:attrNameLst>
                                          <p:attrName>style.visibility</p:attrName>
                                        </p:attrNameLst>
                                      </p:cBhvr>
                                      <p:to>
                                        <p:strVal val="visible"/>
                                      </p:to>
                                    </p:set>
                                    <p:animEffect transition="in" filter="fade">
                                      <p:cBhvr>
                                        <p:cTn id="46" dur="500"/>
                                        <p:tgtEl>
                                          <p:spTgt spid="4">
                                            <p:txEl>
                                              <p:pRg st="13" end="13"/>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4">
                                            <p:txEl>
                                              <p:pRg st="15" end="15"/>
                                            </p:txEl>
                                          </p:spTgt>
                                        </p:tgtEl>
                                        <p:attrNameLst>
                                          <p:attrName>style.visibility</p:attrName>
                                        </p:attrNameLst>
                                      </p:cBhvr>
                                      <p:to>
                                        <p:strVal val="visible"/>
                                      </p:to>
                                    </p:set>
                                    <p:animEffect transition="in" filter="fade">
                                      <p:cBhvr>
                                        <p:cTn id="51" dur="500"/>
                                        <p:tgtEl>
                                          <p:spTgt spid="4">
                                            <p:txEl>
                                              <p:pRg st="15" end="15"/>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4">
                                            <p:txEl>
                                              <p:pRg st="16" end="16"/>
                                            </p:txEl>
                                          </p:spTgt>
                                        </p:tgtEl>
                                        <p:attrNameLst>
                                          <p:attrName>style.visibility</p:attrName>
                                        </p:attrNameLst>
                                      </p:cBhvr>
                                      <p:to>
                                        <p:strVal val="visible"/>
                                      </p:to>
                                    </p:set>
                                    <p:animEffect transition="in" filter="fade">
                                      <p:cBhvr>
                                        <p:cTn id="54" dur="500"/>
                                        <p:tgtEl>
                                          <p:spTgt spid="4">
                                            <p:txEl>
                                              <p:pRg st="16" end="16"/>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17" end="17"/>
                                            </p:txEl>
                                          </p:spTgt>
                                        </p:tgtEl>
                                        <p:attrNameLst>
                                          <p:attrName>style.visibility</p:attrName>
                                        </p:attrNameLst>
                                      </p:cBhvr>
                                      <p:to>
                                        <p:strVal val="visible"/>
                                      </p:to>
                                    </p:set>
                                    <p:animEffect transition="in" filter="fade">
                                      <p:cBhvr>
                                        <p:cTn id="57" dur="500"/>
                                        <p:tgtEl>
                                          <p:spTgt spid="4">
                                            <p:txEl>
                                              <p:pRg st="17" end="17"/>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18" end="18"/>
                                            </p:txEl>
                                          </p:spTgt>
                                        </p:tgtEl>
                                        <p:attrNameLst>
                                          <p:attrName>style.visibility</p:attrName>
                                        </p:attrNameLst>
                                      </p:cBhvr>
                                      <p:to>
                                        <p:strVal val="visible"/>
                                      </p:to>
                                    </p:set>
                                    <p:animEffect transition="in" filter="fade">
                                      <p:cBhvr>
                                        <p:cTn id="60" dur="500"/>
                                        <p:tgtEl>
                                          <p:spTgt spid="4">
                                            <p:txEl>
                                              <p:pRg st="18" end="18"/>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
                                            <p:txEl>
                                              <p:pRg st="19" end="19"/>
                                            </p:txEl>
                                          </p:spTgt>
                                        </p:tgtEl>
                                        <p:attrNameLst>
                                          <p:attrName>style.visibility</p:attrName>
                                        </p:attrNameLst>
                                      </p:cBhvr>
                                      <p:to>
                                        <p:strVal val="visible"/>
                                      </p:to>
                                    </p:set>
                                    <p:animEffect transition="in" filter="fade">
                                      <p:cBhvr>
                                        <p:cTn id="63" dur="500"/>
                                        <p:tgtEl>
                                          <p:spTgt spid="4">
                                            <p:txEl>
                                              <p:pRg st="19" end="19"/>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
                                            <p:txEl>
                                              <p:pRg st="20" end="20"/>
                                            </p:txEl>
                                          </p:spTgt>
                                        </p:tgtEl>
                                        <p:attrNameLst>
                                          <p:attrName>style.visibility</p:attrName>
                                        </p:attrNameLst>
                                      </p:cBhvr>
                                      <p:to>
                                        <p:strVal val="visible"/>
                                      </p:to>
                                    </p:set>
                                    <p:animEffect transition="in" filter="fade">
                                      <p:cBhvr>
                                        <p:cTn id="66" dur="500"/>
                                        <p:tgtEl>
                                          <p:spTgt spid="4">
                                            <p:txEl>
                                              <p:pRg st="20" end="20"/>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
                                            <p:txEl>
                                              <p:pRg st="21" end="21"/>
                                            </p:txEl>
                                          </p:spTgt>
                                        </p:tgtEl>
                                        <p:attrNameLst>
                                          <p:attrName>style.visibility</p:attrName>
                                        </p:attrNameLst>
                                      </p:cBhvr>
                                      <p:to>
                                        <p:strVal val="visible"/>
                                      </p:to>
                                    </p:set>
                                    <p:animEffect transition="in" filter="fade">
                                      <p:cBhvr>
                                        <p:cTn id="69" dur="500"/>
                                        <p:tgtEl>
                                          <p:spTgt spid="4">
                                            <p:txEl>
                                              <p:pRg st="21" end="21"/>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4">
                                            <p:txEl>
                                              <p:pRg st="22" end="22"/>
                                            </p:txEl>
                                          </p:spTgt>
                                        </p:tgtEl>
                                        <p:attrNameLst>
                                          <p:attrName>style.visibility</p:attrName>
                                        </p:attrNameLst>
                                      </p:cBhvr>
                                      <p:to>
                                        <p:strVal val="visible"/>
                                      </p:to>
                                    </p:set>
                                    <p:animEffect transition="in" filter="fade">
                                      <p:cBhvr>
                                        <p:cTn id="72" dur="500"/>
                                        <p:tgtEl>
                                          <p:spTgt spid="4">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631504" y="44625"/>
            <a:ext cx="8424936" cy="6740307"/>
          </a:xfrm>
          <a:prstGeom prst="rect">
            <a:avLst/>
          </a:prstGeom>
        </p:spPr>
        <p:txBody>
          <a:bodyPr wrap="square" lIns="0" tIns="0" rIns="0" bIns="0">
            <a:spAutoFit/>
          </a:bodyPr>
          <a:lstStyle/>
          <a:p>
            <a:pPr defTabSz="350838"/>
            <a:r>
              <a:rPr lang="ru-RU" sz="1500" dirty="0">
                <a:solidFill>
                  <a:srgbClr val="008000"/>
                </a:solidFill>
                <a:latin typeface="Consolas"/>
                <a:ea typeface="Calibri"/>
                <a:cs typeface="Times New Roman"/>
              </a:rPr>
              <a:t>// Проверка двух дат на равенство</a:t>
            </a:r>
            <a:endParaRPr lang="ru-RU" sz="1500" dirty="0">
              <a:ea typeface="Calibri"/>
              <a:cs typeface="Times New Roman"/>
            </a:endParaRPr>
          </a:p>
          <a:p>
            <a:pPr defTabSz="350838"/>
            <a:r>
              <a:rPr lang="en-US" sz="1500" dirty="0">
                <a:solidFill>
                  <a:srgbClr val="0000FF"/>
                </a:solidFill>
                <a:latin typeface="Consolas"/>
                <a:ea typeface="Calibri"/>
                <a:cs typeface="Times New Roman"/>
              </a:rPr>
              <a:t>bool</a:t>
            </a:r>
            <a:r>
              <a:rPr lang="en-US" sz="1500" dirty="0">
                <a:solidFill>
                  <a:srgbClr val="000000"/>
                </a:solidFill>
                <a:latin typeface="Consolas"/>
                <a:ea typeface="Calibri"/>
                <a:cs typeface="Times New Roman"/>
              </a:rPr>
              <a:t> </a:t>
            </a:r>
            <a:r>
              <a:rPr lang="en-US" sz="1500" dirty="0">
                <a:solidFill>
                  <a:srgbClr val="880000"/>
                </a:solidFill>
                <a:latin typeface="Consolas"/>
                <a:ea typeface="Calibri"/>
                <a:cs typeface="Times New Roman"/>
              </a:rPr>
              <a:t>Equals</a:t>
            </a:r>
            <a:r>
              <a:rPr lang="en-US" sz="1500" dirty="0">
                <a:solidFill>
                  <a:srgbClr val="000000"/>
                </a:solidFill>
                <a:latin typeface="Consolas"/>
                <a:ea typeface="Calibri"/>
                <a:cs typeface="Times New Roman"/>
              </a:rPr>
              <a:t>(</a:t>
            </a:r>
            <a:r>
              <a:rPr lang="en-US" sz="1500" dirty="0" err="1">
                <a:solidFill>
                  <a:srgbClr val="0000FF"/>
                </a:solidFill>
                <a:latin typeface="Consolas"/>
                <a:ea typeface="Calibri"/>
                <a:cs typeface="Times New Roman"/>
              </a:rPr>
              <a:t>const</a:t>
            </a:r>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Date</a:t>
            </a:r>
            <a:r>
              <a:rPr lang="en-US" sz="1500" dirty="0">
                <a:solidFill>
                  <a:srgbClr val="000000"/>
                </a:solidFill>
                <a:latin typeface="Consolas"/>
                <a:ea typeface="Calibri"/>
                <a:cs typeface="Times New Roman"/>
              </a:rPr>
              <a:t> &amp; </a:t>
            </a:r>
            <a:r>
              <a:rPr lang="en-US" sz="1500" dirty="0">
                <a:solidFill>
                  <a:srgbClr val="000080"/>
                </a:solidFill>
                <a:latin typeface="Consolas"/>
                <a:ea typeface="Calibri"/>
                <a:cs typeface="Times New Roman"/>
              </a:rPr>
              <a:t>d1</a:t>
            </a:r>
            <a:r>
              <a:rPr lang="en-US" sz="1500" dirty="0">
                <a:solidFill>
                  <a:srgbClr val="000000"/>
                </a:solidFill>
                <a:latin typeface="Consolas"/>
                <a:ea typeface="Calibri"/>
                <a:cs typeface="Times New Roman"/>
              </a:rPr>
              <a:t>, </a:t>
            </a:r>
            <a:r>
              <a:rPr lang="en-US" sz="1500" dirty="0" err="1">
                <a:solidFill>
                  <a:srgbClr val="0000FF"/>
                </a:solidFill>
                <a:latin typeface="Consolas"/>
                <a:ea typeface="Calibri"/>
                <a:cs typeface="Times New Roman"/>
              </a:rPr>
              <a:t>const</a:t>
            </a:r>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Date</a:t>
            </a:r>
            <a:r>
              <a:rPr lang="en-US" sz="1500" dirty="0">
                <a:solidFill>
                  <a:srgbClr val="000000"/>
                </a:solidFill>
                <a:latin typeface="Consolas"/>
                <a:ea typeface="Calibri"/>
                <a:cs typeface="Times New Roman"/>
              </a:rPr>
              <a:t>&amp; </a:t>
            </a:r>
            <a:r>
              <a:rPr lang="en-US" sz="1500" dirty="0">
                <a:solidFill>
                  <a:srgbClr val="000080"/>
                </a:solidFill>
                <a:latin typeface="Consolas"/>
                <a:ea typeface="Calibri"/>
                <a:cs typeface="Times New Roman"/>
              </a:rPr>
              <a:t>d2</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0000"/>
                </a:solidFill>
                <a:latin typeface="Consolas"/>
                <a:ea typeface="Calibri"/>
                <a:cs typeface="Times New Roman"/>
              </a:rPr>
              <a:t>	</a:t>
            </a:r>
            <a:r>
              <a:rPr lang="en-US" sz="1500" dirty="0">
                <a:solidFill>
                  <a:srgbClr val="0000FF"/>
                </a:solidFill>
                <a:latin typeface="Consolas"/>
                <a:ea typeface="Calibri"/>
                <a:cs typeface="Times New Roman"/>
              </a:rPr>
              <a:t>return</a:t>
            </a:r>
            <a:r>
              <a:rPr lang="ru-RU" sz="1500" dirty="0">
                <a:solidFill>
                  <a:srgbClr val="0000FF"/>
                </a:solidFill>
                <a:latin typeface="Consolas"/>
                <a:ea typeface="Calibri"/>
                <a:cs typeface="Times New Roman"/>
              </a:rPr>
              <a:t> </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d1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day</a:t>
            </a:r>
            <a:r>
              <a:rPr lang="en-US" sz="1500" dirty="0">
                <a:solidFill>
                  <a:srgbClr val="000000"/>
                </a:solidFill>
                <a:latin typeface="Consolas"/>
                <a:ea typeface="Calibri"/>
                <a:cs typeface="Times New Roman"/>
              </a:rPr>
              <a:t> == </a:t>
            </a:r>
            <a:r>
              <a:rPr lang="en-US" sz="1500" dirty="0">
                <a:solidFill>
                  <a:srgbClr val="000080"/>
                </a:solidFill>
                <a:latin typeface="Consolas"/>
                <a:ea typeface="Calibri"/>
                <a:cs typeface="Times New Roman"/>
              </a:rPr>
              <a:t>d2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day</a:t>
            </a:r>
            <a:r>
              <a:rPr lang="en-US" sz="1500" dirty="0">
                <a:solidFill>
                  <a:srgbClr val="000000"/>
                </a:solidFill>
                <a:latin typeface="Consolas"/>
                <a:ea typeface="Calibri"/>
                <a:cs typeface="Times New Roman"/>
              </a:rPr>
              <a:t>) &amp;&amp;</a:t>
            </a:r>
            <a:r>
              <a:rPr lang="ru-RU" sz="1500" dirty="0">
                <a:solidFill>
                  <a:srgbClr val="000000"/>
                </a:solidFill>
                <a:latin typeface="Consolas"/>
                <a:ea typeface="Calibri"/>
                <a:cs typeface="Times New Roman"/>
              </a:rPr>
              <a:t> </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d1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month</a:t>
            </a:r>
            <a:r>
              <a:rPr lang="en-US" sz="1500" dirty="0">
                <a:solidFill>
                  <a:srgbClr val="000000"/>
                </a:solidFill>
                <a:latin typeface="Consolas"/>
                <a:ea typeface="Calibri"/>
                <a:cs typeface="Times New Roman"/>
              </a:rPr>
              <a:t> == </a:t>
            </a:r>
            <a:r>
              <a:rPr lang="en-US" sz="1500" dirty="0">
                <a:solidFill>
                  <a:srgbClr val="000080"/>
                </a:solidFill>
                <a:latin typeface="Consolas"/>
                <a:ea typeface="Calibri"/>
                <a:cs typeface="Times New Roman"/>
              </a:rPr>
              <a:t>d2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month</a:t>
            </a:r>
            <a:r>
              <a:rPr lang="en-US" sz="1500" dirty="0">
                <a:solidFill>
                  <a:srgbClr val="000000"/>
                </a:solidFill>
                <a:latin typeface="Consolas"/>
                <a:ea typeface="Calibri"/>
                <a:cs typeface="Times New Roman"/>
              </a:rPr>
              <a:t>) &amp;&amp;</a:t>
            </a:r>
            <a:r>
              <a:rPr lang="ru-RU" sz="1500" dirty="0">
                <a:solidFill>
                  <a:srgbClr val="000000"/>
                </a:solidFill>
                <a:latin typeface="Consolas"/>
                <a:ea typeface="Calibri"/>
                <a:cs typeface="Times New Roman"/>
              </a:rPr>
              <a:t> </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d1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year</a:t>
            </a:r>
            <a:r>
              <a:rPr lang="en-US" sz="1500" dirty="0">
                <a:solidFill>
                  <a:srgbClr val="000000"/>
                </a:solidFill>
                <a:latin typeface="Consolas"/>
                <a:ea typeface="Calibri"/>
                <a:cs typeface="Times New Roman"/>
              </a:rPr>
              <a:t> == </a:t>
            </a:r>
            <a:r>
              <a:rPr lang="en-US" sz="1500" dirty="0">
                <a:solidFill>
                  <a:srgbClr val="000080"/>
                </a:solidFill>
                <a:latin typeface="Consolas"/>
                <a:ea typeface="Calibri"/>
                <a:cs typeface="Times New Roman"/>
              </a:rPr>
              <a:t>d2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year</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8000"/>
                </a:solidFill>
                <a:latin typeface="Consolas"/>
                <a:ea typeface="Calibri"/>
                <a:cs typeface="Times New Roman"/>
              </a:rPr>
              <a:t>// Проверка двух людей на идентичность</a:t>
            </a:r>
            <a:endParaRPr lang="ru-RU" sz="1500" dirty="0">
              <a:ea typeface="Calibri"/>
              <a:cs typeface="Times New Roman"/>
            </a:endParaRPr>
          </a:p>
          <a:p>
            <a:pPr defTabSz="350838"/>
            <a:r>
              <a:rPr lang="en-US" sz="1500" dirty="0">
                <a:solidFill>
                  <a:srgbClr val="0000FF"/>
                </a:solidFill>
                <a:latin typeface="Consolas"/>
                <a:ea typeface="Calibri"/>
                <a:cs typeface="Times New Roman"/>
              </a:rPr>
              <a:t>bool</a:t>
            </a:r>
            <a:r>
              <a:rPr lang="en-US" sz="1500" dirty="0">
                <a:solidFill>
                  <a:srgbClr val="000000"/>
                </a:solidFill>
                <a:latin typeface="Consolas"/>
                <a:ea typeface="Calibri"/>
                <a:cs typeface="Times New Roman"/>
              </a:rPr>
              <a:t> </a:t>
            </a:r>
            <a:r>
              <a:rPr lang="en-US" sz="1500" dirty="0">
                <a:solidFill>
                  <a:srgbClr val="880000"/>
                </a:solidFill>
                <a:latin typeface="Consolas"/>
                <a:ea typeface="Calibri"/>
                <a:cs typeface="Times New Roman"/>
              </a:rPr>
              <a:t>Equals</a:t>
            </a:r>
            <a:r>
              <a:rPr lang="en-US" sz="1500" dirty="0">
                <a:solidFill>
                  <a:srgbClr val="000000"/>
                </a:solidFill>
                <a:latin typeface="Consolas"/>
                <a:ea typeface="Calibri"/>
                <a:cs typeface="Times New Roman"/>
              </a:rPr>
              <a:t>(</a:t>
            </a:r>
            <a:r>
              <a:rPr lang="en-US" sz="1500" dirty="0" err="1">
                <a:solidFill>
                  <a:srgbClr val="0000FF"/>
                </a:solidFill>
                <a:latin typeface="Consolas"/>
                <a:ea typeface="Calibri"/>
                <a:cs typeface="Times New Roman"/>
              </a:rPr>
              <a:t>const</a:t>
            </a:r>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Person</a:t>
            </a:r>
            <a:r>
              <a:rPr lang="en-US" sz="1500" dirty="0">
                <a:solidFill>
                  <a:srgbClr val="000000"/>
                </a:solidFill>
                <a:latin typeface="Consolas"/>
                <a:ea typeface="Calibri"/>
                <a:cs typeface="Times New Roman"/>
              </a:rPr>
              <a:t> &amp; </a:t>
            </a:r>
            <a:r>
              <a:rPr lang="en-US" sz="1500" dirty="0">
                <a:solidFill>
                  <a:srgbClr val="000080"/>
                </a:solidFill>
                <a:latin typeface="Consolas"/>
                <a:ea typeface="Calibri"/>
                <a:cs typeface="Times New Roman"/>
              </a:rPr>
              <a:t>p1</a:t>
            </a:r>
            <a:r>
              <a:rPr lang="en-US" sz="1500" dirty="0">
                <a:solidFill>
                  <a:srgbClr val="000000"/>
                </a:solidFill>
                <a:latin typeface="Consolas"/>
                <a:ea typeface="Calibri"/>
                <a:cs typeface="Times New Roman"/>
              </a:rPr>
              <a:t>, </a:t>
            </a:r>
            <a:r>
              <a:rPr lang="en-US" sz="1500" dirty="0" err="1">
                <a:solidFill>
                  <a:srgbClr val="0000FF"/>
                </a:solidFill>
                <a:latin typeface="Consolas"/>
                <a:ea typeface="Calibri"/>
                <a:cs typeface="Times New Roman"/>
              </a:rPr>
              <a:t>const</a:t>
            </a:r>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Person</a:t>
            </a:r>
            <a:r>
              <a:rPr lang="en-US" sz="1500" dirty="0">
                <a:solidFill>
                  <a:srgbClr val="000000"/>
                </a:solidFill>
                <a:latin typeface="Consolas"/>
                <a:ea typeface="Calibri"/>
                <a:cs typeface="Times New Roman"/>
              </a:rPr>
              <a:t> &amp; </a:t>
            </a:r>
            <a:r>
              <a:rPr lang="en-US" sz="1500" dirty="0">
                <a:solidFill>
                  <a:srgbClr val="000080"/>
                </a:solidFill>
                <a:latin typeface="Consolas"/>
                <a:ea typeface="Calibri"/>
                <a:cs typeface="Times New Roman"/>
              </a:rPr>
              <a:t>p2</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0000FF"/>
                </a:solidFill>
                <a:latin typeface="Consolas"/>
                <a:ea typeface="Calibri"/>
                <a:cs typeface="Times New Roman"/>
              </a:rPr>
              <a:t>return</a:t>
            </a:r>
            <a:r>
              <a:rPr lang="ru-RU" sz="1500" dirty="0">
                <a:solidFill>
                  <a:srgbClr val="0000FF"/>
                </a:solidFill>
                <a:latin typeface="Consolas"/>
                <a:ea typeface="Calibri"/>
                <a:cs typeface="Times New Roman"/>
              </a:rPr>
              <a:t> </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p1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name</a:t>
            </a:r>
            <a:r>
              <a:rPr lang="en-US" sz="1500" dirty="0">
                <a:solidFill>
                  <a:srgbClr val="000000"/>
                </a:solidFill>
                <a:latin typeface="Consolas"/>
                <a:ea typeface="Calibri"/>
                <a:cs typeface="Times New Roman"/>
              </a:rPr>
              <a:t> == </a:t>
            </a:r>
            <a:r>
              <a:rPr lang="en-US" sz="1500" dirty="0">
                <a:solidFill>
                  <a:srgbClr val="000080"/>
                </a:solidFill>
                <a:latin typeface="Consolas"/>
                <a:ea typeface="Calibri"/>
                <a:cs typeface="Times New Roman"/>
              </a:rPr>
              <a:t>p2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name</a:t>
            </a:r>
            <a:r>
              <a:rPr lang="en-US" sz="1500" dirty="0">
                <a:solidFill>
                  <a:srgbClr val="000000"/>
                </a:solidFill>
                <a:latin typeface="Consolas"/>
                <a:ea typeface="Calibri"/>
                <a:cs typeface="Times New Roman"/>
              </a:rPr>
              <a:t>) &amp;&amp;</a:t>
            </a:r>
            <a:r>
              <a:rPr lang="ru-RU" sz="1500" dirty="0">
                <a:solidFill>
                  <a:srgbClr val="000000"/>
                </a:solidFill>
                <a:latin typeface="Consolas"/>
                <a:ea typeface="Calibri"/>
                <a:cs typeface="Times New Roman"/>
              </a:rPr>
              <a:t> </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p1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address</a:t>
            </a:r>
            <a:r>
              <a:rPr lang="en-US" sz="1500" dirty="0">
                <a:solidFill>
                  <a:srgbClr val="000000"/>
                </a:solidFill>
                <a:latin typeface="Consolas"/>
                <a:ea typeface="Calibri"/>
                <a:cs typeface="Times New Roman"/>
              </a:rPr>
              <a:t> == </a:t>
            </a:r>
            <a:r>
              <a:rPr lang="en-US" sz="1500" dirty="0">
                <a:solidFill>
                  <a:srgbClr val="000080"/>
                </a:solidFill>
                <a:latin typeface="Consolas"/>
                <a:ea typeface="Calibri"/>
                <a:cs typeface="Times New Roman"/>
              </a:rPr>
              <a:t>p2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address</a:t>
            </a:r>
            <a:r>
              <a:rPr lang="en-US" sz="1500" dirty="0">
                <a:solidFill>
                  <a:srgbClr val="000000"/>
                </a:solidFill>
                <a:latin typeface="Consolas"/>
                <a:ea typeface="Calibri"/>
                <a:cs typeface="Times New Roman"/>
              </a:rPr>
              <a:t>) &amp;&amp;</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880000"/>
                </a:solidFill>
                <a:latin typeface="Consolas"/>
                <a:ea typeface="Calibri"/>
                <a:cs typeface="Times New Roman"/>
              </a:rPr>
              <a:t>Equals</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p1</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birthday</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p2</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birthday</a:t>
            </a:r>
            <a:r>
              <a:rPr lang="en-US" sz="1500" dirty="0">
                <a:solidFill>
                  <a:srgbClr val="000000"/>
                </a:solidFill>
                <a:latin typeface="Consolas"/>
                <a:ea typeface="Calibri"/>
                <a:cs typeface="Times New Roman"/>
              </a:rPr>
              <a:t>) &amp;&amp;</a:t>
            </a:r>
            <a:r>
              <a:rPr lang="ru-RU" sz="1500" dirty="0">
                <a:solidFill>
                  <a:srgbClr val="000000"/>
                </a:solidFill>
                <a:latin typeface="Consolas"/>
                <a:ea typeface="Calibri"/>
                <a:cs typeface="Times New Roman"/>
              </a:rPr>
              <a:t> </a:t>
            </a:r>
            <a:r>
              <a:rPr lang="ru-RU" sz="1500" dirty="0">
                <a:solidFill>
                  <a:srgbClr val="000080"/>
                </a:solidFill>
                <a:latin typeface="Consolas"/>
                <a:ea typeface="Calibri"/>
                <a:cs typeface="Times New Roman"/>
              </a:rPr>
              <a:t>p1</a:t>
            </a:r>
            <a:r>
              <a:rPr lang="ru-RU" sz="1500" dirty="0">
                <a:solidFill>
                  <a:srgbClr val="000000"/>
                </a:solidFill>
                <a:latin typeface="Consolas"/>
                <a:ea typeface="Calibri"/>
                <a:cs typeface="Times New Roman"/>
              </a:rPr>
              <a:t>.</a:t>
            </a:r>
            <a:r>
              <a:rPr lang="ru-RU" sz="1500" dirty="0">
                <a:solidFill>
                  <a:srgbClr val="000080"/>
                </a:solidFill>
                <a:latin typeface="Consolas"/>
                <a:ea typeface="Calibri"/>
                <a:cs typeface="Times New Roman"/>
              </a:rPr>
              <a:t>height</a:t>
            </a:r>
            <a:r>
              <a:rPr lang="ru-RU" sz="1500" dirty="0">
                <a:solidFill>
                  <a:srgbClr val="000000"/>
                </a:solidFill>
                <a:latin typeface="Consolas"/>
                <a:ea typeface="Calibri"/>
                <a:cs typeface="Times New Roman"/>
              </a:rPr>
              <a:t> == </a:t>
            </a:r>
            <a:r>
              <a:rPr lang="ru-RU" sz="1500" dirty="0">
                <a:solidFill>
                  <a:srgbClr val="000080"/>
                </a:solidFill>
                <a:latin typeface="Consolas"/>
                <a:ea typeface="Calibri"/>
                <a:cs typeface="Times New Roman"/>
              </a:rPr>
              <a:t>p2</a:t>
            </a:r>
            <a:r>
              <a:rPr lang="ru-RU" sz="1500" dirty="0">
                <a:solidFill>
                  <a:srgbClr val="000000"/>
                </a:solidFill>
                <a:latin typeface="Consolas"/>
                <a:ea typeface="Calibri"/>
                <a:cs typeface="Times New Roman"/>
              </a:rPr>
              <a:t>.</a:t>
            </a:r>
            <a:r>
              <a:rPr lang="ru-RU" sz="1500" dirty="0">
                <a:solidFill>
                  <a:srgbClr val="000080"/>
                </a:solidFill>
                <a:latin typeface="Consolas"/>
                <a:ea typeface="Calibri"/>
                <a:cs typeface="Times New Roman"/>
              </a:rPr>
              <a:t>height</a:t>
            </a:r>
            <a:r>
              <a:rPr lang="ru-RU"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0000"/>
                </a:solidFill>
                <a:latin typeface="Consolas"/>
                <a:ea typeface="Calibri"/>
                <a:cs typeface="Times New Roman"/>
              </a:rPr>
              <a:t>}</a:t>
            </a:r>
          </a:p>
          <a:p>
            <a:r>
              <a:rPr lang="en-US" sz="1500" dirty="0">
                <a:solidFill>
                  <a:srgbClr val="0000FF"/>
                </a:solidFill>
                <a:highlight>
                  <a:srgbClr val="FFFFFF"/>
                </a:highlight>
                <a:latin typeface="Consolas"/>
              </a:rPr>
              <a:t>int</a:t>
            </a:r>
            <a:r>
              <a:rPr lang="en-US" sz="1500" dirty="0">
                <a:solidFill>
                  <a:srgbClr val="000000"/>
                </a:solidFill>
                <a:highlight>
                  <a:srgbClr val="FFFFFF"/>
                </a:highlight>
                <a:latin typeface="Consolas"/>
              </a:rPr>
              <a:t> </a:t>
            </a:r>
            <a:r>
              <a:rPr lang="en-US" sz="1500" i="1" dirty="0">
                <a:solidFill>
                  <a:srgbClr val="880000"/>
                </a:solidFill>
                <a:highlight>
                  <a:srgbClr val="FFFFFF"/>
                </a:highlight>
                <a:latin typeface="Consolas"/>
              </a:rPr>
              <a:t>main</a:t>
            </a:r>
            <a:r>
              <a:rPr lang="en-US" sz="1500" dirty="0">
                <a:solidFill>
                  <a:srgbClr val="000000"/>
                </a:solidFill>
                <a:highlight>
                  <a:srgbClr val="FFFFFF"/>
                </a:highlight>
                <a:latin typeface="Consolas"/>
              </a:rPr>
              <a:t>()</a:t>
            </a:r>
          </a:p>
          <a:p>
            <a:pPr defTabSz="350838"/>
            <a:r>
              <a:rPr lang="ru-RU" sz="1500" dirty="0">
                <a:solidFill>
                  <a:srgbClr val="000000"/>
                </a:solidFill>
                <a:latin typeface="Consolas"/>
                <a:ea typeface="Calibri"/>
                <a:cs typeface="Times New Roman"/>
              </a:rPr>
              <a:t>{</a:t>
            </a:r>
            <a:endParaRPr lang="ru-RU" sz="1500" dirty="0">
              <a:ea typeface="Calibri"/>
              <a:cs typeface="Times New Roman"/>
            </a:endParaRPr>
          </a:p>
          <a:p>
            <a:pPr defTabSz="350838"/>
            <a:r>
              <a:rPr lang="ru-RU"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Person</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person1</a:t>
            </a:r>
            <a:r>
              <a:rPr lang="en-US" sz="1500" dirty="0">
                <a:solidFill>
                  <a:srgbClr val="000000"/>
                </a:solidFill>
                <a:latin typeface="Consolas"/>
                <a:ea typeface="Calibri"/>
                <a:cs typeface="Times New Roman"/>
              </a:rPr>
              <a:t> =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"Ivanov Ivan"</a:t>
            </a:r>
            <a:r>
              <a:rPr lang="en-US"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a:t>
            </a:r>
            <a:r>
              <a:rPr lang="en-US" sz="1500" dirty="0" err="1">
                <a:solidFill>
                  <a:srgbClr val="A31515"/>
                </a:solidFill>
                <a:latin typeface="Consolas"/>
                <a:ea typeface="Calibri"/>
                <a:cs typeface="Times New Roman"/>
              </a:rPr>
              <a:t>Suvorova</a:t>
            </a:r>
            <a:r>
              <a:rPr lang="en-US" sz="1500" dirty="0">
                <a:solidFill>
                  <a:srgbClr val="A31515"/>
                </a:solidFill>
                <a:latin typeface="Consolas"/>
                <a:ea typeface="Calibri"/>
                <a:cs typeface="Times New Roman"/>
              </a:rPr>
              <a:t> Street, 17"</a:t>
            </a:r>
            <a:r>
              <a:rPr lang="en-US" sz="1500" dirty="0">
                <a:solidFill>
                  <a:srgbClr val="000000"/>
                </a:solidFill>
                <a:latin typeface="Consolas"/>
                <a:ea typeface="Calibri"/>
                <a:cs typeface="Times New Roman"/>
              </a:rPr>
              <a:t>,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 10, </a:t>
            </a:r>
            <a:r>
              <a:rPr lang="en-US" sz="1500" dirty="0">
                <a:solidFill>
                  <a:srgbClr val="216F85"/>
                </a:solidFill>
                <a:latin typeface="Consolas"/>
                <a:ea typeface="Calibri"/>
                <a:cs typeface="Times New Roman"/>
              </a:rPr>
              <a:t>Month</a:t>
            </a:r>
            <a:r>
              <a:rPr lang="en-US" sz="1500" dirty="0">
                <a:solidFill>
                  <a:srgbClr val="000000"/>
                </a:solidFill>
                <a:latin typeface="Consolas"/>
                <a:ea typeface="Calibri"/>
                <a:cs typeface="Times New Roman"/>
              </a:rPr>
              <a:t>::</a:t>
            </a:r>
            <a:r>
              <a:rPr lang="en-US" sz="1500" dirty="0">
                <a:solidFill>
                  <a:srgbClr val="6F008A"/>
                </a:solidFill>
                <a:latin typeface="Consolas"/>
                <a:ea typeface="Calibri"/>
                <a:cs typeface="Times New Roman"/>
              </a:rPr>
              <a:t>March</a:t>
            </a:r>
            <a:r>
              <a:rPr lang="en-US" sz="1500" dirty="0">
                <a:solidFill>
                  <a:srgbClr val="000000"/>
                </a:solidFill>
                <a:latin typeface="Consolas"/>
                <a:ea typeface="Calibri"/>
                <a:cs typeface="Times New Roman"/>
              </a:rPr>
              <a:t>, 1975 }, 185</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Person</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person2</a:t>
            </a:r>
            <a:r>
              <a:rPr lang="en-US" sz="1500" dirty="0">
                <a:solidFill>
                  <a:srgbClr val="000000"/>
                </a:solidFill>
                <a:latin typeface="Consolas"/>
                <a:ea typeface="Calibri"/>
                <a:cs typeface="Times New Roman"/>
              </a:rPr>
              <a:t> =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a:t>
            </a:r>
            <a:r>
              <a:rPr lang="en-US" sz="1500" dirty="0" err="1">
                <a:solidFill>
                  <a:srgbClr val="A31515"/>
                </a:solidFill>
                <a:latin typeface="Consolas"/>
                <a:ea typeface="Calibri"/>
                <a:cs typeface="Times New Roman"/>
              </a:rPr>
              <a:t>Sergeev</a:t>
            </a:r>
            <a:r>
              <a:rPr lang="en-US" sz="1500" dirty="0">
                <a:solidFill>
                  <a:srgbClr val="A31515"/>
                </a:solidFill>
                <a:latin typeface="Consolas"/>
                <a:ea typeface="Calibri"/>
                <a:cs typeface="Times New Roman"/>
              </a:rPr>
              <a:t> </a:t>
            </a:r>
            <a:r>
              <a:rPr lang="en-US" sz="1500" dirty="0" err="1">
                <a:solidFill>
                  <a:srgbClr val="A31515"/>
                </a:solidFill>
                <a:latin typeface="Consolas"/>
                <a:ea typeface="Calibri"/>
                <a:cs typeface="Times New Roman"/>
              </a:rPr>
              <a:t>Egor</a:t>
            </a:r>
            <a:r>
              <a:rPr lang="en-US" sz="1500" dirty="0">
                <a:solidFill>
                  <a:srgbClr val="A31515"/>
                </a:solidFill>
                <a:latin typeface="Consolas"/>
                <a:ea typeface="Calibri"/>
                <a:cs typeface="Times New Roman"/>
              </a:rPr>
              <a:t>"</a:t>
            </a:r>
            <a:r>
              <a:rPr lang="en-US" sz="1500" dirty="0">
                <a:solidFill>
                  <a:srgbClr val="000000"/>
                </a:solidFill>
                <a:latin typeface="Consolas"/>
                <a:ea typeface="Calibri"/>
                <a:cs typeface="Times New Roman"/>
              </a:rPr>
              <a:t>,</a:t>
            </a:r>
            <a:r>
              <a:rPr lang="ru-RU" sz="1500" dirty="0">
                <a:solidFill>
                  <a:srgbClr val="000000"/>
                </a:solidFill>
                <a:latin typeface="Consolas"/>
                <a:ea typeface="Calibri"/>
                <a:cs typeface="Times New Roman"/>
              </a:rPr>
              <a:t> </a:t>
            </a:r>
            <a:r>
              <a:rPr lang="en-US"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a:t>
            </a:r>
            <a:r>
              <a:rPr lang="en-US" sz="1500" dirty="0" err="1">
                <a:solidFill>
                  <a:srgbClr val="A31515"/>
                </a:solidFill>
                <a:latin typeface="Consolas"/>
                <a:ea typeface="Calibri"/>
                <a:cs typeface="Times New Roman"/>
              </a:rPr>
              <a:t>Sovetskaya</a:t>
            </a:r>
            <a:r>
              <a:rPr lang="en-US" sz="1500" dirty="0">
                <a:solidFill>
                  <a:srgbClr val="A31515"/>
                </a:solidFill>
                <a:latin typeface="Consolas"/>
                <a:ea typeface="Calibri"/>
                <a:cs typeface="Times New Roman"/>
              </a:rPr>
              <a:t> Street, 24"</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		{ 11, </a:t>
            </a:r>
            <a:r>
              <a:rPr lang="en-US" sz="1500" dirty="0">
                <a:solidFill>
                  <a:srgbClr val="216F85"/>
                </a:solidFill>
                <a:latin typeface="Consolas"/>
                <a:ea typeface="Calibri"/>
                <a:cs typeface="Times New Roman"/>
              </a:rPr>
              <a:t>Month</a:t>
            </a:r>
            <a:r>
              <a:rPr lang="en-US" sz="1500" dirty="0">
                <a:solidFill>
                  <a:srgbClr val="000000"/>
                </a:solidFill>
                <a:latin typeface="Consolas"/>
                <a:ea typeface="Calibri"/>
                <a:cs typeface="Times New Roman"/>
              </a:rPr>
              <a:t>::</a:t>
            </a:r>
            <a:r>
              <a:rPr lang="en-US" sz="1500" dirty="0">
                <a:solidFill>
                  <a:srgbClr val="6F008A"/>
                </a:solidFill>
                <a:latin typeface="Consolas"/>
                <a:ea typeface="Calibri"/>
                <a:cs typeface="Times New Roman"/>
              </a:rPr>
              <a:t>February</a:t>
            </a:r>
            <a:r>
              <a:rPr lang="en-US" sz="1500" dirty="0">
                <a:solidFill>
                  <a:srgbClr val="000000"/>
                </a:solidFill>
                <a:latin typeface="Consolas"/>
                <a:ea typeface="Calibri"/>
                <a:cs typeface="Times New Roman"/>
              </a:rPr>
              <a:t>, 1990 }, 116</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216F85"/>
                </a:solidFill>
                <a:latin typeface="Consolas"/>
                <a:ea typeface="Calibri"/>
                <a:cs typeface="Times New Roman"/>
              </a:rPr>
              <a:t>Person</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person3</a:t>
            </a:r>
            <a:r>
              <a:rPr lang="en-US" sz="1500" dirty="0">
                <a:solidFill>
                  <a:srgbClr val="000000"/>
                </a:solidFill>
                <a:latin typeface="Consolas"/>
                <a:ea typeface="Calibri"/>
                <a:cs typeface="Times New Roman"/>
              </a:rPr>
              <a:t> =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"Ivanov Ivan"</a:t>
            </a:r>
            <a:r>
              <a:rPr lang="en-US" sz="1500" dirty="0">
                <a:solidFill>
                  <a:srgbClr val="000000"/>
                </a:solidFill>
                <a:latin typeface="Consolas"/>
                <a:ea typeface="Calibri"/>
                <a:cs typeface="Times New Roman"/>
              </a:rPr>
              <a:t>,</a:t>
            </a:r>
            <a:r>
              <a:rPr lang="ru-RU" sz="1500" dirty="0">
                <a:solidFill>
                  <a:srgbClr val="000000"/>
                </a:solidFill>
                <a:latin typeface="Consolas"/>
                <a:ea typeface="Calibri"/>
                <a:cs typeface="Times New Roman"/>
              </a:rPr>
              <a:t> </a:t>
            </a:r>
            <a:r>
              <a:rPr lang="en-US" sz="1500" dirty="0">
                <a:solidFill>
                  <a:srgbClr val="A31515"/>
                </a:solidFill>
                <a:latin typeface="Consolas"/>
                <a:ea typeface="Calibri"/>
                <a:cs typeface="Times New Roman"/>
              </a:rPr>
              <a:t>"</a:t>
            </a:r>
            <a:r>
              <a:rPr lang="en-US" sz="1500" dirty="0" err="1">
                <a:solidFill>
                  <a:srgbClr val="A31515"/>
                </a:solidFill>
                <a:latin typeface="Consolas"/>
                <a:ea typeface="Calibri"/>
                <a:cs typeface="Times New Roman"/>
              </a:rPr>
              <a:t>Suvorova</a:t>
            </a:r>
            <a:r>
              <a:rPr lang="en-US" sz="1500" dirty="0">
                <a:solidFill>
                  <a:srgbClr val="A31515"/>
                </a:solidFill>
                <a:latin typeface="Consolas"/>
                <a:ea typeface="Calibri"/>
                <a:cs typeface="Times New Roman"/>
              </a:rPr>
              <a:t> Street, 17"</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		{ 10, </a:t>
            </a:r>
            <a:r>
              <a:rPr lang="en-US" sz="1500" dirty="0">
                <a:solidFill>
                  <a:srgbClr val="216F85"/>
                </a:solidFill>
                <a:latin typeface="Consolas"/>
                <a:ea typeface="Calibri"/>
                <a:cs typeface="Times New Roman"/>
              </a:rPr>
              <a:t>Month</a:t>
            </a:r>
            <a:r>
              <a:rPr lang="en-US" sz="1500" dirty="0">
                <a:solidFill>
                  <a:srgbClr val="000000"/>
                </a:solidFill>
                <a:latin typeface="Consolas"/>
                <a:ea typeface="Calibri"/>
                <a:cs typeface="Times New Roman"/>
              </a:rPr>
              <a:t>::</a:t>
            </a:r>
            <a:r>
              <a:rPr lang="en-US" sz="1500" dirty="0">
                <a:solidFill>
                  <a:srgbClr val="6F008A"/>
                </a:solidFill>
                <a:latin typeface="Consolas"/>
                <a:ea typeface="Calibri"/>
                <a:cs typeface="Times New Roman"/>
              </a:rPr>
              <a:t>March</a:t>
            </a:r>
            <a:r>
              <a:rPr lang="en-US" sz="1500" dirty="0">
                <a:solidFill>
                  <a:srgbClr val="000000"/>
                </a:solidFill>
                <a:latin typeface="Consolas"/>
                <a:ea typeface="Calibri"/>
                <a:cs typeface="Times New Roman"/>
              </a:rPr>
              <a:t>, 1975 },</a:t>
            </a:r>
            <a:r>
              <a:rPr lang="ru-RU" sz="1500" dirty="0">
                <a:solidFill>
                  <a:srgbClr val="000000"/>
                </a:solidFill>
                <a:latin typeface="Consolas"/>
                <a:ea typeface="Calibri"/>
                <a:cs typeface="Times New Roman"/>
              </a:rPr>
              <a:t> </a:t>
            </a:r>
            <a:r>
              <a:rPr lang="en-US" sz="1500" dirty="0">
                <a:solidFill>
                  <a:srgbClr val="000000"/>
                </a:solidFill>
                <a:latin typeface="Consolas"/>
                <a:ea typeface="Calibri"/>
                <a:cs typeface="Times New Roman"/>
              </a:rPr>
              <a:t>185</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i="1" dirty="0">
                <a:solidFill>
                  <a:srgbClr val="6F008A"/>
                </a:solidFill>
                <a:latin typeface="Consolas"/>
                <a:ea typeface="Calibri"/>
                <a:cs typeface="Times New Roman"/>
              </a:rPr>
              <a:t>assert</a:t>
            </a:r>
            <a:r>
              <a:rPr lang="en-US" sz="1500" dirty="0">
                <a:solidFill>
                  <a:srgbClr val="000000"/>
                </a:solidFill>
                <a:latin typeface="Consolas"/>
                <a:ea typeface="Calibri"/>
                <a:cs typeface="Times New Roman"/>
              </a:rPr>
              <a:t>(!</a:t>
            </a:r>
            <a:r>
              <a:rPr lang="en-US" sz="1500" dirty="0">
                <a:solidFill>
                  <a:srgbClr val="880000"/>
                </a:solidFill>
                <a:latin typeface="Consolas"/>
                <a:ea typeface="Calibri"/>
                <a:cs typeface="Times New Roman"/>
              </a:rPr>
              <a:t>Equals</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person1</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person2</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en-US" sz="1500" i="1" dirty="0">
                <a:solidFill>
                  <a:srgbClr val="6F008A"/>
                </a:solidFill>
                <a:latin typeface="Consolas"/>
                <a:ea typeface="Calibri"/>
                <a:cs typeface="Times New Roman"/>
              </a:rPr>
              <a:t>assert</a:t>
            </a:r>
            <a:r>
              <a:rPr lang="en-US" sz="1500" dirty="0">
                <a:solidFill>
                  <a:srgbClr val="000000"/>
                </a:solidFill>
                <a:latin typeface="Consolas"/>
                <a:ea typeface="Calibri"/>
                <a:cs typeface="Times New Roman"/>
              </a:rPr>
              <a:t>(!</a:t>
            </a:r>
            <a:r>
              <a:rPr lang="en-US" sz="1500" dirty="0">
                <a:solidFill>
                  <a:srgbClr val="880000"/>
                </a:solidFill>
                <a:latin typeface="Consolas"/>
                <a:ea typeface="Calibri"/>
                <a:cs typeface="Times New Roman"/>
              </a:rPr>
              <a:t>Equals</a:t>
            </a:r>
            <a:r>
              <a:rPr lang="en-US" sz="1500" dirty="0">
                <a:solidFill>
                  <a:srgbClr val="000000"/>
                </a:solidFill>
                <a:latin typeface="Consolas"/>
                <a:ea typeface="Calibri"/>
                <a:cs typeface="Times New Roman"/>
              </a:rPr>
              <a:t>(</a:t>
            </a:r>
            <a:r>
              <a:rPr lang="en-US" sz="1500" dirty="0">
                <a:solidFill>
                  <a:srgbClr val="000080"/>
                </a:solidFill>
                <a:latin typeface="Consolas"/>
                <a:ea typeface="Calibri"/>
                <a:cs typeface="Times New Roman"/>
              </a:rPr>
              <a:t>person2</a:t>
            </a:r>
            <a:r>
              <a:rPr lang="en-US" sz="1500" dirty="0">
                <a:solidFill>
                  <a:srgbClr val="000000"/>
                </a:solidFill>
                <a:latin typeface="Consolas"/>
                <a:ea typeface="Calibri"/>
                <a:cs typeface="Times New Roman"/>
              </a:rPr>
              <a:t>, </a:t>
            </a:r>
            <a:r>
              <a:rPr lang="en-US" sz="1500" dirty="0">
                <a:solidFill>
                  <a:srgbClr val="000080"/>
                </a:solidFill>
                <a:latin typeface="Consolas"/>
                <a:ea typeface="Calibri"/>
                <a:cs typeface="Times New Roman"/>
              </a:rPr>
              <a:t>person3</a:t>
            </a:r>
            <a:r>
              <a:rPr lang="en-US" sz="1500" dirty="0">
                <a:solidFill>
                  <a:srgbClr val="000000"/>
                </a:solidFill>
                <a:latin typeface="Consolas"/>
                <a:ea typeface="Calibri"/>
                <a:cs typeface="Times New Roman"/>
              </a:rPr>
              <a:t>));</a:t>
            </a:r>
            <a:endParaRPr lang="ru-RU" sz="1500" dirty="0">
              <a:ea typeface="Calibri"/>
              <a:cs typeface="Times New Roman"/>
            </a:endParaRPr>
          </a:p>
          <a:p>
            <a:pPr defTabSz="350838"/>
            <a:r>
              <a:rPr lang="en-US" sz="1500" dirty="0">
                <a:solidFill>
                  <a:srgbClr val="000000"/>
                </a:solidFill>
                <a:latin typeface="Consolas"/>
                <a:ea typeface="Calibri"/>
                <a:cs typeface="Times New Roman"/>
              </a:rPr>
              <a:t>	</a:t>
            </a:r>
            <a:r>
              <a:rPr lang="ru-RU" sz="1500" i="1" dirty="0" err="1">
                <a:solidFill>
                  <a:srgbClr val="6F008A"/>
                </a:solidFill>
                <a:latin typeface="Consolas"/>
                <a:ea typeface="Calibri"/>
                <a:cs typeface="Times New Roman"/>
              </a:rPr>
              <a:t>assert</a:t>
            </a:r>
            <a:r>
              <a:rPr lang="ru-RU" sz="1500" dirty="0">
                <a:solidFill>
                  <a:srgbClr val="000000"/>
                </a:solidFill>
                <a:latin typeface="Consolas"/>
                <a:ea typeface="Calibri"/>
                <a:cs typeface="Times New Roman"/>
              </a:rPr>
              <a:t>(</a:t>
            </a:r>
            <a:r>
              <a:rPr lang="ru-RU" sz="1500" dirty="0" err="1">
                <a:solidFill>
                  <a:srgbClr val="880000"/>
                </a:solidFill>
                <a:latin typeface="Consolas"/>
                <a:ea typeface="Calibri"/>
                <a:cs typeface="Times New Roman"/>
              </a:rPr>
              <a:t>Equals</a:t>
            </a:r>
            <a:r>
              <a:rPr lang="ru-RU" sz="1500" dirty="0">
                <a:solidFill>
                  <a:srgbClr val="000000"/>
                </a:solidFill>
                <a:latin typeface="Consolas"/>
                <a:ea typeface="Calibri"/>
                <a:cs typeface="Times New Roman"/>
              </a:rPr>
              <a:t>(</a:t>
            </a:r>
            <a:r>
              <a:rPr lang="ru-RU" sz="1500" dirty="0">
                <a:solidFill>
                  <a:srgbClr val="000080"/>
                </a:solidFill>
                <a:latin typeface="Consolas"/>
                <a:ea typeface="Calibri"/>
                <a:cs typeface="Times New Roman"/>
              </a:rPr>
              <a:t>person1</a:t>
            </a:r>
            <a:r>
              <a:rPr lang="ru-RU" sz="1500" dirty="0">
                <a:solidFill>
                  <a:srgbClr val="000000"/>
                </a:solidFill>
                <a:latin typeface="Consolas"/>
                <a:ea typeface="Calibri"/>
                <a:cs typeface="Times New Roman"/>
              </a:rPr>
              <a:t>, </a:t>
            </a:r>
            <a:r>
              <a:rPr lang="ru-RU" sz="1500" dirty="0">
                <a:solidFill>
                  <a:srgbClr val="000080"/>
                </a:solidFill>
                <a:latin typeface="Consolas"/>
                <a:ea typeface="Calibri"/>
                <a:cs typeface="Times New Roman"/>
              </a:rPr>
              <a:t>person3</a:t>
            </a:r>
            <a:r>
              <a:rPr lang="ru-RU" sz="1500" dirty="0">
                <a:solidFill>
                  <a:srgbClr val="000000"/>
                </a:solidFill>
                <a:latin typeface="Consolas"/>
                <a:ea typeface="Calibri"/>
                <a:cs typeface="Times New Roman"/>
              </a:rPr>
              <a:t>));</a:t>
            </a:r>
            <a:endParaRPr lang="ru-RU" sz="1500" dirty="0">
              <a:ea typeface="Calibri"/>
              <a:cs typeface="Times New Roman"/>
            </a:endParaRPr>
          </a:p>
          <a:p>
            <a:pPr defTabSz="350838">
              <a:spcAft>
                <a:spcPts val="1000"/>
              </a:spcAft>
            </a:pPr>
            <a:r>
              <a:rPr lang="ru-RU" sz="1500" dirty="0">
                <a:solidFill>
                  <a:srgbClr val="000000"/>
                </a:solidFill>
                <a:latin typeface="Consolas"/>
                <a:ea typeface="Calibri"/>
                <a:cs typeface="Times New Roman"/>
              </a:rPr>
              <a:t>}</a:t>
            </a:r>
            <a:endParaRPr lang="ru-RU" sz="1500" dirty="0">
              <a:ea typeface="Calibri"/>
              <a:cs typeface="Times New Roman"/>
            </a:endParaRPr>
          </a:p>
        </p:txBody>
      </p:sp>
      <p:sp>
        <p:nvSpPr>
          <p:cNvPr id="4" name="TextBox 3">
            <a:extLst>
              <a:ext uri="{FF2B5EF4-FFF2-40B4-BE49-F238E27FC236}">
                <a16:creationId xmlns:a16="http://schemas.microsoft.com/office/drawing/2014/main" id="{1DF39E83-0AB2-93A3-3F7F-25C018EA21F6}"/>
              </a:ext>
            </a:extLst>
          </p:cNvPr>
          <p:cNvSpPr txBox="1"/>
          <p:nvPr/>
        </p:nvSpPr>
        <p:spPr>
          <a:xfrm>
            <a:off x="5308250" y="6471083"/>
            <a:ext cx="5359751" cy="369332"/>
          </a:xfrm>
          <a:prstGeom prst="rect">
            <a:avLst/>
          </a:prstGeom>
          <a:noFill/>
        </p:spPr>
        <p:txBody>
          <a:bodyPr wrap="square">
            <a:spAutoFit/>
          </a:bodyPr>
          <a:lstStyle/>
          <a:p>
            <a:pPr algn="r"/>
            <a:r>
              <a:rPr lang="ru-RU" dirty="0">
                <a:hlinkClick r:id="rId3"/>
              </a:rPr>
              <a:t>https://wandbox.org/permlink/oJ626HXmxK29pvNv</a:t>
            </a:r>
            <a:r>
              <a:rPr lang="en-US" dirty="0"/>
              <a:t> </a:t>
            </a:r>
            <a:endParaRPr lang="ru-RU" dirty="0"/>
          </a:p>
        </p:txBody>
      </p:sp>
    </p:spTree>
    <p:extLst>
      <p:ext uri="{BB962C8B-B14F-4D97-AF65-F5344CB8AC3E}">
        <p14:creationId xmlns:p14="http://schemas.microsoft.com/office/powerpoint/2010/main" val="3755062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3" end="13"/>
                                            </p:txEl>
                                          </p:spTgt>
                                        </p:tgtEl>
                                        <p:attrNameLst>
                                          <p:attrName>style.visibility</p:attrName>
                                        </p:attrNameLst>
                                      </p:cBhvr>
                                      <p:to>
                                        <p:strVal val="visible"/>
                                      </p:to>
                                    </p:set>
                                    <p:animEffect transition="in" filter="fade">
                                      <p:cBhvr>
                                        <p:cTn id="7" dur="500"/>
                                        <p:tgtEl>
                                          <p:spTgt spid="3">
                                            <p:txEl>
                                              <p:pRg st="13" end="1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4" end="14"/>
                                            </p:txEl>
                                          </p:spTgt>
                                        </p:tgtEl>
                                        <p:attrNameLst>
                                          <p:attrName>style.visibility</p:attrName>
                                        </p:attrNameLst>
                                      </p:cBhvr>
                                      <p:to>
                                        <p:strVal val="visible"/>
                                      </p:to>
                                    </p:set>
                                    <p:animEffect transition="in" filter="fade">
                                      <p:cBhvr>
                                        <p:cTn id="10" dur="500"/>
                                        <p:tgtEl>
                                          <p:spTgt spid="3">
                                            <p:txEl>
                                              <p:pRg st="14" end="1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5" end="15"/>
                                            </p:txEl>
                                          </p:spTgt>
                                        </p:tgtEl>
                                        <p:attrNameLst>
                                          <p:attrName>style.visibility</p:attrName>
                                        </p:attrNameLst>
                                      </p:cBhvr>
                                      <p:to>
                                        <p:strVal val="visible"/>
                                      </p:to>
                                    </p:set>
                                    <p:animEffect transition="in" filter="fade">
                                      <p:cBhvr>
                                        <p:cTn id="13" dur="500"/>
                                        <p:tgtEl>
                                          <p:spTgt spid="3">
                                            <p:txEl>
                                              <p:pRg st="15" end="1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6" end="16"/>
                                            </p:txEl>
                                          </p:spTgt>
                                        </p:tgtEl>
                                        <p:attrNameLst>
                                          <p:attrName>style.visibility</p:attrName>
                                        </p:attrNameLst>
                                      </p:cBhvr>
                                      <p:to>
                                        <p:strVal val="visible"/>
                                      </p:to>
                                    </p:set>
                                    <p:animEffect transition="in" filter="fade">
                                      <p:cBhvr>
                                        <p:cTn id="16" dur="500"/>
                                        <p:tgtEl>
                                          <p:spTgt spid="3">
                                            <p:txEl>
                                              <p:pRg st="16" end="16"/>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17" end="17"/>
                                            </p:txEl>
                                          </p:spTgt>
                                        </p:tgtEl>
                                        <p:attrNameLst>
                                          <p:attrName>style.visibility</p:attrName>
                                        </p:attrNameLst>
                                      </p:cBhvr>
                                      <p:to>
                                        <p:strVal val="visible"/>
                                      </p:to>
                                    </p:set>
                                    <p:animEffect transition="in" filter="fade">
                                      <p:cBhvr>
                                        <p:cTn id="19" dur="500"/>
                                        <p:tgtEl>
                                          <p:spTgt spid="3">
                                            <p:txEl>
                                              <p:pRg st="17" end="17"/>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18" end="18"/>
                                            </p:txEl>
                                          </p:spTgt>
                                        </p:tgtEl>
                                        <p:attrNameLst>
                                          <p:attrName>style.visibility</p:attrName>
                                        </p:attrNameLst>
                                      </p:cBhvr>
                                      <p:to>
                                        <p:strVal val="visible"/>
                                      </p:to>
                                    </p:set>
                                    <p:animEffect transition="in" filter="fade">
                                      <p:cBhvr>
                                        <p:cTn id="22" dur="500"/>
                                        <p:tgtEl>
                                          <p:spTgt spid="3">
                                            <p:txEl>
                                              <p:pRg st="18" end="18"/>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19" end="19"/>
                                            </p:txEl>
                                          </p:spTgt>
                                        </p:tgtEl>
                                        <p:attrNameLst>
                                          <p:attrName>style.visibility</p:attrName>
                                        </p:attrNameLst>
                                      </p:cBhvr>
                                      <p:to>
                                        <p:strVal val="visible"/>
                                      </p:to>
                                    </p:set>
                                    <p:animEffect transition="in" filter="fade">
                                      <p:cBhvr>
                                        <p:cTn id="25" dur="500"/>
                                        <p:tgtEl>
                                          <p:spTgt spid="3">
                                            <p:txEl>
                                              <p:pRg st="19" end="19"/>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20" end="20"/>
                                            </p:txEl>
                                          </p:spTgt>
                                        </p:tgtEl>
                                        <p:attrNameLst>
                                          <p:attrName>style.visibility</p:attrName>
                                        </p:attrNameLst>
                                      </p:cBhvr>
                                      <p:to>
                                        <p:strVal val="visible"/>
                                      </p:to>
                                    </p:set>
                                    <p:animEffect transition="in" filter="fade">
                                      <p:cBhvr>
                                        <p:cTn id="28" dur="500"/>
                                        <p:tgtEl>
                                          <p:spTgt spid="3">
                                            <p:txEl>
                                              <p:pRg st="20" end="2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21" end="21"/>
                                            </p:txEl>
                                          </p:spTgt>
                                        </p:tgtEl>
                                        <p:attrNameLst>
                                          <p:attrName>style.visibility</p:attrName>
                                        </p:attrNameLst>
                                      </p:cBhvr>
                                      <p:to>
                                        <p:strVal val="visible"/>
                                      </p:to>
                                    </p:set>
                                    <p:animEffect transition="in" filter="fade">
                                      <p:cBhvr>
                                        <p:cTn id="31" dur="500"/>
                                        <p:tgtEl>
                                          <p:spTgt spid="3">
                                            <p:txEl>
                                              <p:pRg st="21" end="2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22" end="22"/>
                                            </p:txEl>
                                          </p:spTgt>
                                        </p:tgtEl>
                                        <p:attrNameLst>
                                          <p:attrName>style.visibility</p:attrName>
                                        </p:attrNameLst>
                                      </p:cBhvr>
                                      <p:to>
                                        <p:strVal val="visible"/>
                                      </p:to>
                                    </p:set>
                                    <p:animEffect transition="in" filter="fade">
                                      <p:cBhvr>
                                        <p:cTn id="34" dur="500"/>
                                        <p:tgtEl>
                                          <p:spTgt spid="3">
                                            <p:txEl>
                                              <p:pRg st="22" end="2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23" end="23"/>
                                            </p:txEl>
                                          </p:spTgt>
                                        </p:tgtEl>
                                        <p:attrNameLst>
                                          <p:attrName>style.visibility</p:attrName>
                                        </p:attrNameLst>
                                      </p:cBhvr>
                                      <p:to>
                                        <p:strVal val="visible"/>
                                      </p:to>
                                    </p:set>
                                    <p:animEffect transition="in" filter="fade">
                                      <p:cBhvr>
                                        <p:cTn id="37" dur="500"/>
                                        <p:tgtEl>
                                          <p:spTgt spid="3">
                                            <p:txEl>
                                              <p:pRg st="23" end="2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24" end="24"/>
                                            </p:txEl>
                                          </p:spTgt>
                                        </p:tgtEl>
                                        <p:attrNameLst>
                                          <p:attrName>style.visibility</p:attrName>
                                        </p:attrNameLst>
                                      </p:cBhvr>
                                      <p:to>
                                        <p:strVal val="visible"/>
                                      </p:to>
                                    </p:set>
                                    <p:animEffect transition="in" filter="fade">
                                      <p:cBhvr>
                                        <p:cTn id="40" dur="500"/>
                                        <p:tgtEl>
                                          <p:spTgt spid="3">
                                            <p:txEl>
                                              <p:pRg st="24" end="2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0" end="0"/>
                                            </p:txEl>
                                          </p:spTgt>
                                        </p:tgtEl>
                                        <p:attrNameLst>
                                          <p:attrName>style.visibility</p:attrName>
                                        </p:attrNameLst>
                                      </p:cBhvr>
                                      <p:to>
                                        <p:strVal val="visible"/>
                                      </p:to>
                                    </p:set>
                                    <p:animEffect transition="in" filter="fade">
                                      <p:cBhvr>
                                        <p:cTn id="45" dur="500"/>
                                        <p:tgtEl>
                                          <p:spTgt spid="3">
                                            <p:txEl>
                                              <p:pRg st="0" end="0"/>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 end="1"/>
                                            </p:txEl>
                                          </p:spTgt>
                                        </p:tgtEl>
                                        <p:attrNameLst>
                                          <p:attrName>style.visibility</p:attrName>
                                        </p:attrNameLst>
                                      </p:cBhvr>
                                      <p:to>
                                        <p:strVal val="visible"/>
                                      </p:to>
                                    </p:set>
                                    <p:animEffect transition="in" filter="fade">
                                      <p:cBhvr>
                                        <p:cTn id="48" dur="500"/>
                                        <p:tgtEl>
                                          <p:spTgt spid="3">
                                            <p:txEl>
                                              <p:pRg st="1" end="1"/>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3">
                                            <p:txEl>
                                              <p:pRg st="2" end="2"/>
                                            </p:txEl>
                                          </p:spTgt>
                                        </p:tgtEl>
                                        <p:attrNameLst>
                                          <p:attrName>style.visibility</p:attrName>
                                        </p:attrNameLst>
                                      </p:cBhvr>
                                      <p:to>
                                        <p:strVal val="visible"/>
                                      </p:to>
                                    </p:set>
                                    <p:animEffect transition="in" filter="fade">
                                      <p:cBhvr>
                                        <p:cTn id="51" dur="500"/>
                                        <p:tgtEl>
                                          <p:spTgt spid="3">
                                            <p:txEl>
                                              <p:pRg st="2" end="2"/>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
                                            <p:txEl>
                                              <p:pRg st="3" end="3"/>
                                            </p:txEl>
                                          </p:spTgt>
                                        </p:tgtEl>
                                        <p:attrNameLst>
                                          <p:attrName>style.visibility</p:attrName>
                                        </p:attrNameLst>
                                      </p:cBhvr>
                                      <p:to>
                                        <p:strVal val="visible"/>
                                      </p:to>
                                    </p:set>
                                    <p:animEffect transition="in" filter="fade">
                                      <p:cBhvr>
                                        <p:cTn id="54" dur="500"/>
                                        <p:tgtEl>
                                          <p:spTgt spid="3">
                                            <p:txEl>
                                              <p:pRg st="3" end="3"/>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
                                            <p:txEl>
                                              <p:pRg st="4" end="4"/>
                                            </p:txEl>
                                          </p:spTgt>
                                        </p:tgtEl>
                                        <p:attrNameLst>
                                          <p:attrName>style.visibility</p:attrName>
                                        </p:attrNameLst>
                                      </p:cBhvr>
                                      <p:to>
                                        <p:strVal val="visible"/>
                                      </p:to>
                                    </p:set>
                                    <p:animEffect transition="in" filter="fade">
                                      <p:cBhvr>
                                        <p:cTn id="57" dur="500"/>
                                        <p:tgtEl>
                                          <p:spTgt spid="3">
                                            <p:txEl>
                                              <p:pRg st="4" end="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5" end="5"/>
                                            </p:txEl>
                                          </p:spTgt>
                                        </p:tgtEl>
                                        <p:attrNameLst>
                                          <p:attrName>style.visibility</p:attrName>
                                        </p:attrNameLst>
                                      </p:cBhvr>
                                      <p:to>
                                        <p:strVal val="visible"/>
                                      </p:to>
                                    </p:set>
                                    <p:animEffect transition="in" filter="fade">
                                      <p:cBhvr>
                                        <p:cTn id="62" dur="500"/>
                                        <p:tgtEl>
                                          <p:spTgt spid="3">
                                            <p:txEl>
                                              <p:pRg st="5" end="5"/>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3">
                                            <p:txEl>
                                              <p:pRg st="6" end="6"/>
                                            </p:txEl>
                                          </p:spTgt>
                                        </p:tgtEl>
                                        <p:attrNameLst>
                                          <p:attrName>style.visibility</p:attrName>
                                        </p:attrNameLst>
                                      </p:cBhvr>
                                      <p:to>
                                        <p:strVal val="visible"/>
                                      </p:to>
                                    </p:set>
                                    <p:animEffect transition="in" filter="fade">
                                      <p:cBhvr>
                                        <p:cTn id="65" dur="500"/>
                                        <p:tgtEl>
                                          <p:spTgt spid="3">
                                            <p:txEl>
                                              <p:pRg st="6" end="6"/>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
                                            <p:txEl>
                                              <p:pRg st="7" end="7"/>
                                            </p:txEl>
                                          </p:spTgt>
                                        </p:tgtEl>
                                        <p:attrNameLst>
                                          <p:attrName>style.visibility</p:attrName>
                                        </p:attrNameLst>
                                      </p:cBhvr>
                                      <p:to>
                                        <p:strVal val="visible"/>
                                      </p:to>
                                    </p:set>
                                    <p:animEffect transition="in" filter="fade">
                                      <p:cBhvr>
                                        <p:cTn id="68" dur="500"/>
                                        <p:tgtEl>
                                          <p:spTgt spid="3">
                                            <p:txEl>
                                              <p:pRg st="7" end="7"/>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3">
                                            <p:txEl>
                                              <p:pRg st="8" end="8"/>
                                            </p:txEl>
                                          </p:spTgt>
                                        </p:tgtEl>
                                        <p:attrNameLst>
                                          <p:attrName>style.visibility</p:attrName>
                                        </p:attrNameLst>
                                      </p:cBhvr>
                                      <p:to>
                                        <p:strVal val="visible"/>
                                      </p:to>
                                    </p:set>
                                    <p:animEffect transition="in" filter="fade">
                                      <p:cBhvr>
                                        <p:cTn id="71" dur="500"/>
                                        <p:tgtEl>
                                          <p:spTgt spid="3">
                                            <p:txEl>
                                              <p:pRg st="8" end="8"/>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3">
                                            <p:txEl>
                                              <p:pRg st="9" end="9"/>
                                            </p:txEl>
                                          </p:spTgt>
                                        </p:tgtEl>
                                        <p:attrNameLst>
                                          <p:attrName>style.visibility</p:attrName>
                                        </p:attrNameLst>
                                      </p:cBhvr>
                                      <p:to>
                                        <p:strVal val="visible"/>
                                      </p:to>
                                    </p:set>
                                    <p:animEffect transition="in" filter="fade">
                                      <p:cBhvr>
                                        <p:cTn id="74" dur="500"/>
                                        <p:tgtEl>
                                          <p:spTgt spid="3">
                                            <p:txEl>
                                              <p:pRg st="9" end="9"/>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3">
                                            <p:txEl>
                                              <p:pRg st="10" end="10"/>
                                            </p:txEl>
                                          </p:spTgt>
                                        </p:tgtEl>
                                        <p:attrNameLst>
                                          <p:attrName>style.visibility</p:attrName>
                                        </p:attrNameLst>
                                      </p:cBhvr>
                                      <p:to>
                                        <p:strVal val="visible"/>
                                      </p:to>
                                    </p:set>
                                    <p:animEffect transition="in" filter="fade">
                                      <p:cBhvr>
                                        <p:cTn id="77" dur="500"/>
                                        <p:tgtEl>
                                          <p:spTgt spid="3">
                                            <p:txEl>
                                              <p:pRg st="10" end="1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25" end="25"/>
                                            </p:txEl>
                                          </p:spTgt>
                                        </p:tgtEl>
                                        <p:attrNameLst>
                                          <p:attrName>style.visibility</p:attrName>
                                        </p:attrNameLst>
                                      </p:cBhvr>
                                      <p:to>
                                        <p:strVal val="visible"/>
                                      </p:to>
                                    </p:set>
                                    <p:animEffect transition="in" filter="fade">
                                      <p:cBhvr>
                                        <p:cTn id="82" dur="500"/>
                                        <p:tgtEl>
                                          <p:spTgt spid="3">
                                            <p:txEl>
                                              <p:pRg st="25" end="25"/>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3">
                                            <p:txEl>
                                              <p:pRg st="26" end="26"/>
                                            </p:txEl>
                                          </p:spTgt>
                                        </p:tgtEl>
                                        <p:attrNameLst>
                                          <p:attrName>style.visibility</p:attrName>
                                        </p:attrNameLst>
                                      </p:cBhvr>
                                      <p:to>
                                        <p:strVal val="visible"/>
                                      </p:to>
                                    </p:set>
                                    <p:animEffect transition="in" filter="fade">
                                      <p:cBhvr>
                                        <p:cTn id="85" dur="500"/>
                                        <p:tgtEl>
                                          <p:spTgt spid="3">
                                            <p:txEl>
                                              <p:pRg st="26" end="26"/>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3">
                                            <p:txEl>
                                              <p:pRg st="27" end="27"/>
                                            </p:txEl>
                                          </p:spTgt>
                                        </p:tgtEl>
                                        <p:attrNameLst>
                                          <p:attrName>style.visibility</p:attrName>
                                        </p:attrNameLst>
                                      </p:cBhvr>
                                      <p:to>
                                        <p:strVal val="visible"/>
                                      </p:to>
                                    </p:set>
                                    <p:animEffect transition="in" filter="fade">
                                      <p:cBhvr>
                                        <p:cTn id="88" dur="500"/>
                                        <p:tgtEl>
                                          <p:spTgt spid="3">
                                            <p:txEl>
                                              <p:pRg st="27" end="2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668EB-3594-503F-26AE-2D5349A484DF}"/>
              </a:ext>
            </a:extLst>
          </p:cNvPr>
          <p:cNvSpPr>
            <a:spLocks noGrp="1"/>
          </p:cNvSpPr>
          <p:nvPr>
            <p:ph type="title"/>
          </p:nvPr>
        </p:nvSpPr>
        <p:spPr/>
        <p:txBody>
          <a:bodyPr/>
          <a:lstStyle/>
          <a:p>
            <a:r>
              <a:rPr lang="ru-RU" dirty="0"/>
              <a:t>Инициализация структур</a:t>
            </a:r>
            <a:endParaRPr lang="en-US" dirty="0"/>
          </a:p>
        </p:txBody>
      </p:sp>
      <p:sp>
        <p:nvSpPr>
          <p:cNvPr id="3" name="Text Placeholder 2">
            <a:extLst>
              <a:ext uri="{FF2B5EF4-FFF2-40B4-BE49-F238E27FC236}">
                <a16:creationId xmlns:a16="http://schemas.microsoft.com/office/drawing/2014/main" id="{59C99544-B98B-13C2-C51E-C724D96BE62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34904243"/>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CF84EB-3068-2149-D24E-08BB976E7178}"/>
              </a:ext>
            </a:extLst>
          </p:cNvPr>
          <p:cNvSpPr txBox="1"/>
          <p:nvPr/>
        </p:nvSpPr>
        <p:spPr>
          <a:xfrm>
            <a:off x="119336" y="0"/>
            <a:ext cx="11017224" cy="6740307"/>
          </a:xfrm>
          <a:prstGeom prst="rect">
            <a:avLst/>
          </a:prstGeom>
          <a:noFill/>
        </p:spPr>
        <p:txBody>
          <a:bodyPr wrap="square">
            <a:spAutoFit/>
          </a:bodyPr>
          <a:lstStyle/>
          <a:p>
            <a:r>
              <a:rPr lang="en-US" b="0" dirty="0" err="1">
                <a:solidFill>
                  <a:srgbClr val="0000FF"/>
                </a:solidFill>
                <a:effectLst/>
                <a:latin typeface="Consolas" panose="020B0609020204030204" pitchFamily="49" charset="0"/>
              </a:rPr>
              <a:t>enum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Gender</a:t>
            </a:r>
            <a:r>
              <a:rPr lang="en-US" b="0" dirty="0">
                <a:solidFill>
                  <a:srgbClr val="000000"/>
                </a:solidFill>
                <a:effectLst/>
                <a:latin typeface="Consolas" panose="020B0609020204030204" pitchFamily="49" charset="0"/>
              </a:rPr>
              <a:t> { MALE, FEMALE, };</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struct</a:t>
            </a:r>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Person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std::string name;</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Имя.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age;</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Возраст.</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Gender </a:t>
            </a:r>
            <a:r>
              <a:rPr lang="en-US" b="0" dirty="0" err="1">
                <a:solidFill>
                  <a:srgbClr val="000000"/>
                </a:solidFill>
                <a:effectLst/>
                <a:latin typeface="Consolas" panose="020B0609020204030204" pitchFamily="49" charset="0"/>
              </a:rPr>
              <a:t>gender</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Пол.</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Person </a:t>
            </a:r>
            <a:r>
              <a:rPr lang="en-US" b="0" dirty="0" err="1">
                <a:solidFill>
                  <a:srgbClr val="000000"/>
                </a:solidFill>
                <a:effectLst/>
                <a:latin typeface="Consolas" panose="020B0609020204030204" pitchFamily="49" charset="0"/>
              </a:rPr>
              <a:t>person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Используем поля переменной </a:t>
            </a:r>
            <a:r>
              <a:rPr lang="en-US" b="0" dirty="0">
                <a:solidFill>
                  <a:srgbClr val="008000"/>
                </a:solidFill>
                <a:effectLst/>
                <a:latin typeface="Consolas" panose="020B0609020204030204" pitchFamily="49" charset="0"/>
              </a:rPr>
              <a:t>person </a:t>
            </a:r>
            <a:r>
              <a:rPr lang="ru-RU" b="0" dirty="0">
                <a:solidFill>
                  <a:srgbClr val="008000"/>
                </a:solidFill>
                <a:effectLst/>
                <a:latin typeface="Consolas" panose="020B0609020204030204" pitchFamily="49" charset="0"/>
              </a:rPr>
              <a:t>без предварительной инициализации.</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Name: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person</a:t>
            </a:r>
            <a:r>
              <a:rPr lang="en-US" b="0" dirty="0">
                <a:solidFill>
                  <a:srgbClr val="000000"/>
                </a:solidFill>
                <a:effectLst/>
                <a:latin typeface="Consolas" panose="020B0609020204030204" pitchFamily="49" charset="0"/>
              </a:rPr>
              <a:t>.name &lt;&lt; std::</a:t>
            </a:r>
            <a:r>
              <a:rPr lang="en-US" b="0" dirty="0" err="1">
                <a:solidFill>
                  <a:srgbClr val="000000"/>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Age: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person</a:t>
            </a:r>
            <a:r>
              <a:rPr lang="en-US" b="0" dirty="0" err="1">
                <a:solidFill>
                  <a:srgbClr val="000000"/>
                </a:solidFill>
                <a:effectLst/>
                <a:latin typeface="Consolas" panose="020B0609020204030204" pitchFamily="49" charset="0"/>
              </a:rPr>
              <a:t>.age</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Gender: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person</a:t>
            </a:r>
            <a:r>
              <a:rPr lang="en-US" b="0" dirty="0" err="1">
                <a:solidFill>
                  <a:srgbClr val="000000"/>
                </a:solidFill>
                <a:effectLst/>
                <a:latin typeface="Consolas" panose="020B0609020204030204" pitchFamily="49" charset="0"/>
              </a:rPr>
              <a:t>.gender</a:t>
            </a:r>
            <a:r>
              <a:rPr lang="en-US" b="0" dirty="0">
                <a:solidFill>
                  <a:srgbClr val="000000"/>
                </a:solidFill>
                <a:effectLst/>
                <a:latin typeface="Consolas" panose="020B0609020204030204" pitchFamily="49" charset="0"/>
              </a:rPr>
              <a:t> == Gender::MALE)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Male</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else</a:t>
            </a: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person</a:t>
            </a:r>
            <a:r>
              <a:rPr lang="en-US" b="0" dirty="0" err="1">
                <a:solidFill>
                  <a:srgbClr val="000000"/>
                </a:solidFill>
                <a:effectLst/>
                <a:latin typeface="Consolas" panose="020B0609020204030204" pitchFamily="49" charset="0"/>
              </a:rPr>
              <a:t>.gender</a:t>
            </a:r>
            <a:r>
              <a:rPr lang="en-US" b="0" dirty="0">
                <a:solidFill>
                  <a:srgbClr val="000000"/>
                </a:solidFill>
                <a:effectLst/>
                <a:latin typeface="Consolas" panose="020B0609020204030204" pitchFamily="49" charset="0"/>
              </a:rPr>
              <a:t> == Gender::FEMALE)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Female</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else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Unknown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CA6908DA-867E-9601-7AB2-00230DCBF555}"/>
              </a:ext>
            </a:extLst>
          </p:cNvPr>
          <p:cNvSpPr txBox="1"/>
          <p:nvPr/>
        </p:nvSpPr>
        <p:spPr>
          <a:xfrm>
            <a:off x="6888088" y="476672"/>
            <a:ext cx="3744416" cy="369332"/>
          </a:xfrm>
          <a:prstGeom prst="rect">
            <a:avLst/>
          </a:prstGeom>
          <a:noFill/>
        </p:spPr>
        <p:txBody>
          <a:bodyPr wrap="square" rtlCol="0">
            <a:spAutoFit/>
          </a:bodyPr>
          <a:lstStyle/>
          <a:p>
            <a:r>
              <a:rPr lang="ru-RU" dirty="0"/>
              <a:t>Что выведет эта программа</a:t>
            </a:r>
            <a:r>
              <a:rPr lang="en-US" dirty="0"/>
              <a:t>?</a:t>
            </a:r>
          </a:p>
        </p:txBody>
      </p:sp>
      <p:sp>
        <p:nvSpPr>
          <p:cNvPr id="7" name="TextBox 6">
            <a:extLst>
              <a:ext uri="{FF2B5EF4-FFF2-40B4-BE49-F238E27FC236}">
                <a16:creationId xmlns:a16="http://schemas.microsoft.com/office/drawing/2014/main" id="{A74F3163-8A4A-7272-8227-F95E806110C6}"/>
              </a:ext>
            </a:extLst>
          </p:cNvPr>
          <p:cNvSpPr txBox="1"/>
          <p:nvPr/>
        </p:nvSpPr>
        <p:spPr>
          <a:xfrm>
            <a:off x="6968706" y="2271332"/>
            <a:ext cx="4560755" cy="369332"/>
          </a:xfrm>
          <a:prstGeom prst="rect">
            <a:avLst/>
          </a:prstGeom>
          <a:noFill/>
        </p:spPr>
        <p:txBody>
          <a:bodyPr wrap="square">
            <a:spAutoFit/>
          </a:bodyPr>
          <a:lstStyle/>
          <a:p>
            <a:r>
              <a:rPr lang="en-US" dirty="0"/>
              <a:t>MSVC: </a:t>
            </a:r>
            <a:r>
              <a:rPr lang="en-US" dirty="0">
                <a:hlinkClick r:id="rId2"/>
              </a:rPr>
              <a:t>https://godbolt.org/z/djfoczbh1</a:t>
            </a:r>
            <a:r>
              <a:rPr lang="en-US" dirty="0"/>
              <a:t> </a:t>
            </a:r>
          </a:p>
        </p:txBody>
      </p:sp>
      <p:sp>
        <p:nvSpPr>
          <p:cNvPr id="9" name="TextBox 8">
            <a:extLst>
              <a:ext uri="{FF2B5EF4-FFF2-40B4-BE49-F238E27FC236}">
                <a16:creationId xmlns:a16="http://schemas.microsoft.com/office/drawing/2014/main" id="{C1ED8EE8-27C7-17F9-2A5B-15C0A4E83F85}"/>
              </a:ext>
            </a:extLst>
          </p:cNvPr>
          <p:cNvSpPr txBox="1"/>
          <p:nvPr/>
        </p:nvSpPr>
        <p:spPr>
          <a:xfrm>
            <a:off x="6968706" y="1376346"/>
            <a:ext cx="4896949" cy="369332"/>
          </a:xfrm>
          <a:prstGeom prst="rect">
            <a:avLst/>
          </a:prstGeom>
          <a:noFill/>
        </p:spPr>
        <p:txBody>
          <a:bodyPr wrap="square">
            <a:spAutoFit/>
          </a:bodyPr>
          <a:lstStyle/>
          <a:p>
            <a:r>
              <a:rPr lang="en-US" dirty="0"/>
              <a:t>GCC: </a:t>
            </a:r>
            <a:r>
              <a:rPr lang="en-US" dirty="0">
                <a:hlinkClick r:id="rId3"/>
              </a:rPr>
              <a:t>https://godbolt.org/z/jxGbM43sr</a:t>
            </a:r>
            <a:r>
              <a:rPr lang="en-US" dirty="0"/>
              <a:t> </a:t>
            </a:r>
          </a:p>
        </p:txBody>
      </p:sp>
      <p:sp>
        <p:nvSpPr>
          <p:cNvPr id="13" name="TextBox 12">
            <a:extLst>
              <a:ext uri="{FF2B5EF4-FFF2-40B4-BE49-F238E27FC236}">
                <a16:creationId xmlns:a16="http://schemas.microsoft.com/office/drawing/2014/main" id="{994CA56D-0362-B80A-C982-CF5012671751}"/>
              </a:ext>
            </a:extLst>
          </p:cNvPr>
          <p:cNvSpPr txBox="1"/>
          <p:nvPr/>
        </p:nvSpPr>
        <p:spPr>
          <a:xfrm>
            <a:off x="6997036" y="4869160"/>
            <a:ext cx="5075628"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Name: </a:t>
            </a:r>
          </a:p>
          <a:p>
            <a:r>
              <a:rPr lang="en-US" dirty="0">
                <a:latin typeface="Consolas" panose="020B0609020204030204" pitchFamily="49" charset="0"/>
              </a:rPr>
              <a:t>Age: 0</a:t>
            </a:r>
          </a:p>
          <a:p>
            <a:r>
              <a:rPr lang="en-US" dirty="0">
                <a:latin typeface="Consolas" panose="020B0609020204030204" pitchFamily="49" charset="0"/>
              </a:rPr>
              <a:t>Gender: Male</a:t>
            </a:r>
          </a:p>
        </p:txBody>
      </p:sp>
    </p:spTree>
    <p:extLst>
      <p:ext uri="{BB962C8B-B14F-4D97-AF65-F5344CB8AC3E}">
        <p14:creationId xmlns:p14="http://schemas.microsoft.com/office/powerpoint/2010/main" val="2303528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9E50D4-38F3-1613-2514-ADD61A1A1F55}"/>
              </a:ext>
            </a:extLst>
          </p:cNvPr>
          <p:cNvSpPr txBox="1"/>
          <p:nvPr/>
        </p:nvSpPr>
        <p:spPr>
          <a:xfrm>
            <a:off x="-32838" y="0"/>
            <a:ext cx="10632504" cy="6986528"/>
          </a:xfrm>
          <a:prstGeom prst="rect">
            <a:avLst/>
          </a:prstGeom>
          <a:noFill/>
        </p:spPr>
        <p:txBody>
          <a:bodyPr wrap="square">
            <a:spAutoFit/>
          </a:bodyPr>
          <a:lstStyle/>
          <a:p>
            <a:r>
              <a:rPr lang="en-US" sz="1600" b="0" dirty="0" err="1">
                <a:solidFill>
                  <a:srgbClr val="0000FF"/>
                </a:solidFill>
                <a:effectLst/>
                <a:latin typeface="Consolas" panose="020B0609020204030204" pitchFamily="49" charset="0"/>
              </a:rPr>
              <a:t>enum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class</a:t>
            </a:r>
            <a:r>
              <a:rPr lang="en-US" sz="1600" b="0" dirty="0">
                <a:solidFill>
                  <a:srgbClr val="000000"/>
                </a:solidFill>
                <a:effectLst/>
                <a:latin typeface="Consolas" panose="020B0609020204030204" pitchFamily="49" charset="0"/>
              </a:rPr>
              <a:t> Gender { MALE, FEMALE, };</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struct</a:t>
            </a:r>
            <a:r>
              <a:rPr lang="en-US" sz="1600" b="0" dirty="0">
                <a:solidFill>
                  <a:srgbClr val="000000"/>
                </a:solidFill>
                <a:effectLst/>
                <a:latin typeface="Consolas" panose="020B0609020204030204" pitchFamily="49" charset="0"/>
              </a:rPr>
              <a:t> Person {</a:t>
            </a:r>
          </a:p>
          <a:p>
            <a:r>
              <a:rPr lang="en-US" sz="1600" b="0" dirty="0">
                <a:solidFill>
                  <a:srgbClr val="000000"/>
                </a:solidFill>
                <a:effectLst/>
                <a:latin typeface="Consolas" panose="020B0609020204030204" pitchFamily="49" charset="0"/>
              </a:rPr>
              <a:t>    std::string name; </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Имя.</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age;          </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Возраст.</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Gender </a:t>
            </a:r>
            <a:r>
              <a:rPr lang="en-US" sz="1600" b="0" dirty="0" err="1">
                <a:solidFill>
                  <a:srgbClr val="000000"/>
                </a:solidFill>
                <a:effectLst/>
                <a:latin typeface="Consolas" panose="020B0609020204030204" pitchFamily="49" charset="0"/>
              </a:rPr>
              <a:t>gender</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Пол.</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void</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PrintPerson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Person </a:t>
            </a:r>
            <a:r>
              <a:rPr lang="en-US" sz="1600" b="0" dirty="0" err="1">
                <a:solidFill>
                  <a:srgbClr val="000000"/>
                </a:solidFill>
                <a:effectLst/>
                <a:latin typeface="Consolas" panose="020B0609020204030204" pitchFamily="49" charset="0"/>
              </a:rPr>
              <a:t>person</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Используем поля переменной </a:t>
            </a:r>
            <a:r>
              <a:rPr lang="en-US" sz="1600" b="0" dirty="0">
                <a:solidFill>
                  <a:srgbClr val="008000"/>
                </a:solidFill>
                <a:effectLst/>
                <a:latin typeface="Consolas" panose="020B0609020204030204" pitchFamily="49" charset="0"/>
              </a:rPr>
              <a:t>person </a:t>
            </a:r>
            <a:r>
              <a:rPr lang="ru-RU" sz="1600" b="0" dirty="0">
                <a:solidFill>
                  <a:srgbClr val="008000"/>
                </a:solidFill>
                <a:effectLst/>
                <a:latin typeface="Consolas" panose="020B0609020204030204" pitchFamily="49" charset="0"/>
              </a:rPr>
              <a:t>без предварительной инициализации.</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"Name: "</a:t>
            </a:r>
            <a:r>
              <a:rPr lang="en-US" sz="1600" b="0" dirty="0">
                <a:solidFill>
                  <a:srgbClr val="000000"/>
                </a:solidFill>
                <a:effectLst/>
                <a:latin typeface="Consolas" panose="020B0609020204030204" pitchFamily="49" charset="0"/>
              </a:rPr>
              <a:t> &lt;&lt; person.name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"Age: "</a:t>
            </a:r>
            <a:r>
              <a:rPr lang="en-US" sz="1600" b="0" dirty="0">
                <a:solidFill>
                  <a:srgbClr val="000000"/>
                </a:solidFill>
                <a:effectLst/>
                <a:latin typeface="Consolas" panose="020B0609020204030204" pitchFamily="49" charset="0"/>
              </a:rPr>
              <a:t> &lt;&lt; </a:t>
            </a:r>
            <a:r>
              <a:rPr lang="en-US" sz="1600" b="0" dirty="0" err="1">
                <a:solidFill>
                  <a:srgbClr val="000000"/>
                </a:solidFill>
                <a:effectLst/>
                <a:latin typeface="Consolas" panose="020B0609020204030204" pitchFamily="49" charset="0"/>
              </a:rPr>
              <a:t>person.age</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"Gender: "</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person.gender</a:t>
            </a:r>
            <a:r>
              <a:rPr lang="en-US" sz="1600" b="0" dirty="0">
                <a:solidFill>
                  <a:srgbClr val="000000"/>
                </a:solidFill>
                <a:effectLst/>
                <a:latin typeface="Consolas" panose="020B0609020204030204" pitchFamily="49" charset="0"/>
              </a:rPr>
              <a:t> == Gender::MALE)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"Male"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else</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person.gender</a:t>
            </a:r>
            <a:r>
              <a:rPr lang="en-US" sz="1600" b="0" dirty="0">
                <a:solidFill>
                  <a:srgbClr val="000000"/>
                </a:solidFill>
                <a:effectLst/>
                <a:latin typeface="Consolas" panose="020B0609020204030204" pitchFamily="49" charset="0"/>
              </a:rPr>
              <a:t> == Gender::FEMALE)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"Female"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else</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"Unknown"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main() {</a:t>
            </a:r>
          </a:p>
          <a:p>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PrintPerson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C9B399D2-55F8-4782-C1B8-ABB080DE1A5D}"/>
              </a:ext>
            </a:extLst>
          </p:cNvPr>
          <p:cNvSpPr txBox="1"/>
          <p:nvPr/>
        </p:nvSpPr>
        <p:spPr>
          <a:xfrm>
            <a:off x="6816080" y="961127"/>
            <a:ext cx="5112568" cy="369332"/>
          </a:xfrm>
          <a:prstGeom prst="rect">
            <a:avLst/>
          </a:prstGeom>
          <a:noFill/>
        </p:spPr>
        <p:txBody>
          <a:bodyPr wrap="square">
            <a:spAutoFit/>
          </a:bodyPr>
          <a:lstStyle/>
          <a:p>
            <a:r>
              <a:rPr lang="en-US" dirty="0"/>
              <a:t>MSVC: </a:t>
            </a:r>
            <a:r>
              <a:rPr lang="en-US" dirty="0">
                <a:hlinkClick r:id="rId2"/>
              </a:rPr>
              <a:t>https://godbolt.org/z/a9Wbsva1q</a:t>
            </a:r>
            <a:r>
              <a:rPr lang="en-US" dirty="0"/>
              <a:t> </a:t>
            </a:r>
          </a:p>
        </p:txBody>
      </p:sp>
      <p:sp>
        <p:nvSpPr>
          <p:cNvPr id="9" name="TextBox 8">
            <a:extLst>
              <a:ext uri="{FF2B5EF4-FFF2-40B4-BE49-F238E27FC236}">
                <a16:creationId xmlns:a16="http://schemas.microsoft.com/office/drawing/2014/main" id="{BB133C8C-B16A-4A20-F8B7-98AC9ADF8442}"/>
              </a:ext>
            </a:extLst>
          </p:cNvPr>
          <p:cNvSpPr txBox="1"/>
          <p:nvPr/>
        </p:nvSpPr>
        <p:spPr>
          <a:xfrm>
            <a:off x="6575376" y="4581128"/>
            <a:ext cx="5353272"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Name: </a:t>
            </a:r>
          </a:p>
          <a:p>
            <a:r>
              <a:rPr lang="en-US" dirty="0">
                <a:latin typeface="Consolas" panose="020B0609020204030204" pitchFamily="49" charset="0"/>
              </a:rPr>
              <a:t>Age: -263204376</a:t>
            </a:r>
          </a:p>
          <a:p>
            <a:r>
              <a:rPr lang="en-US" dirty="0">
                <a:latin typeface="Consolas" panose="020B0609020204030204" pitchFamily="49" charset="0"/>
              </a:rPr>
              <a:t>Gender: Unknown</a:t>
            </a:r>
          </a:p>
        </p:txBody>
      </p:sp>
    </p:spTree>
    <p:extLst>
      <p:ext uri="{BB962C8B-B14F-4D97-AF65-F5344CB8AC3E}">
        <p14:creationId xmlns:p14="http://schemas.microsoft.com/office/powerpoint/2010/main" val="11858256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22F6C8-B690-BC0E-4E5A-D182453801C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A8C62CA-5740-5657-0869-CCCF381FA575}"/>
              </a:ext>
            </a:extLst>
          </p:cNvPr>
          <p:cNvSpPr txBox="1"/>
          <p:nvPr/>
        </p:nvSpPr>
        <p:spPr>
          <a:xfrm>
            <a:off x="83333" y="0"/>
            <a:ext cx="11017224" cy="6986528"/>
          </a:xfrm>
          <a:prstGeom prst="rect">
            <a:avLst/>
          </a:prstGeom>
          <a:noFill/>
        </p:spPr>
        <p:txBody>
          <a:bodyPr wrap="square">
            <a:spAutoFit/>
          </a:bodyPr>
          <a:lstStyle/>
          <a:p>
            <a:r>
              <a:rPr lang="en-US" sz="1600" b="0" dirty="0" err="1">
                <a:solidFill>
                  <a:srgbClr val="0000FF"/>
                </a:solidFill>
                <a:effectLst/>
                <a:latin typeface="Consolas" panose="020B0609020204030204" pitchFamily="49" charset="0"/>
              </a:rPr>
              <a:t>enum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class</a:t>
            </a:r>
            <a:r>
              <a:rPr lang="en-US" sz="1600" b="0" dirty="0">
                <a:solidFill>
                  <a:srgbClr val="000000"/>
                </a:solidFill>
                <a:effectLst/>
                <a:latin typeface="Consolas" panose="020B0609020204030204" pitchFamily="49" charset="0"/>
              </a:rPr>
              <a:t> </a:t>
            </a:r>
            <a:r>
              <a:rPr lang="en-US" sz="1600" b="0" dirty="0">
                <a:solidFill>
                  <a:srgbClr val="2B91AF"/>
                </a:solidFill>
                <a:effectLst/>
                <a:latin typeface="Consolas" panose="020B0609020204030204" pitchFamily="49" charset="0"/>
              </a:rPr>
              <a:t>Gender</a:t>
            </a:r>
            <a:r>
              <a:rPr lang="en-US" sz="1600" b="0" dirty="0">
                <a:solidFill>
                  <a:srgbClr val="000000"/>
                </a:solidFill>
                <a:effectLst/>
                <a:latin typeface="Consolas" panose="020B0609020204030204" pitchFamily="49" charset="0"/>
              </a:rPr>
              <a:t> { MALE, FEMALE, };</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struct</a:t>
            </a:r>
            <a:r>
              <a:rPr lang="en-US" sz="1600" b="0" dirty="0">
                <a:solidFill>
                  <a:srgbClr val="000000"/>
                </a:solidFill>
                <a:effectLst/>
                <a:latin typeface="Consolas" panose="020B0609020204030204" pitchFamily="49" charset="0"/>
              </a:rPr>
              <a:t> </a:t>
            </a:r>
            <a:r>
              <a:rPr lang="en-US" sz="1600" b="0" dirty="0">
                <a:solidFill>
                  <a:srgbClr val="2B91AF"/>
                </a:solidFill>
                <a:effectLst/>
                <a:latin typeface="Consolas" panose="020B0609020204030204" pitchFamily="49" charset="0"/>
              </a:rPr>
              <a:t>Person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std::string name;</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Имя.</a:t>
            </a:r>
            <a:endParaRPr lang="ru-RU" sz="1600" b="0" dirty="0">
              <a:solidFill>
                <a:srgbClr val="000000"/>
              </a:solidFill>
              <a:effectLst/>
              <a:latin typeface="Consolas" panose="020B0609020204030204" pitchFamily="49" charset="0"/>
            </a:endParaRPr>
          </a:p>
          <a:p>
            <a:r>
              <a:rPr lang="ru-RU" sz="1600" b="0" dirty="0">
                <a:solidFill>
                  <a:srgbClr val="000000"/>
                </a:solidFill>
                <a:effectLst/>
                <a:highlight>
                  <a:srgbClr val="FFFF00"/>
                </a:highlight>
                <a:latin typeface="Consolas" panose="020B0609020204030204" pitchFamily="49" charset="0"/>
              </a:rPr>
              <a:t>    </a:t>
            </a:r>
            <a:r>
              <a:rPr lang="en-US" sz="1600" b="0" dirty="0">
                <a:solidFill>
                  <a:srgbClr val="0000FF"/>
                </a:solidFill>
                <a:effectLst/>
                <a:highlight>
                  <a:srgbClr val="FFFF00"/>
                </a:highlight>
                <a:latin typeface="Consolas" panose="020B0609020204030204" pitchFamily="49" charset="0"/>
              </a:rPr>
              <a:t>int</a:t>
            </a:r>
            <a:r>
              <a:rPr lang="en-US" sz="1600" b="0" dirty="0">
                <a:solidFill>
                  <a:srgbClr val="000000"/>
                </a:solidFill>
                <a:effectLst/>
                <a:highlight>
                  <a:srgbClr val="FFFF00"/>
                </a:highlight>
                <a:latin typeface="Consolas" panose="020B0609020204030204" pitchFamily="49" charset="0"/>
              </a:rPr>
              <a:t> age = 0;</a:t>
            </a:r>
            <a:r>
              <a:rPr lang="en-US" sz="1600" b="0" dirty="0">
                <a:solidFill>
                  <a:srgbClr val="008000"/>
                </a:solidFill>
                <a:effectLst/>
                <a:highlight>
                  <a:srgbClr val="FFFF00"/>
                </a:highlight>
                <a:latin typeface="Consolas" panose="020B0609020204030204" pitchFamily="49" charset="0"/>
              </a:rPr>
              <a:t>          // </a:t>
            </a:r>
            <a:r>
              <a:rPr lang="ru-RU" sz="1600" b="0" dirty="0">
                <a:solidFill>
                  <a:srgbClr val="008000"/>
                </a:solidFill>
                <a:effectLst/>
                <a:highlight>
                  <a:srgbClr val="FFFF00"/>
                </a:highlight>
                <a:latin typeface="Consolas" panose="020B0609020204030204" pitchFamily="49" charset="0"/>
              </a:rPr>
              <a:t>Возраст.</a:t>
            </a:r>
            <a:endParaRPr lang="ru-RU" sz="1600" b="0" dirty="0">
              <a:solidFill>
                <a:srgbClr val="000000"/>
              </a:solidFill>
              <a:effectLst/>
              <a:highlight>
                <a:srgbClr val="FFFF00"/>
              </a:highlight>
              <a:latin typeface="Consolas" panose="020B0609020204030204" pitchFamily="49" charset="0"/>
            </a:endParaRPr>
          </a:p>
          <a:p>
            <a:r>
              <a:rPr lang="ru-RU" sz="1600" b="0" dirty="0">
                <a:solidFill>
                  <a:srgbClr val="000000"/>
                </a:solidFill>
                <a:effectLst/>
                <a:highlight>
                  <a:srgbClr val="FFFF00"/>
                </a:highlight>
                <a:latin typeface="Consolas" panose="020B0609020204030204" pitchFamily="49" charset="0"/>
              </a:rPr>
              <a:t>    </a:t>
            </a:r>
            <a:r>
              <a:rPr lang="en-US" sz="1600" b="0" dirty="0">
                <a:solidFill>
                  <a:srgbClr val="000000"/>
                </a:solidFill>
                <a:effectLst/>
                <a:highlight>
                  <a:srgbClr val="FFFF00"/>
                </a:highlight>
                <a:latin typeface="Consolas" panose="020B0609020204030204" pitchFamily="49" charset="0"/>
              </a:rPr>
              <a:t>Gender </a:t>
            </a:r>
            <a:r>
              <a:rPr lang="en-US" sz="1600" b="0" dirty="0" err="1">
                <a:solidFill>
                  <a:srgbClr val="000000"/>
                </a:solidFill>
                <a:effectLst/>
                <a:highlight>
                  <a:srgbClr val="FFFF00"/>
                </a:highlight>
                <a:latin typeface="Consolas" panose="020B0609020204030204" pitchFamily="49" charset="0"/>
              </a:rPr>
              <a:t>gender</a:t>
            </a:r>
            <a:r>
              <a:rPr lang="en-US" sz="1600" b="0" dirty="0">
                <a:solidFill>
                  <a:srgbClr val="000000"/>
                </a:solidFill>
                <a:effectLst/>
                <a:highlight>
                  <a:srgbClr val="FFFF00"/>
                </a:highlight>
                <a:latin typeface="Consolas" panose="020B0609020204030204" pitchFamily="49" charset="0"/>
              </a:rPr>
              <a:t> = Gender::MALE;</a:t>
            </a:r>
            <a:r>
              <a:rPr lang="en-US" sz="1600" b="0" dirty="0">
                <a:solidFill>
                  <a:srgbClr val="008000"/>
                </a:solidFill>
                <a:effectLst/>
                <a:highlight>
                  <a:srgbClr val="FFFF00"/>
                </a:highlight>
                <a:latin typeface="Consolas" panose="020B0609020204030204" pitchFamily="49" charset="0"/>
              </a:rPr>
              <a:t>    // </a:t>
            </a:r>
            <a:r>
              <a:rPr lang="ru-RU" sz="1600" b="0" dirty="0">
                <a:solidFill>
                  <a:srgbClr val="008000"/>
                </a:solidFill>
                <a:effectLst/>
                <a:highlight>
                  <a:srgbClr val="FFFF00"/>
                </a:highlight>
                <a:latin typeface="Consolas" panose="020B0609020204030204" pitchFamily="49" charset="0"/>
              </a:rPr>
              <a:t>Пол.</a:t>
            </a:r>
            <a:endParaRPr lang="ru-RU" sz="1600" b="0" dirty="0">
              <a:solidFill>
                <a:srgbClr val="000000"/>
              </a:solidFill>
              <a:effectLst/>
              <a:highlight>
                <a:srgbClr val="FFFF00"/>
              </a:highlight>
              <a:latin typeface="Consolas" panose="020B0609020204030204" pitchFamily="49" charset="0"/>
            </a:endParaRPr>
          </a:p>
          <a:p>
            <a:r>
              <a:rPr lang="ru-RU"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void</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PrintPerson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Person </a:t>
            </a:r>
            <a:r>
              <a:rPr lang="en-US" sz="1600" b="0" dirty="0" err="1">
                <a:solidFill>
                  <a:srgbClr val="000000"/>
                </a:solidFill>
                <a:effectLst/>
                <a:latin typeface="Consolas" panose="020B0609020204030204" pitchFamily="49" charset="0"/>
              </a:rPr>
              <a:t>person</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Используем поля переменной </a:t>
            </a:r>
            <a:r>
              <a:rPr lang="en-US" sz="1600" b="0" dirty="0">
                <a:solidFill>
                  <a:srgbClr val="008000"/>
                </a:solidFill>
                <a:effectLst/>
                <a:latin typeface="Consolas" panose="020B0609020204030204" pitchFamily="49" charset="0"/>
              </a:rPr>
              <a:t>person </a:t>
            </a:r>
            <a:r>
              <a:rPr lang="ru-RU" sz="1600" b="0" dirty="0">
                <a:solidFill>
                  <a:srgbClr val="008000"/>
                </a:solidFill>
                <a:effectLst/>
                <a:latin typeface="Consolas" panose="020B0609020204030204" pitchFamily="49" charset="0"/>
              </a:rPr>
              <a:t>без предварительной инициализации.</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"Name: "</a:t>
            </a:r>
            <a:r>
              <a:rPr lang="en-US" sz="1600" b="0" dirty="0">
                <a:solidFill>
                  <a:srgbClr val="000000"/>
                </a:solidFill>
                <a:effectLst/>
                <a:latin typeface="Consolas" panose="020B0609020204030204" pitchFamily="49" charset="0"/>
              </a:rPr>
              <a:t> &lt;&lt; person.name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"Age: "</a:t>
            </a:r>
            <a:r>
              <a:rPr lang="en-US" sz="1600" b="0" dirty="0">
                <a:solidFill>
                  <a:srgbClr val="000000"/>
                </a:solidFill>
                <a:effectLst/>
                <a:latin typeface="Consolas" panose="020B0609020204030204" pitchFamily="49" charset="0"/>
              </a:rPr>
              <a:t> &lt;&lt; </a:t>
            </a:r>
            <a:r>
              <a:rPr lang="en-US" sz="1600" b="0" dirty="0" err="1">
                <a:solidFill>
                  <a:srgbClr val="000000"/>
                </a:solidFill>
                <a:effectLst/>
                <a:latin typeface="Consolas" panose="020B0609020204030204" pitchFamily="49" charset="0"/>
              </a:rPr>
              <a:t>person.age</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"Gender: "</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person.gender</a:t>
            </a:r>
            <a:r>
              <a:rPr lang="en-US" sz="1600" b="0" dirty="0">
                <a:solidFill>
                  <a:srgbClr val="000000"/>
                </a:solidFill>
                <a:effectLst/>
                <a:latin typeface="Consolas" panose="020B0609020204030204" pitchFamily="49" charset="0"/>
              </a:rPr>
              <a:t> == Gender::MALE)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"Male"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else</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person.gender</a:t>
            </a:r>
            <a:r>
              <a:rPr lang="en-US" sz="1600" b="0" dirty="0">
                <a:solidFill>
                  <a:srgbClr val="000000"/>
                </a:solidFill>
                <a:effectLst/>
                <a:latin typeface="Consolas" panose="020B0609020204030204" pitchFamily="49" charset="0"/>
              </a:rPr>
              <a:t> == Gender::FEMALE)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"Female"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else</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A31515"/>
                </a:solidFill>
                <a:effectLst/>
                <a:latin typeface="Consolas" panose="020B0609020204030204" pitchFamily="49" charset="0"/>
              </a:rPr>
              <a:t>"Unknown"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endl</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main() {</a:t>
            </a:r>
          </a:p>
          <a:p>
            <a:r>
              <a:rPr lang="en-US" sz="1600" b="0" dirty="0">
                <a:solidFill>
                  <a:srgbClr val="000000"/>
                </a:solidFill>
                <a:effectLst/>
                <a:latin typeface="Consolas" panose="020B0609020204030204" pitchFamily="49" charset="0"/>
              </a:rPr>
              <a:t>    </a:t>
            </a:r>
            <a:r>
              <a:rPr lang="en-US" sz="1600" b="0" dirty="0" err="1">
                <a:solidFill>
                  <a:srgbClr val="000000"/>
                </a:solidFill>
                <a:effectLst/>
                <a:latin typeface="Consolas" panose="020B0609020204030204" pitchFamily="49" charset="0"/>
              </a:rPr>
              <a:t>PrintPerson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2E7B3E00-1100-9BD5-EDA7-F6EF01A043CA}"/>
              </a:ext>
            </a:extLst>
          </p:cNvPr>
          <p:cNvSpPr txBox="1"/>
          <p:nvPr/>
        </p:nvSpPr>
        <p:spPr>
          <a:xfrm>
            <a:off x="6888088" y="6381328"/>
            <a:ext cx="4929405" cy="369332"/>
          </a:xfrm>
          <a:prstGeom prst="rect">
            <a:avLst/>
          </a:prstGeom>
          <a:noFill/>
        </p:spPr>
        <p:txBody>
          <a:bodyPr wrap="square">
            <a:spAutoFit/>
          </a:bodyPr>
          <a:lstStyle/>
          <a:p>
            <a:r>
              <a:rPr lang="ru-RU" dirty="0"/>
              <a:t>Теперь всё </a:t>
            </a:r>
            <a:r>
              <a:rPr lang="en-US" dirty="0"/>
              <a:t>OK: </a:t>
            </a:r>
            <a:r>
              <a:rPr lang="en-US" dirty="0">
                <a:hlinkClick r:id="rId2"/>
              </a:rPr>
              <a:t>https://godbolt.org/z/1fxe66nGG</a:t>
            </a:r>
            <a:r>
              <a:rPr lang="en-US" dirty="0"/>
              <a:t> </a:t>
            </a:r>
          </a:p>
        </p:txBody>
      </p:sp>
      <p:sp>
        <p:nvSpPr>
          <p:cNvPr id="2" name="TextBox 1">
            <a:extLst>
              <a:ext uri="{FF2B5EF4-FFF2-40B4-BE49-F238E27FC236}">
                <a16:creationId xmlns:a16="http://schemas.microsoft.com/office/drawing/2014/main" id="{4BC247C8-E2B4-A12D-1622-0D4993C5C602}"/>
              </a:ext>
            </a:extLst>
          </p:cNvPr>
          <p:cNvSpPr txBox="1"/>
          <p:nvPr/>
        </p:nvSpPr>
        <p:spPr>
          <a:xfrm>
            <a:off x="6997036" y="4869160"/>
            <a:ext cx="5075628"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Name: </a:t>
            </a:r>
          </a:p>
          <a:p>
            <a:r>
              <a:rPr lang="en-US" dirty="0">
                <a:latin typeface="Consolas" panose="020B0609020204030204" pitchFamily="49" charset="0"/>
              </a:rPr>
              <a:t>Age: 0</a:t>
            </a:r>
          </a:p>
          <a:p>
            <a:r>
              <a:rPr lang="en-US" dirty="0">
                <a:latin typeface="Consolas" panose="020B0609020204030204" pitchFamily="49" charset="0"/>
              </a:rPr>
              <a:t>Gender: Male</a:t>
            </a:r>
          </a:p>
        </p:txBody>
      </p:sp>
    </p:spTree>
    <p:extLst>
      <p:ext uri="{BB962C8B-B14F-4D97-AF65-F5344CB8AC3E}">
        <p14:creationId xmlns:p14="http://schemas.microsoft.com/office/powerpoint/2010/main" val="40127916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Массивы</a:t>
            </a:r>
          </a:p>
        </p:txBody>
      </p:sp>
      <p:sp>
        <p:nvSpPr>
          <p:cNvPr id="4" name="Текст 3"/>
          <p:cNvSpPr>
            <a:spLocks noGrp="1"/>
          </p:cNvSpPr>
          <p:nvPr>
            <p:ph type="body" idx="1"/>
          </p:nvPr>
        </p:nvSpPr>
        <p:spPr/>
        <p:txBody>
          <a:bodyPr/>
          <a:lstStyle/>
          <a:p>
            <a:endParaRPr lang="ru-RU"/>
          </a:p>
        </p:txBody>
      </p:sp>
    </p:spTree>
    <p:extLst>
      <p:ext uri="{BB962C8B-B14F-4D97-AF65-F5344CB8AC3E}">
        <p14:creationId xmlns:p14="http://schemas.microsoft.com/office/powerpoint/2010/main" val="3643865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126CDB-5D93-457A-98CB-3F92C38B33D0}"/>
              </a:ext>
            </a:extLst>
          </p:cNvPr>
          <p:cNvPicPr>
            <a:picLocks noChangeAspect="1"/>
          </p:cNvPicPr>
          <p:nvPr/>
        </p:nvPicPr>
        <p:blipFill>
          <a:blip r:embed="rId2"/>
          <a:stretch>
            <a:fillRect/>
          </a:stretch>
        </p:blipFill>
        <p:spPr>
          <a:xfrm>
            <a:off x="9480376" y="849921"/>
            <a:ext cx="2524143" cy="2571769"/>
          </a:xfrm>
          <a:prstGeom prst="rect">
            <a:avLst/>
          </a:prstGeom>
        </p:spPr>
      </p:pic>
      <p:sp>
        <p:nvSpPr>
          <p:cNvPr id="2" name="Прямоугольник 1"/>
          <p:cNvSpPr/>
          <p:nvPr/>
        </p:nvSpPr>
        <p:spPr>
          <a:xfrm>
            <a:off x="1524000" y="5013176"/>
            <a:ext cx="8460432" cy="1440160"/>
          </a:xfrm>
          <a:prstGeom prst="rect">
            <a:avLst/>
          </a:prstGeom>
          <a:solidFill>
            <a:srgbClr val="3BCCFF">
              <a:alpha val="50196"/>
            </a:srgbClr>
          </a:solidFill>
        </p:spPr>
        <p:style>
          <a:lnRef idx="1">
            <a:schemeClr val="dk1"/>
          </a:lnRef>
          <a:fillRef idx="2">
            <a:schemeClr val="dk1"/>
          </a:fillRef>
          <a:effectRef idx="1">
            <a:schemeClr val="dk1"/>
          </a:effectRef>
          <a:fontRef idx="minor">
            <a:schemeClr val="dk1"/>
          </a:fontRef>
        </p:style>
        <p:txBody>
          <a:bodyPr rtlCol="0" anchor="ctr"/>
          <a:lstStyle/>
          <a:p>
            <a:pPr algn="ctr"/>
            <a:endParaRPr lang="ru-RU"/>
          </a:p>
        </p:txBody>
      </p:sp>
      <p:sp>
        <p:nvSpPr>
          <p:cNvPr id="5" name="Прямоугольник 4"/>
          <p:cNvSpPr/>
          <p:nvPr/>
        </p:nvSpPr>
        <p:spPr>
          <a:xfrm>
            <a:off x="1199456" y="0"/>
            <a:ext cx="9109520" cy="6750374"/>
          </a:xfrm>
          <a:prstGeom prst="rect">
            <a:avLst/>
          </a:prstGeom>
        </p:spPr>
        <p:txBody>
          <a:bodyPr wrap="square">
            <a:spAutoFit/>
          </a:bodyPr>
          <a:lstStyle/>
          <a:p>
            <a:pPr defTabSz="373063">
              <a:lnSpc>
                <a:spcPct val="115000"/>
              </a:lnSpc>
            </a:pPr>
            <a:r>
              <a:rPr lang="en-US" sz="1300" dirty="0">
                <a:solidFill>
                  <a:srgbClr val="0000FF"/>
                </a:solidFill>
                <a:latin typeface="Consolas"/>
                <a:ea typeface="Calibri"/>
                <a:cs typeface="Times New Roman"/>
              </a:rPr>
              <a:t>#include</a:t>
            </a:r>
            <a:r>
              <a:rPr lang="en-US" sz="1300" dirty="0">
                <a:solidFill>
                  <a:srgbClr val="000000"/>
                </a:solidFill>
                <a:latin typeface="Consolas"/>
                <a:ea typeface="Calibri"/>
                <a:cs typeface="Times New Roman"/>
              </a:rPr>
              <a:t> </a:t>
            </a:r>
            <a:r>
              <a:rPr lang="en-US" sz="1300" dirty="0">
                <a:solidFill>
                  <a:srgbClr val="A31515"/>
                </a:solidFill>
                <a:latin typeface="Consolas"/>
                <a:ea typeface="Calibri"/>
                <a:cs typeface="Times New Roman"/>
              </a:rPr>
              <a:t>&lt;</a:t>
            </a:r>
            <a:r>
              <a:rPr lang="en-US" sz="1300" dirty="0" err="1">
                <a:solidFill>
                  <a:srgbClr val="A31515"/>
                </a:solidFill>
                <a:latin typeface="Consolas"/>
                <a:ea typeface="Calibri"/>
                <a:cs typeface="Times New Roman"/>
              </a:rPr>
              <a:t>iostream</a:t>
            </a:r>
            <a:r>
              <a:rPr lang="en-US" sz="1300" dirty="0">
                <a:solidFill>
                  <a:srgbClr val="A31515"/>
                </a:solidFill>
                <a:latin typeface="Consolas"/>
                <a:ea typeface="Calibri"/>
                <a:cs typeface="Times New Roman"/>
              </a:rPr>
              <a:t>&gt;</a:t>
            </a:r>
            <a:endParaRPr lang="ru-RU" sz="1300" dirty="0">
              <a:ea typeface="Calibri"/>
              <a:cs typeface="Times New Roman"/>
            </a:endParaRPr>
          </a:p>
          <a:p>
            <a:pPr defTabSz="373063">
              <a:lnSpc>
                <a:spcPct val="115000"/>
              </a:lnSpc>
            </a:pPr>
            <a:r>
              <a:rPr lang="en-US" sz="1300" dirty="0">
                <a:solidFill>
                  <a:srgbClr val="0000FF"/>
                </a:solidFill>
                <a:latin typeface="Consolas"/>
                <a:ea typeface="Calibri"/>
                <a:cs typeface="Times New Roman"/>
              </a:rPr>
              <a:t>#include</a:t>
            </a:r>
            <a:r>
              <a:rPr lang="en-US" sz="1300" dirty="0">
                <a:solidFill>
                  <a:srgbClr val="000000"/>
                </a:solidFill>
                <a:latin typeface="Consolas"/>
                <a:ea typeface="Calibri"/>
                <a:cs typeface="Times New Roman"/>
              </a:rPr>
              <a:t> </a:t>
            </a:r>
            <a:r>
              <a:rPr lang="en-US" sz="1300" dirty="0">
                <a:solidFill>
                  <a:srgbClr val="A31515"/>
                </a:solidFill>
                <a:latin typeface="Consolas"/>
                <a:ea typeface="Calibri"/>
                <a:cs typeface="Times New Roman"/>
              </a:rPr>
              <a:t>&lt;string&gt;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en-US" sz="1300" dirty="0" err="1">
                <a:solidFill>
                  <a:srgbClr val="0000FF"/>
                </a:solidFill>
                <a:latin typeface="Consolas"/>
                <a:ea typeface="Calibri"/>
                <a:cs typeface="Times New Roman"/>
              </a:rPr>
              <a:t>int</a:t>
            </a:r>
            <a:r>
              <a:rPr lang="en-US" sz="1300" dirty="0">
                <a:solidFill>
                  <a:srgbClr val="000000"/>
                </a:solidFill>
                <a:latin typeface="Consolas"/>
                <a:ea typeface="Calibri"/>
                <a:cs typeface="Times New Roman"/>
              </a:rPr>
              <a:t> </a:t>
            </a:r>
            <a:r>
              <a:rPr lang="en-US" sz="1300" i="1" dirty="0">
                <a:solidFill>
                  <a:srgbClr val="880000"/>
                </a:solidFill>
                <a:latin typeface="Consolas"/>
                <a:ea typeface="Calibri"/>
                <a:cs typeface="Times New Roman"/>
              </a:rPr>
              <a:t>main</a:t>
            </a:r>
            <a:r>
              <a:rPr lang="en-US"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0000FF"/>
                </a:solidFill>
                <a:latin typeface="Consolas"/>
                <a:ea typeface="Calibri"/>
                <a:cs typeface="Times New Roman"/>
              </a:rPr>
              <a:t>char</a:t>
            </a:r>
            <a:r>
              <a:rPr lang="en-US" sz="1300" dirty="0">
                <a:solidFill>
                  <a:srgbClr val="000000"/>
                </a:solidFill>
                <a:latin typeface="Consolas"/>
                <a:ea typeface="Calibri"/>
                <a:cs typeface="Times New Roman"/>
              </a:rPr>
              <a:t> </a:t>
            </a:r>
            <a:r>
              <a:rPr lang="en-US" sz="1300" dirty="0" err="1">
                <a:solidFill>
                  <a:srgbClr val="000080"/>
                </a:solidFill>
                <a:latin typeface="Consolas"/>
                <a:ea typeface="Calibri"/>
                <a:cs typeface="Times New Roman"/>
              </a:rPr>
              <a:t>letterA</a:t>
            </a:r>
            <a:r>
              <a:rPr lang="en-US" sz="1300" dirty="0">
                <a:solidFill>
                  <a:srgbClr val="000000"/>
                </a:solidFill>
                <a:latin typeface="Consolas"/>
                <a:ea typeface="Calibri"/>
                <a:cs typeface="Times New Roman"/>
              </a:rPr>
              <a:t> = </a:t>
            </a:r>
            <a:r>
              <a:rPr lang="en-US" sz="1300" dirty="0">
                <a:solidFill>
                  <a:srgbClr val="A31515"/>
                </a:solidFill>
                <a:latin typeface="Consolas"/>
                <a:ea typeface="Calibri"/>
                <a:cs typeface="Times New Roman"/>
              </a:rPr>
              <a:t>'A’</a:t>
            </a:r>
            <a:r>
              <a:rPr lang="en-US" sz="1300" dirty="0">
                <a:solidFill>
                  <a:srgbClr val="000000"/>
                </a:solidFill>
                <a:latin typeface="Consolas"/>
                <a:ea typeface="Calibri"/>
                <a:cs typeface="Times New Roman"/>
              </a:rPr>
              <a:t>;</a:t>
            </a:r>
            <a:r>
              <a:rPr lang="ru-RU" sz="1300" dirty="0">
                <a:solidFill>
                  <a:srgbClr val="000000"/>
                </a:solidFill>
                <a:latin typeface="Consolas"/>
                <a:ea typeface="Calibri"/>
                <a:cs typeface="Times New Roman"/>
              </a:rPr>
              <a:t> </a:t>
            </a:r>
            <a:r>
              <a:rPr lang="ru-RU" sz="1300" dirty="0">
                <a:solidFill>
                  <a:srgbClr val="008000"/>
                </a:solidFill>
                <a:latin typeface="Consolas"/>
                <a:ea typeface="Calibri"/>
                <a:cs typeface="Times New Roman"/>
              </a:rPr>
              <a:t>//</a:t>
            </a:r>
            <a:r>
              <a:rPr lang="en-US" sz="1300" dirty="0">
                <a:solidFill>
                  <a:srgbClr val="008000"/>
                </a:solidFill>
                <a:latin typeface="Consolas"/>
                <a:ea typeface="Calibri"/>
                <a:cs typeface="Times New Roman"/>
              </a:rPr>
              <a:t> </a:t>
            </a:r>
            <a:r>
              <a:rPr lang="en-US" sz="1300" dirty="0" err="1">
                <a:solidFill>
                  <a:srgbClr val="008000"/>
                </a:solidFill>
                <a:latin typeface="Consolas"/>
                <a:ea typeface="Calibri"/>
                <a:cs typeface="Times New Roman"/>
              </a:rPr>
              <a:t>letterA</a:t>
            </a:r>
            <a:r>
              <a:rPr lang="en-US" sz="1300" dirty="0">
                <a:solidFill>
                  <a:srgbClr val="008000"/>
                </a:solidFill>
                <a:latin typeface="Consolas"/>
                <a:ea typeface="Calibri"/>
                <a:cs typeface="Times New Roman"/>
              </a:rPr>
              <a:t> </a:t>
            </a:r>
            <a:r>
              <a:rPr lang="ru-RU" sz="1300" dirty="0">
                <a:solidFill>
                  <a:srgbClr val="008000"/>
                </a:solidFill>
                <a:latin typeface="Consolas"/>
                <a:ea typeface="Calibri"/>
                <a:cs typeface="Times New Roman"/>
              </a:rPr>
              <a:t>имеет значение 65</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0000FF"/>
                </a:solidFill>
                <a:latin typeface="Consolas"/>
                <a:ea typeface="Calibri"/>
                <a:cs typeface="Times New Roman"/>
              </a:rPr>
              <a:t>char</a:t>
            </a:r>
            <a:r>
              <a:rPr lang="en-US" sz="1300" dirty="0">
                <a:solidFill>
                  <a:srgbClr val="000000"/>
                </a:solidFill>
                <a:latin typeface="Consolas"/>
                <a:ea typeface="Calibri"/>
                <a:cs typeface="Times New Roman"/>
              </a:rPr>
              <a:t> </a:t>
            </a:r>
            <a:r>
              <a:rPr lang="en-US" sz="1300" dirty="0" err="1">
                <a:solidFill>
                  <a:srgbClr val="000080"/>
                </a:solidFill>
                <a:latin typeface="Consolas"/>
                <a:ea typeface="Calibri"/>
                <a:cs typeface="Times New Roman"/>
              </a:rPr>
              <a:t>eol</a:t>
            </a:r>
            <a:r>
              <a:rPr lang="en-US" sz="1300" dirty="0">
                <a:solidFill>
                  <a:srgbClr val="000000"/>
                </a:solidFill>
                <a:latin typeface="Consolas"/>
                <a:ea typeface="Calibri"/>
                <a:cs typeface="Times New Roman"/>
              </a:rPr>
              <a:t> = </a:t>
            </a:r>
            <a:r>
              <a:rPr lang="en-US" sz="1300" dirty="0">
                <a:solidFill>
                  <a:srgbClr val="A31515"/>
                </a:solidFill>
                <a:latin typeface="Consolas"/>
                <a:ea typeface="Calibri"/>
                <a:cs typeface="Times New Roman"/>
              </a:rPr>
              <a:t>'\n'</a:t>
            </a:r>
            <a:r>
              <a:rPr lang="en-US"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ru-RU" sz="1300" dirty="0">
                <a:solidFill>
                  <a:srgbClr val="008000"/>
                </a:solidFill>
                <a:latin typeface="Consolas"/>
                <a:ea typeface="Calibri"/>
                <a:cs typeface="Times New Roman"/>
              </a:rPr>
              <a:t>// Символы, вроде " и \ внутри строковых литералов необходимо экранировать</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r>
              <a:rPr lang="en-US" sz="1300" i="1" dirty="0">
                <a:solidFill>
                  <a:srgbClr val="216F85"/>
                </a:solidFill>
                <a:latin typeface="Consolas"/>
                <a:ea typeface="Calibri"/>
                <a:cs typeface="Times New Roman"/>
              </a:rPr>
              <a:t>std</a:t>
            </a:r>
            <a:r>
              <a:rPr lang="en-US" sz="1300" dirty="0">
                <a:solidFill>
                  <a:srgbClr val="000000"/>
                </a:solidFill>
                <a:latin typeface="Consolas"/>
                <a:ea typeface="Calibri"/>
                <a:cs typeface="Times New Roman"/>
              </a:rPr>
              <a:t>::</a:t>
            </a:r>
            <a:r>
              <a:rPr lang="en-US" sz="1300" i="1" dirty="0">
                <a:solidFill>
                  <a:srgbClr val="216F85"/>
                </a:solidFill>
                <a:latin typeface="Consolas"/>
                <a:ea typeface="Calibri"/>
                <a:cs typeface="Times New Roman"/>
              </a:rPr>
              <a:t>string</a:t>
            </a:r>
            <a:r>
              <a:rPr lang="en-US" sz="1300" dirty="0">
                <a:solidFill>
                  <a:srgbClr val="000000"/>
                </a:solidFill>
                <a:latin typeface="Consolas"/>
                <a:ea typeface="Calibri"/>
                <a:cs typeface="Times New Roman"/>
              </a:rPr>
              <a:t> </a:t>
            </a:r>
            <a:r>
              <a:rPr lang="en-US" sz="1300" dirty="0" err="1">
                <a:solidFill>
                  <a:srgbClr val="000080"/>
                </a:solidFill>
                <a:latin typeface="Consolas"/>
                <a:ea typeface="Calibri"/>
                <a:cs typeface="Times New Roman"/>
              </a:rPr>
              <a:t>filePath</a:t>
            </a:r>
            <a:r>
              <a:rPr lang="en-US" sz="1300" dirty="0">
                <a:solidFill>
                  <a:srgbClr val="000000"/>
                </a:solidFill>
                <a:latin typeface="Consolas"/>
                <a:ea typeface="Calibri"/>
                <a:cs typeface="Times New Roman"/>
              </a:rPr>
              <a:t> = </a:t>
            </a:r>
            <a:r>
              <a:rPr lang="en-US" sz="1300" dirty="0">
                <a:solidFill>
                  <a:srgbClr val="A31515"/>
                </a:solidFill>
                <a:latin typeface="Consolas"/>
                <a:ea typeface="Calibri"/>
                <a:cs typeface="Times New Roman"/>
              </a:rPr>
              <a:t>"c:\\path\\to\\file.txt"</a:t>
            </a:r>
            <a:r>
              <a:rPr lang="en-US"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008000"/>
                </a:solidFill>
                <a:latin typeface="Consolas"/>
                <a:ea typeface="Calibri"/>
                <a:cs typeface="Times New Roman"/>
              </a:rPr>
              <a:t>// </a:t>
            </a:r>
            <a:r>
              <a:rPr lang="ru-RU" sz="1300" dirty="0">
                <a:solidFill>
                  <a:srgbClr val="008000"/>
                </a:solidFill>
                <a:latin typeface="Consolas"/>
                <a:ea typeface="Calibri"/>
                <a:cs typeface="Times New Roman"/>
              </a:rPr>
              <a:t>Либо использовать</a:t>
            </a:r>
            <a:r>
              <a:rPr lang="en-US" sz="1300" dirty="0">
                <a:solidFill>
                  <a:srgbClr val="008000"/>
                </a:solidFill>
                <a:latin typeface="Consolas"/>
                <a:ea typeface="Calibri"/>
                <a:cs typeface="Times New Roman"/>
              </a:rPr>
              <a:t> raw string literals</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i="1" dirty="0" err="1">
                <a:solidFill>
                  <a:srgbClr val="216F85"/>
                </a:solidFill>
                <a:latin typeface="Consolas"/>
                <a:ea typeface="Calibri"/>
                <a:cs typeface="Times New Roman"/>
              </a:rPr>
              <a:t>std</a:t>
            </a:r>
            <a:r>
              <a:rPr lang="en-US" sz="1300" dirty="0">
                <a:solidFill>
                  <a:srgbClr val="000000"/>
                </a:solidFill>
                <a:latin typeface="Consolas"/>
                <a:ea typeface="Calibri"/>
                <a:cs typeface="Times New Roman"/>
              </a:rPr>
              <a:t>::</a:t>
            </a:r>
            <a:r>
              <a:rPr lang="en-US" sz="1300" i="1" dirty="0">
                <a:solidFill>
                  <a:srgbClr val="216F85"/>
                </a:solidFill>
                <a:latin typeface="Consolas"/>
                <a:ea typeface="Calibri"/>
                <a:cs typeface="Times New Roman"/>
              </a:rPr>
              <a:t>string</a:t>
            </a:r>
            <a:r>
              <a:rPr lang="en-US" sz="1300" dirty="0">
                <a:solidFill>
                  <a:srgbClr val="000000"/>
                </a:solidFill>
                <a:latin typeface="Consolas"/>
                <a:ea typeface="Calibri"/>
                <a:cs typeface="Times New Roman"/>
              </a:rPr>
              <a:t> </a:t>
            </a:r>
            <a:r>
              <a:rPr lang="en-US" sz="1300" dirty="0">
                <a:solidFill>
                  <a:srgbClr val="000080"/>
                </a:solidFill>
                <a:latin typeface="Consolas"/>
                <a:ea typeface="Calibri"/>
                <a:cs typeface="Times New Roman"/>
              </a:rPr>
              <a:t>filePath1</a:t>
            </a:r>
            <a:r>
              <a:rPr lang="en-US" sz="1300" dirty="0">
                <a:solidFill>
                  <a:srgbClr val="000000"/>
                </a:solidFill>
                <a:latin typeface="Consolas"/>
                <a:ea typeface="Calibri"/>
                <a:cs typeface="Times New Roman"/>
              </a:rPr>
              <a:t> = </a:t>
            </a:r>
            <a:r>
              <a:rPr lang="en-US" sz="1300" i="1" dirty="0">
                <a:solidFill>
                  <a:srgbClr val="000080"/>
                </a:solidFill>
                <a:latin typeface="Consolas"/>
                <a:ea typeface="Calibri"/>
                <a:cs typeface="Times New Roman"/>
              </a:rPr>
              <a:t>R</a:t>
            </a:r>
            <a:r>
              <a:rPr lang="en-US" sz="1300" dirty="0">
                <a:solidFill>
                  <a:srgbClr val="A31515"/>
                </a:solidFill>
                <a:latin typeface="Consolas"/>
                <a:ea typeface="Calibri"/>
                <a:cs typeface="Times New Roman"/>
              </a:rPr>
              <a:t>"(c:\path\to\file.txt)"</a:t>
            </a:r>
            <a:r>
              <a:rPr lang="en-US"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ru-RU" sz="1300" dirty="0">
                <a:solidFill>
                  <a:srgbClr val="008000"/>
                </a:solidFill>
                <a:latin typeface="Consolas"/>
                <a:ea typeface="Calibri"/>
                <a:cs typeface="Times New Roman"/>
              </a:rPr>
              <a:t>// Можно сцеплять несколько строковых литералов в один</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r>
              <a:rPr lang="en-US" sz="1300" i="1" dirty="0" err="1">
                <a:solidFill>
                  <a:srgbClr val="216F85"/>
                </a:solidFill>
                <a:latin typeface="Consolas"/>
                <a:ea typeface="Calibri"/>
                <a:cs typeface="Times New Roman"/>
              </a:rPr>
              <a:t>std</a:t>
            </a:r>
            <a:r>
              <a:rPr lang="en-US" sz="1300" dirty="0">
                <a:solidFill>
                  <a:srgbClr val="000000"/>
                </a:solidFill>
                <a:latin typeface="Consolas"/>
                <a:ea typeface="Calibri"/>
                <a:cs typeface="Times New Roman"/>
              </a:rPr>
              <a:t>::</a:t>
            </a:r>
            <a:r>
              <a:rPr lang="en-US" sz="1300" i="1" dirty="0">
                <a:solidFill>
                  <a:srgbClr val="216F85"/>
                </a:solidFill>
                <a:latin typeface="Consolas"/>
                <a:ea typeface="Calibri"/>
                <a:cs typeface="Times New Roman"/>
              </a:rPr>
              <a:t>string</a:t>
            </a:r>
            <a:r>
              <a:rPr lang="en-US" sz="1300" dirty="0">
                <a:solidFill>
                  <a:srgbClr val="000000"/>
                </a:solidFill>
                <a:latin typeface="Consolas"/>
                <a:ea typeface="Calibri"/>
                <a:cs typeface="Times New Roman"/>
              </a:rPr>
              <a:t> </a:t>
            </a:r>
            <a:r>
              <a:rPr lang="en-US" sz="1300" dirty="0" err="1">
                <a:solidFill>
                  <a:srgbClr val="000080"/>
                </a:solidFill>
                <a:latin typeface="Consolas"/>
                <a:ea typeface="Calibri"/>
                <a:cs typeface="Times New Roman"/>
              </a:rPr>
              <a:t>multiLineString</a:t>
            </a:r>
            <a:r>
              <a:rPr lang="en-US"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A31515"/>
                </a:solidFill>
                <a:latin typeface="Consolas"/>
                <a:ea typeface="Calibri"/>
                <a:cs typeface="Times New Roman"/>
              </a:rPr>
              <a:t>"&lt;html&gt;\n"</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A31515"/>
                </a:solidFill>
                <a:latin typeface="Consolas"/>
                <a:ea typeface="Calibri"/>
                <a:cs typeface="Times New Roman"/>
              </a:rPr>
              <a:t>"\t&lt;body&gt;\n"</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en-US" sz="1300" dirty="0">
                <a:solidFill>
                  <a:srgbClr val="A31515"/>
                </a:solidFill>
                <a:latin typeface="Consolas"/>
                <a:ea typeface="Calibri"/>
                <a:cs typeface="Times New Roman"/>
              </a:rPr>
              <a:t>"\t\t&lt;p style=\"</a:t>
            </a:r>
            <a:r>
              <a:rPr lang="en-US" sz="1300" dirty="0" err="1">
                <a:solidFill>
                  <a:srgbClr val="A31515"/>
                </a:solidFill>
                <a:latin typeface="Consolas"/>
                <a:ea typeface="Calibri"/>
                <a:cs typeface="Times New Roman"/>
              </a:rPr>
              <a:t>color:red</a:t>
            </a:r>
            <a:r>
              <a:rPr lang="en-US" sz="1300" dirty="0">
                <a:solidFill>
                  <a:srgbClr val="A31515"/>
                </a:solidFill>
                <a:latin typeface="Consolas"/>
                <a:ea typeface="Calibri"/>
                <a:cs typeface="Times New Roman"/>
              </a:rPr>
              <a:t>;\"&gt;&lt;/p&gt;"</a:t>
            </a:r>
            <a:endParaRPr lang="ru-RU" sz="1300" dirty="0">
              <a:ea typeface="Calibri"/>
              <a:cs typeface="Times New Roman"/>
            </a:endParaRPr>
          </a:p>
          <a:p>
            <a:pPr defTabSz="373063">
              <a:lnSpc>
                <a:spcPct val="115000"/>
              </a:lnSpc>
            </a:pPr>
            <a:r>
              <a:rPr lang="en-US" sz="1300" dirty="0">
                <a:solidFill>
                  <a:srgbClr val="000000"/>
                </a:solidFill>
                <a:latin typeface="Consolas"/>
                <a:ea typeface="Calibri"/>
                <a:cs typeface="Times New Roman"/>
              </a:rPr>
              <a:t>		</a:t>
            </a:r>
            <a:r>
              <a:rPr lang="ru-RU" sz="1300" dirty="0">
                <a:solidFill>
                  <a:srgbClr val="A31515"/>
                </a:solidFill>
                <a:latin typeface="Consolas"/>
                <a:ea typeface="Calibri"/>
                <a:cs typeface="Times New Roman"/>
              </a:rPr>
              <a:t>"\t&lt;/</a:t>
            </a:r>
            <a:r>
              <a:rPr lang="ru-RU" sz="1300" dirty="0" err="1">
                <a:solidFill>
                  <a:srgbClr val="A31515"/>
                </a:solidFill>
                <a:latin typeface="Consolas"/>
                <a:ea typeface="Calibri"/>
                <a:cs typeface="Times New Roman"/>
              </a:rPr>
              <a:t>body</a:t>
            </a:r>
            <a:r>
              <a:rPr lang="ru-RU" sz="1300" dirty="0">
                <a:solidFill>
                  <a:srgbClr val="A31515"/>
                </a:solidFill>
                <a:latin typeface="Consolas"/>
                <a:ea typeface="Calibri"/>
                <a:cs typeface="Times New Roman"/>
              </a:rPr>
              <a:t>&gt;"</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r>
              <a:rPr lang="ru-RU" sz="1300" dirty="0">
                <a:solidFill>
                  <a:srgbClr val="A31515"/>
                </a:solidFill>
                <a:latin typeface="Consolas"/>
                <a:ea typeface="Calibri"/>
                <a:cs typeface="Times New Roman"/>
              </a:rPr>
              <a:t>"&lt;/</a:t>
            </a:r>
            <a:r>
              <a:rPr lang="ru-RU" sz="1300" dirty="0" err="1">
                <a:solidFill>
                  <a:srgbClr val="A31515"/>
                </a:solidFill>
                <a:latin typeface="Consolas"/>
                <a:ea typeface="Calibri"/>
                <a:cs typeface="Times New Roman"/>
              </a:rPr>
              <a:t>html</a:t>
            </a:r>
            <a:r>
              <a:rPr lang="ru-RU" sz="1300" dirty="0">
                <a:solidFill>
                  <a:srgbClr val="A31515"/>
                </a:solidFill>
                <a:latin typeface="Consolas"/>
                <a:ea typeface="Calibri"/>
                <a:cs typeface="Times New Roman"/>
              </a:rPr>
              <a:t>&gt;"</a:t>
            </a:r>
            <a:r>
              <a:rPr lang="ru-RU"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r>
              <a:rPr lang="ru-RU" sz="1300" dirty="0">
                <a:solidFill>
                  <a:srgbClr val="008000"/>
                </a:solidFill>
                <a:latin typeface="Consolas"/>
                <a:ea typeface="Calibri"/>
                <a:cs typeface="Times New Roman"/>
              </a:rPr>
              <a:t>// При помощи </a:t>
            </a:r>
            <a:r>
              <a:rPr lang="ru-RU" sz="1300" dirty="0" err="1">
                <a:solidFill>
                  <a:srgbClr val="008000"/>
                </a:solidFill>
                <a:latin typeface="Consolas"/>
                <a:ea typeface="Calibri"/>
                <a:cs typeface="Times New Roman"/>
              </a:rPr>
              <a:t>raw</a:t>
            </a:r>
            <a:r>
              <a:rPr lang="ru-RU" sz="1300" dirty="0">
                <a:solidFill>
                  <a:srgbClr val="008000"/>
                </a:solidFill>
                <a:latin typeface="Consolas"/>
                <a:ea typeface="Calibri"/>
                <a:cs typeface="Times New Roman"/>
              </a:rPr>
              <a:t> </a:t>
            </a:r>
            <a:r>
              <a:rPr lang="ru-RU" sz="1300" dirty="0" err="1">
                <a:solidFill>
                  <a:srgbClr val="008000"/>
                </a:solidFill>
                <a:latin typeface="Consolas"/>
                <a:ea typeface="Calibri"/>
                <a:cs typeface="Times New Roman"/>
              </a:rPr>
              <a:t>string</a:t>
            </a:r>
            <a:r>
              <a:rPr lang="ru-RU" sz="1300" dirty="0">
                <a:solidFill>
                  <a:srgbClr val="008000"/>
                </a:solidFill>
                <a:latin typeface="Consolas"/>
                <a:ea typeface="Calibri"/>
                <a:cs typeface="Times New Roman"/>
              </a:rPr>
              <a:t> </a:t>
            </a:r>
            <a:r>
              <a:rPr lang="ru-RU" sz="1300" dirty="0" err="1">
                <a:solidFill>
                  <a:srgbClr val="008000"/>
                </a:solidFill>
                <a:latin typeface="Consolas"/>
                <a:ea typeface="Calibri"/>
                <a:cs typeface="Times New Roman"/>
              </a:rPr>
              <a:t>literal</a:t>
            </a:r>
            <a:r>
              <a:rPr lang="ru-RU" sz="1300" dirty="0">
                <a:solidFill>
                  <a:srgbClr val="008000"/>
                </a:solidFill>
                <a:latin typeface="Consolas"/>
                <a:ea typeface="Calibri"/>
                <a:cs typeface="Times New Roman"/>
              </a:rPr>
              <a:t> можно упростить задание строк, содержащих спецсимволы</a:t>
            </a:r>
            <a:endParaRPr lang="ru-RU" sz="1300" dirty="0">
              <a:ea typeface="Calibri"/>
              <a:cs typeface="Times New Roman"/>
            </a:endParaRPr>
          </a:p>
          <a:p>
            <a:pPr defTabSz="373063">
              <a:lnSpc>
                <a:spcPct val="115000"/>
              </a:lnSpc>
            </a:pPr>
            <a:r>
              <a:rPr lang="ru-RU" sz="1300" dirty="0">
                <a:solidFill>
                  <a:srgbClr val="000000"/>
                </a:solidFill>
                <a:latin typeface="Consolas"/>
                <a:ea typeface="Calibri"/>
                <a:cs typeface="Times New Roman"/>
              </a:rPr>
              <a:t>	</a:t>
            </a:r>
            <a:r>
              <a:rPr lang="en-US" sz="1300" i="1" dirty="0" err="1">
                <a:solidFill>
                  <a:srgbClr val="216F85"/>
                </a:solidFill>
                <a:latin typeface="Consolas"/>
                <a:ea typeface="Calibri"/>
                <a:cs typeface="Times New Roman"/>
              </a:rPr>
              <a:t>std</a:t>
            </a:r>
            <a:r>
              <a:rPr lang="en-US" sz="1300" dirty="0">
                <a:solidFill>
                  <a:srgbClr val="000000"/>
                </a:solidFill>
                <a:latin typeface="Consolas"/>
                <a:ea typeface="Calibri"/>
                <a:cs typeface="Times New Roman"/>
              </a:rPr>
              <a:t>::</a:t>
            </a:r>
            <a:r>
              <a:rPr lang="en-US" sz="1300" i="1" dirty="0">
                <a:solidFill>
                  <a:srgbClr val="216F85"/>
                </a:solidFill>
                <a:latin typeface="Consolas"/>
                <a:ea typeface="Calibri"/>
                <a:cs typeface="Times New Roman"/>
              </a:rPr>
              <a:t>string</a:t>
            </a:r>
            <a:r>
              <a:rPr lang="en-US" sz="1300" dirty="0">
                <a:solidFill>
                  <a:srgbClr val="000000"/>
                </a:solidFill>
                <a:latin typeface="Consolas"/>
                <a:ea typeface="Calibri"/>
                <a:cs typeface="Times New Roman"/>
              </a:rPr>
              <a:t> </a:t>
            </a:r>
            <a:r>
              <a:rPr lang="en-US" sz="1300" dirty="0" err="1">
                <a:solidFill>
                  <a:srgbClr val="000080"/>
                </a:solidFill>
                <a:latin typeface="Consolas"/>
                <a:ea typeface="Calibri"/>
                <a:cs typeface="Times New Roman"/>
              </a:rPr>
              <a:t>htmlPage</a:t>
            </a:r>
            <a:r>
              <a:rPr lang="en-US" sz="1300" dirty="0">
                <a:solidFill>
                  <a:srgbClr val="000000"/>
                </a:solidFill>
                <a:latin typeface="Consolas"/>
                <a:ea typeface="Calibri"/>
                <a:cs typeface="Times New Roman"/>
              </a:rPr>
              <a:t> = </a:t>
            </a:r>
            <a:r>
              <a:rPr lang="en-US" sz="1300" i="1" dirty="0" err="1">
                <a:solidFill>
                  <a:srgbClr val="000080"/>
                </a:solidFill>
                <a:latin typeface="Consolas"/>
                <a:ea typeface="Calibri"/>
                <a:cs typeface="Times New Roman"/>
              </a:rPr>
              <a:t>R</a:t>
            </a:r>
            <a:r>
              <a:rPr lang="en-US" sz="1300" dirty="0" err="1">
                <a:solidFill>
                  <a:srgbClr val="A31515"/>
                </a:solidFill>
                <a:latin typeface="Consolas"/>
                <a:ea typeface="Calibri"/>
                <a:cs typeface="Times New Roman"/>
              </a:rPr>
              <a:t>"marker</a:t>
            </a:r>
            <a:r>
              <a:rPr lang="en-US" sz="1300" dirty="0">
                <a:solidFill>
                  <a:srgbClr val="A31515"/>
                </a:solidFill>
                <a:latin typeface="Consolas"/>
                <a:ea typeface="Calibri"/>
                <a:cs typeface="Times New Roman"/>
              </a:rPr>
              <a:t>(&lt;html&gt;</a:t>
            </a:r>
            <a:endParaRPr lang="ru-RU" sz="1300" dirty="0">
              <a:ea typeface="Calibri"/>
              <a:cs typeface="Times New Roman"/>
            </a:endParaRPr>
          </a:p>
          <a:p>
            <a:pPr defTabSz="373063">
              <a:lnSpc>
                <a:spcPct val="115000"/>
              </a:lnSpc>
            </a:pPr>
            <a:r>
              <a:rPr lang="en-US" sz="1300" dirty="0">
                <a:solidFill>
                  <a:srgbClr val="A31515"/>
                </a:solidFill>
                <a:latin typeface="Consolas"/>
                <a:ea typeface="Calibri"/>
                <a:cs typeface="Times New Roman"/>
              </a:rPr>
              <a:t>	&lt;body&gt;</a:t>
            </a:r>
            <a:endParaRPr lang="ru-RU" sz="1300" dirty="0">
              <a:ea typeface="Calibri"/>
              <a:cs typeface="Times New Roman"/>
            </a:endParaRPr>
          </a:p>
          <a:p>
            <a:pPr defTabSz="373063">
              <a:lnSpc>
                <a:spcPct val="115000"/>
              </a:lnSpc>
            </a:pPr>
            <a:r>
              <a:rPr lang="en-US" sz="1300" dirty="0">
                <a:solidFill>
                  <a:srgbClr val="A31515"/>
                </a:solidFill>
                <a:latin typeface="Consolas"/>
                <a:ea typeface="Calibri"/>
                <a:cs typeface="Times New Roman"/>
              </a:rPr>
              <a:t>		&lt;p style="</a:t>
            </a:r>
            <a:r>
              <a:rPr lang="en-US" sz="1300" dirty="0" err="1">
                <a:solidFill>
                  <a:srgbClr val="A31515"/>
                </a:solidFill>
                <a:latin typeface="Consolas"/>
                <a:ea typeface="Calibri"/>
                <a:cs typeface="Times New Roman"/>
              </a:rPr>
              <a:t>color:red</a:t>
            </a:r>
            <a:r>
              <a:rPr lang="en-US" sz="1300" dirty="0">
                <a:solidFill>
                  <a:srgbClr val="A31515"/>
                </a:solidFill>
                <a:latin typeface="Consolas"/>
                <a:ea typeface="Calibri"/>
                <a:cs typeface="Times New Roman"/>
              </a:rPr>
              <a:t>;"&gt;Hello, world&lt;/p&gt;</a:t>
            </a:r>
            <a:endParaRPr lang="ru-RU" sz="1300" dirty="0">
              <a:ea typeface="Calibri"/>
              <a:cs typeface="Times New Roman"/>
            </a:endParaRPr>
          </a:p>
          <a:p>
            <a:pPr defTabSz="373063">
              <a:lnSpc>
                <a:spcPct val="115000"/>
              </a:lnSpc>
            </a:pPr>
            <a:r>
              <a:rPr lang="en-US" sz="1300" dirty="0">
                <a:solidFill>
                  <a:srgbClr val="A31515"/>
                </a:solidFill>
                <a:latin typeface="Consolas"/>
                <a:ea typeface="Calibri"/>
                <a:cs typeface="Times New Roman"/>
              </a:rPr>
              <a:t>	</a:t>
            </a:r>
            <a:r>
              <a:rPr lang="ru-RU" sz="1300" dirty="0">
                <a:solidFill>
                  <a:srgbClr val="A31515"/>
                </a:solidFill>
                <a:latin typeface="Consolas"/>
                <a:ea typeface="Calibri"/>
                <a:cs typeface="Times New Roman"/>
              </a:rPr>
              <a:t>&lt;/</a:t>
            </a:r>
            <a:r>
              <a:rPr lang="ru-RU" sz="1300" dirty="0" err="1">
                <a:solidFill>
                  <a:srgbClr val="A31515"/>
                </a:solidFill>
                <a:latin typeface="Consolas"/>
                <a:ea typeface="Calibri"/>
                <a:cs typeface="Times New Roman"/>
              </a:rPr>
              <a:t>body</a:t>
            </a:r>
            <a:r>
              <a:rPr lang="ru-RU" sz="1300" dirty="0">
                <a:solidFill>
                  <a:srgbClr val="A31515"/>
                </a:solidFill>
                <a:latin typeface="Consolas"/>
                <a:ea typeface="Calibri"/>
                <a:cs typeface="Times New Roman"/>
              </a:rPr>
              <a:t>&gt;</a:t>
            </a:r>
            <a:endParaRPr lang="ru-RU" sz="1300" dirty="0">
              <a:ea typeface="Calibri"/>
              <a:cs typeface="Times New Roman"/>
            </a:endParaRPr>
          </a:p>
          <a:p>
            <a:pPr defTabSz="373063">
              <a:lnSpc>
                <a:spcPct val="115000"/>
              </a:lnSpc>
            </a:pPr>
            <a:r>
              <a:rPr lang="ru-RU" sz="1300" dirty="0">
                <a:solidFill>
                  <a:srgbClr val="A31515"/>
                </a:solidFill>
                <a:latin typeface="Consolas"/>
                <a:ea typeface="Calibri"/>
                <a:cs typeface="Times New Roman"/>
              </a:rPr>
              <a:t>&lt;/</a:t>
            </a:r>
            <a:r>
              <a:rPr lang="ru-RU" sz="1300" dirty="0" err="1">
                <a:solidFill>
                  <a:srgbClr val="A31515"/>
                </a:solidFill>
                <a:latin typeface="Consolas"/>
                <a:ea typeface="Calibri"/>
                <a:cs typeface="Times New Roman"/>
              </a:rPr>
              <a:t>html</a:t>
            </a:r>
            <a:r>
              <a:rPr lang="ru-RU" sz="1300" dirty="0">
                <a:solidFill>
                  <a:srgbClr val="A31515"/>
                </a:solidFill>
                <a:latin typeface="Consolas"/>
                <a:ea typeface="Calibri"/>
                <a:cs typeface="Times New Roman"/>
              </a:rPr>
              <a:t>&gt;)</a:t>
            </a:r>
            <a:r>
              <a:rPr lang="ru-RU" sz="1300" dirty="0" err="1">
                <a:solidFill>
                  <a:srgbClr val="A31515"/>
                </a:solidFill>
                <a:latin typeface="Consolas"/>
                <a:ea typeface="Calibri"/>
                <a:cs typeface="Times New Roman"/>
              </a:rPr>
              <a:t>marker</a:t>
            </a:r>
            <a:r>
              <a:rPr lang="ru-RU" sz="1300" dirty="0">
                <a:solidFill>
                  <a:srgbClr val="A31515"/>
                </a:solidFill>
                <a:latin typeface="Consolas"/>
                <a:ea typeface="Calibri"/>
                <a:cs typeface="Times New Roman"/>
              </a:rPr>
              <a:t>"</a:t>
            </a:r>
            <a:r>
              <a:rPr lang="ru-RU" sz="1300" dirty="0">
                <a:solidFill>
                  <a:srgbClr val="000000"/>
                </a:solidFill>
                <a:latin typeface="Consolas"/>
                <a:ea typeface="Calibri"/>
                <a:cs typeface="Times New Roman"/>
              </a:rPr>
              <a:t>;</a:t>
            </a:r>
            <a:endParaRPr lang="ru-RU" sz="1300" dirty="0">
              <a:ea typeface="Calibri"/>
              <a:cs typeface="Times New Roman"/>
            </a:endParaRPr>
          </a:p>
          <a:p>
            <a:pPr defTabSz="373063">
              <a:lnSpc>
                <a:spcPct val="115000"/>
              </a:lnSpc>
              <a:spcAft>
                <a:spcPts val="1000"/>
              </a:spcAft>
            </a:pPr>
            <a:r>
              <a:rPr lang="ru-RU" sz="1300" dirty="0">
                <a:solidFill>
                  <a:srgbClr val="000000"/>
                </a:solidFill>
                <a:latin typeface="Consolas"/>
                <a:ea typeface="Calibri"/>
                <a:cs typeface="Times New Roman"/>
              </a:rPr>
              <a:t>}</a:t>
            </a:r>
            <a:endParaRPr lang="ru-RU" sz="1300" dirty="0">
              <a:ea typeface="Calibri"/>
              <a:cs typeface="Times New Roman"/>
            </a:endParaRPr>
          </a:p>
        </p:txBody>
      </p:sp>
      <p:sp>
        <p:nvSpPr>
          <p:cNvPr id="3" name="Выноска 1 2"/>
          <p:cNvSpPr/>
          <p:nvPr/>
        </p:nvSpPr>
        <p:spPr>
          <a:xfrm>
            <a:off x="5951984" y="3933056"/>
            <a:ext cx="4320480" cy="864096"/>
          </a:xfrm>
          <a:prstGeom prst="borderCallout1">
            <a:avLst>
              <a:gd name="adj1" fmla="val 55805"/>
              <a:gd name="adj2" fmla="val -3142"/>
              <a:gd name="adj3" fmla="val 128177"/>
              <a:gd name="adj4" fmla="val -23643"/>
            </a:avLst>
          </a:prstGeom>
        </p:spPr>
        <p:style>
          <a:lnRef idx="1">
            <a:schemeClr val="dk1"/>
          </a:lnRef>
          <a:fillRef idx="2">
            <a:schemeClr val="dk1"/>
          </a:fillRef>
          <a:effectRef idx="1">
            <a:schemeClr val="dk1"/>
          </a:effectRef>
          <a:fontRef idx="minor">
            <a:schemeClr val="dk1"/>
          </a:fontRef>
        </p:style>
        <p:txBody>
          <a:bodyPr rtlCol="0" anchor="ctr"/>
          <a:lstStyle/>
          <a:p>
            <a:pPr algn="ctr"/>
            <a:r>
              <a:rPr lang="ru-RU" sz="1400" dirty="0"/>
              <a:t>Содержимое строки между </a:t>
            </a:r>
            <a:r>
              <a:rPr lang="en-US" sz="1400" dirty="0"/>
              <a:t>“</a:t>
            </a:r>
            <a:r>
              <a:rPr lang="en-US" sz="1400" b="1" dirty="0"/>
              <a:t>&lt;</a:t>
            </a:r>
            <a:r>
              <a:rPr lang="ru-RU" sz="1400" b="1" dirty="0"/>
              <a:t>идентификатор</a:t>
            </a:r>
            <a:r>
              <a:rPr lang="en-US" sz="1400" b="1" dirty="0"/>
              <a:t>&gt;(</a:t>
            </a:r>
            <a:r>
              <a:rPr lang="en-US" sz="1400" dirty="0"/>
              <a:t>“ </a:t>
            </a:r>
            <a:r>
              <a:rPr lang="ru-RU" sz="1400" dirty="0"/>
              <a:t>и </a:t>
            </a:r>
            <a:r>
              <a:rPr lang="en-US" sz="1400" dirty="0"/>
              <a:t>“</a:t>
            </a:r>
            <a:r>
              <a:rPr lang="en-US" sz="1400" b="1" dirty="0"/>
              <a:t>)&lt;</a:t>
            </a:r>
            <a:r>
              <a:rPr lang="ru-RU" sz="1400" b="1" dirty="0"/>
              <a:t>идентификатор</a:t>
            </a:r>
            <a:r>
              <a:rPr lang="en-US" sz="1400" b="1" dirty="0"/>
              <a:t>&gt;</a:t>
            </a:r>
            <a:r>
              <a:rPr lang="en-US" sz="1400" dirty="0"/>
              <a:t>” </a:t>
            </a:r>
            <a:r>
              <a:rPr lang="ru-RU" sz="1400" dirty="0"/>
              <a:t>воспринимается без преобразований</a:t>
            </a:r>
          </a:p>
        </p:txBody>
      </p:sp>
      <p:sp>
        <p:nvSpPr>
          <p:cNvPr id="6" name="TextBox 5">
            <a:extLst>
              <a:ext uri="{FF2B5EF4-FFF2-40B4-BE49-F238E27FC236}">
                <a16:creationId xmlns:a16="http://schemas.microsoft.com/office/drawing/2014/main" id="{DBA72C9C-782A-43E5-788F-42C4574B1AEC}"/>
              </a:ext>
            </a:extLst>
          </p:cNvPr>
          <p:cNvSpPr txBox="1"/>
          <p:nvPr/>
        </p:nvSpPr>
        <p:spPr>
          <a:xfrm>
            <a:off x="5447928" y="-37288"/>
            <a:ext cx="5112568" cy="369332"/>
          </a:xfrm>
          <a:prstGeom prst="rect">
            <a:avLst/>
          </a:prstGeom>
          <a:noFill/>
        </p:spPr>
        <p:txBody>
          <a:bodyPr wrap="square">
            <a:spAutoFit/>
          </a:bodyPr>
          <a:lstStyle/>
          <a:p>
            <a:r>
              <a:rPr lang="de-DE" dirty="0">
                <a:hlinkClick r:id="rId3"/>
              </a:rPr>
              <a:t>https://wandbox.org/permlink/1kI9P4seoNjsVbS1</a:t>
            </a:r>
            <a:r>
              <a:rPr lang="de-DE" dirty="0"/>
              <a:t> </a:t>
            </a:r>
            <a:endParaRPr lang="ru-RU" dirty="0"/>
          </a:p>
        </p:txBody>
      </p:sp>
    </p:spTree>
    <p:extLst>
      <p:ext uri="{BB962C8B-B14F-4D97-AF65-F5344CB8AC3E}">
        <p14:creationId xmlns:p14="http://schemas.microsoft.com/office/powerpoint/2010/main" val="283047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animEffect transition="in" filter="fade">
                                      <p:cBhvr>
                                        <p:cTn id="7" dur="500"/>
                                        <p:tgtEl>
                                          <p:spTgt spid="5">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6" end="6"/>
                                            </p:txEl>
                                          </p:spTgt>
                                        </p:tgtEl>
                                        <p:attrNameLst>
                                          <p:attrName>style.visibility</p:attrName>
                                        </p:attrNameLst>
                                      </p:cBhvr>
                                      <p:to>
                                        <p:strVal val="visible"/>
                                      </p:to>
                                    </p:set>
                                    <p:animEffect transition="in" filter="fade">
                                      <p:cBhvr>
                                        <p:cTn id="10" dur="500"/>
                                        <p:tgtEl>
                                          <p:spTgt spid="5">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8" end="8"/>
                                            </p:txEl>
                                          </p:spTgt>
                                        </p:tgtEl>
                                        <p:attrNameLst>
                                          <p:attrName>style.visibility</p:attrName>
                                        </p:attrNameLst>
                                      </p:cBhvr>
                                      <p:to>
                                        <p:strVal val="visible"/>
                                      </p:to>
                                    </p:set>
                                    <p:animEffect transition="in" filter="fade">
                                      <p:cBhvr>
                                        <p:cTn id="15" dur="500"/>
                                        <p:tgtEl>
                                          <p:spTgt spid="5">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11" end="11"/>
                                            </p:txEl>
                                          </p:spTgt>
                                        </p:tgtEl>
                                        <p:attrNameLst>
                                          <p:attrName>style.visibility</p:attrName>
                                        </p:attrNameLst>
                                      </p:cBhvr>
                                      <p:to>
                                        <p:strVal val="visible"/>
                                      </p:to>
                                    </p:set>
                                    <p:animEffect transition="in" filter="fade">
                                      <p:cBhvr>
                                        <p:cTn id="23" dur="500"/>
                                        <p:tgtEl>
                                          <p:spTgt spid="5">
                                            <p:txEl>
                                              <p:pRg st="11" end="1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12" end="12"/>
                                            </p:txEl>
                                          </p:spTgt>
                                        </p:tgtEl>
                                        <p:attrNameLst>
                                          <p:attrName>style.visibility</p:attrName>
                                        </p:attrNameLst>
                                      </p:cBhvr>
                                      <p:to>
                                        <p:strVal val="visible"/>
                                      </p:to>
                                    </p:set>
                                    <p:animEffect transition="in" filter="fade">
                                      <p:cBhvr>
                                        <p:cTn id="26" dur="500"/>
                                        <p:tgtEl>
                                          <p:spTgt spid="5">
                                            <p:txEl>
                                              <p:pRg st="12" end="1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4" end="14"/>
                                            </p:txEl>
                                          </p:spTgt>
                                        </p:tgtEl>
                                        <p:attrNameLst>
                                          <p:attrName>style.visibility</p:attrName>
                                        </p:attrNameLst>
                                      </p:cBhvr>
                                      <p:to>
                                        <p:strVal val="visible"/>
                                      </p:to>
                                    </p:set>
                                    <p:animEffect transition="in" filter="fade">
                                      <p:cBhvr>
                                        <p:cTn id="31" dur="500"/>
                                        <p:tgtEl>
                                          <p:spTgt spid="5">
                                            <p:txEl>
                                              <p:pRg st="14" end="14"/>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15" end="15"/>
                                            </p:txEl>
                                          </p:spTgt>
                                        </p:tgtEl>
                                        <p:attrNameLst>
                                          <p:attrName>style.visibility</p:attrName>
                                        </p:attrNameLst>
                                      </p:cBhvr>
                                      <p:to>
                                        <p:strVal val="visible"/>
                                      </p:to>
                                    </p:set>
                                    <p:animEffect transition="in" filter="fade">
                                      <p:cBhvr>
                                        <p:cTn id="34" dur="500"/>
                                        <p:tgtEl>
                                          <p:spTgt spid="5">
                                            <p:txEl>
                                              <p:pRg st="15" end="15"/>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5">
                                            <p:txEl>
                                              <p:pRg st="16" end="16"/>
                                            </p:txEl>
                                          </p:spTgt>
                                        </p:tgtEl>
                                        <p:attrNameLst>
                                          <p:attrName>style.visibility</p:attrName>
                                        </p:attrNameLst>
                                      </p:cBhvr>
                                      <p:to>
                                        <p:strVal val="visible"/>
                                      </p:to>
                                    </p:set>
                                    <p:animEffect transition="in" filter="fade">
                                      <p:cBhvr>
                                        <p:cTn id="37" dur="500"/>
                                        <p:tgtEl>
                                          <p:spTgt spid="5">
                                            <p:txEl>
                                              <p:pRg st="16" end="16"/>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
                                            <p:txEl>
                                              <p:pRg st="17" end="17"/>
                                            </p:txEl>
                                          </p:spTgt>
                                        </p:tgtEl>
                                        <p:attrNameLst>
                                          <p:attrName>style.visibility</p:attrName>
                                        </p:attrNameLst>
                                      </p:cBhvr>
                                      <p:to>
                                        <p:strVal val="visible"/>
                                      </p:to>
                                    </p:set>
                                    <p:animEffect transition="in" filter="fade">
                                      <p:cBhvr>
                                        <p:cTn id="40" dur="500"/>
                                        <p:tgtEl>
                                          <p:spTgt spid="5">
                                            <p:txEl>
                                              <p:pRg st="17" end="1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8" end="18"/>
                                            </p:txEl>
                                          </p:spTgt>
                                        </p:tgtEl>
                                        <p:attrNameLst>
                                          <p:attrName>style.visibility</p:attrName>
                                        </p:attrNameLst>
                                      </p:cBhvr>
                                      <p:to>
                                        <p:strVal val="visible"/>
                                      </p:to>
                                    </p:set>
                                    <p:animEffect transition="in" filter="fade">
                                      <p:cBhvr>
                                        <p:cTn id="43" dur="500"/>
                                        <p:tgtEl>
                                          <p:spTgt spid="5">
                                            <p:txEl>
                                              <p:pRg st="18" end="18"/>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9" end="19"/>
                                            </p:txEl>
                                          </p:spTgt>
                                        </p:tgtEl>
                                        <p:attrNameLst>
                                          <p:attrName>style.visibility</p:attrName>
                                        </p:attrNameLst>
                                      </p:cBhvr>
                                      <p:to>
                                        <p:strVal val="visible"/>
                                      </p:to>
                                    </p:set>
                                    <p:animEffect transition="in" filter="fade">
                                      <p:cBhvr>
                                        <p:cTn id="46" dur="500"/>
                                        <p:tgtEl>
                                          <p:spTgt spid="5">
                                            <p:txEl>
                                              <p:pRg st="19" end="1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20" end="20"/>
                                            </p:txEl>
                                          </p:spTgt>
                                        </p:tgtEl>
                                        <p:attrNameLst>
                                          <p:attrName>style.visibility</p:attrName>
                                        </p:attrNameLst>
                                      </p:cBhvr>
                                      <p:to>
                                        <p:strVal val="visible"/>
                                      </p:to>
                                    </p:set>
                                    <p:animEffect transition="in" filter="fade">
                                      <p:cBhvr>
                                        <p:cTn id="49" dur="500"/>
                                        <p:tgtEl>
                                          <p:spTgt spid="5">
                                            <p:txEl>
                                              <p:pRg st="20" end="2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22" end="22"/>
                                            </p:txEl>
                                          </p:spTgt>
                                        </p:tgtEl>
                                        <p:attrNameLst>
                                          <p:attrName>style.visibility</p:attrName>
                                        </p:attrNameLst>
                                      </p:cBhvr>
                                      <p:to>
                                        <p:strVal val="visible"/>
                                      </p:to>
                                    </p:set>
                                    <p:animEffect transition="in" filter="fade">
                                      <p:cBhvr>
                                        <p:cTn id="54" dur="500"/>
                                        <p:tgtEl>
                                          <p:spTgt spid="5">
                                            <p:txEl>
                                              <p:pRg st="22" end="2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23" end="23"/>
                                            </p:txEl>
                                          </p:spTgt>
                                        </p:tgtEl>
                                        <p:attrNameLst>
                                          <p:attrName>style.visibility</p:attrName>
                                        </p:attrNameLst>
                                      </p:cBhvr>
                                      <p:to>
                                        <p:strVal val="visible"/>
                                      </p:to>
                                    </p:set>
                                    <p:animEffect transition="in" filter="fade">
                                      <p:cBhvr>
                                        <p:cTn id="57" dur="500"/>
                                        <p:tgtEl>
                                          <p:spTgt spid="5">
                                            <p:txEl>
                                              <p:pRg st="23" end="23"/>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5">
                                            <p:txEl>
                                              <p:pRg st="24" end="24"/>
                                            </p:txEl>
                                          </p:spTgt>
                                        </p:tgtEl>
                                        <p:attrNameLst>
                                          <p:attrName>style.visibility</p:attrName>
                                        </p:attrNameLst>
                                      </p:cBhvr>
                                      <p:to>
                                        <p:strVal val="visible"/>
                                      </p:to>
                                    </p:set>
                                    <p:animEffect transition="in" filter="fade">
                                      <p:cBhvr>
                                        <p:cTn id="60" dur="500"/>
                                        <p:tgtEl>
                                          <p:spTgt spid="5">
                                            <p:txEl>
                                              <p:pRg st="24" end="24"/>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5">
                                            <p:txEl>
                                              <p:pRg st="25" end="25"/>
                                            </p:txEl>
                                          </p:spTgt>
                                        </p:tgtEl>
                                        <p:attrNameLst>
                                          <p:attrName>style.visibility</p:attrName>
                                        </p:attrNameLst>
                                      </p:cBhvr>
                                      <p:to>
                                        <p:strVal val="visible"/>
                                      </p:to>
                                    </p:set>
                                    <p:animEffect transition="in" filter="fade">
                                      <p:cBhvr>
                                        <p:cTn id="63" dur="500"/>
                                        <p:tgtEl>
                                          <p:spTgt spid="5">
                                            <p:txEl>
                                              <p:pRg st="25" end="25"/>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5">
                                            <p:txEl>
                                              <p:pRg st="26" end="26"/>
                                            </p:txEl>
                                          </p:spTgt>
                                        </p:tgtEl>
                                        <p:attrNameLst>
                                          <p:attrName>style.visibility</p:attrName>
                                        </p:attrNameLst>
                                      </p:cBhvr>
                                      <p:to>
                                        <p:strVal val="visible"/>
                                      </p:to>
                                    </p:set>
                                    <p:animEffect transition="in" filter="fade">
                                      <p:cBhvr>
                                        <p:cTn id="66" dur="500"/>
                                        <p:tgtEl>
                                          <p:spTgt spid="5">
                                            <p:txEl>
                                              <p:pRg st="26" end="26"/>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27" end="27"/>
                                            </p:txEl>
                                          </p:spTgt>
                                        </p:tgtEl>
                                        <p:attrNameLst>
                                          <p:attrName>style.visibility</p:attrName>
                                        </p:attrNameLst>
                                      </p:cBhvr>
                                      <p:to>
                                        <p:strVal val="visible"/>
                                      </p:to>
                                    </p:set>
                                    <p:animEffect transition="in" filter="fade">
                                      <p:cBhvr>
                                        <p:cTn id="69" dur="500"/>
                                        <p:tgtEl>
                                          <p:spTgt spid="5">
                                            <p:txEl>
                                              <p:pRg st="27" end="27"/>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1" nodeType="clickEffect">
                                  <p:stCondLst>
                                    <p:cond delay="0"/>
                                  </p:stCondLst>
                                  <p:childTnLst>
                                    <p:set>
                                      <p:cBhvr>
                                        <p:cTn id="73" dur="1" fill="hold">
                                          <p:stCondLst>
                                            <p:cond delay="0"/>
                                          </p:stCondLst>
                                        </p:cTn>
                                        <p:tgtEl>
                                          <p:spTgt spid="3"/>
                                        </p:tgtEl>
                                        <p:attrNameLst>
                                          <p:attrName>style.visibility</p:attrName>
                                        </p:attrNameLst>
                                      </p:cBhvr>
                                      <p:to>
                                        <p:strVal val="visible"/>
                                      </p:to>
                                    </p:set>
                                    <p:animEffect transition="in" filter="fade">
                                      <p:cBhvr>
                                        <p:cTn id="74" dur="500"/>
                                        <p:tgtEl>
                                          <p:spTgt spid="3"/>
                                        </p:tgtEl>
                                      </p:cBhvr>
                                    </p:animEffect>
                                  </p:childTnLst>
                                </p:cTn>
                              </p:par>
                              <p:par>
                                <p:cTn id="75" presetID="10" presetClass="entr" presetSubtype="0" fill="hold" grpId="1" nodeType="withEffect">
                                  <p:stCondLst>
                                    <p:cond delay="0"/>
                                  </p:stCondLst>
                                  <p:childTnLst>
                                    <p:set>
                                      <p:cBhvr>
                                        <p:cTn id="76" dur="1" fill="hold">
                                          <p:stCondLst>
                                            <p:cond delay="0"/>
                                          </p:stCondLst>
                                        </p:cTn>
                                        <p:tgtEl>
                                          <p:spTgt spid="2"/>
                                        </p:tgtEl>
                                        <p:attrNameLst>
                                          <p:attrName>style.visibility</p:attrName>
                                        </p:attrNameLst>
                                      </p:cBhvr>
                                      <p:to>
                                        <p:strVal val="visible"/>
                                      </p:to>
                                    </p:set>
                                    <p:animEffect transition="in" filter="fade">
                                      <p:cBhvr>
                                        <p:cTn id="7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 grpId="1" animBg="1"/>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pPr eaLnBrk="1" hangingPunct="1"/>
            <a:r>
              <a:rPr lang="ru-RU" dirty="0"/>
              <a:t>Массивы</a:t>
            </a:r>
          </a:p>
        </p:txBody>
      </p:sp>
      <p:sp>
        <p:nvSpPr>
          <p:cNvPr id="88067" name="Rectangle 3"/>
          <p:cNvSpPr>
            <a:spLocks noGrp="1" noChangeArrowheads="1"/>
          </p:cNvSpPr>
          <p:nvPr>
            <p:ph idx="1"/>
          </p:nvPr>
        </p:nvSpPr>
        <p:spPr/>
        <p:txBody>
          <a:bodyPr>
            <a:normAutofit/>
          </a:bodyPr>
          <a:lstStyle/>
          <a:p>
            <a:pPr eaLnBrk="1" hangingPunct="1">
              <a:lnSpc>
                <a:spcPct val="80000"/>
              </a:lnSpc>
            </a:pPr>
            <a:r>
              <a:rPr lang="ru-RU" sz="2800" dirty="0"/>
              <a:t>Массивы позволяют объявить несколько (один и более) последовательных объектов, объединенных под одним именем, и осуществлять к ним индексированный доступ</a:t>
            </a:r>
          </a:p>
          <a:p>
            <a:pPr lvl="1" eaLnBrk="1" hangingPunct="1">
              <a:lnSpc>
                <a:spcPct val="80000"/>
              </a:lnSpc>
            </a:pPr>
            <a:r>
              <a:rPr lang="ru-RU" dirty="0"/>
              <a:t>В качестве индексов используются целые числа, или типы, приводимые к целым</a:t>
            </a:r>
          </a:p>
          <a:p>
            <a:pPr lvl="1" eaLnBrk="1" hangingPunct="1">
              <a:lnSpc>
                <a:spcPct val="80000"/>
              </a:lnSpc>
            </a:pPr>
            <a:r>
              <a:rPr lang="ru-RU" dirty="0"/>
              <a:t>Размер массива задается статически на этапе компиляции и не может быть изменен в ходе работы программы</a:t>
            </a:r>
          </a:p>
          <a:p>
            <a:pPr lvl="1" eaLnBrk="1" hangingPunct="1">
              <a:lnSpc>
                <a:spcPct val="80000"/>
              </a:lnSpc>
            </a:pPr>
            <a:r>
              <a:rPr lang="ru-RU" dirty="0"/>
              <a:t>Индекс начального элемента массива равен </a:t>
            </a:r>
            <a:r>
              <a:rPr lang="ru-RU" b="1" dirty="0">
                <a:solidFill>
                  <a:srgbClr val="FF0000"/>
                </a:solidFill>
              </a:rPr>
              <a:t>нулю</a:t>
            </a:r>
            <a:endParaRPr lang="ru-RU" dirty="0">
              <a:solidFill>
                <a:srgbClr val="FF0000"/>
              </a:solidFill>
            </a:endParaRPr>
          </a:p>
          <a:p>
            <a:pPr lvl="1" eaLnBrk="1" hangingPunct="1">
              <a:lnSpc>
                <a:spcPct val="80000"/>
              </a:lnSpc>
            </a:pPr>
            <a:r>
              <a:rPr lang="ru-RU" dirty="0"/>
              <a:t>Есть возможность объявления многомерных массивов</a:t>
            </a:r>
          </a:p>
        </p:txBody>
      </p:sp>
    </p:spTree>
    <p:custDataLst>
      <p:tags r:id="rId1"/>
    </p:custDataLst>
    <p:extLst>
      <p:ext uri="{BB962C8B-B14F-4D97-AF65-F5344CB8AC3E}">
        <p14:creationId xmlns:p14="http://schemas.microsoft.com/office/powerpoint/2010/main" val="239839128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497608" y="0"/>
            <a:ext cx="9170392" cy="7094250"/>
          </a:xfrm>
          <a:prstGeom prst="rect">
            <a:avLst/>
          </a:prstGeom>
        </p:spPr>
        <p:txBody>
          <a:bodyPr wrap="square">
            <a:spAutoFit/>
          </a:bodyPr>
          <a:lstStyle/>
          <a:p>
            <a:r>
              <a:rPr lang="en-US" sz="1300" dirty="0">
                <a:solidFill>
                  <a:srgbClr val="808080"/>
                </a:solidFill>
                <a:latin typeface="Consolas" panose="020B0609020204030204" pitchFamily="49" charset="0"/>
                <a:ea typeface="Calibri" panose="020F0502020204030204" pitchFamily="34" charset="0"/>
                <a:cs typeface="Times New Roman" panose="02020603050405020304" pitchFamily="18" charset="0"/>
              </a:rPr>
              <a:t>#include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&lt;</a:t>
            </a:r>
            <a:r>
              <a:rPr lang="en-US"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cassert</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&gt;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808080"/>
                </a:solidFill>
                <a:latin typeface="Consolas" panose="020B0609020204030204" pitchFamily="49" charset="0"/>
                <a:ea typeface="Calibri" panose="020F0502020204030204" pitchFamily="34" charset="0"/>
                <a:cs typeface="Times New Roman" panose="02020603050405020304" pitchFamily="18" charset="0"/>
              </a:rPr>
              <a:t>#include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&lt;string&gt;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g_globalArray</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[3];</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main</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Глобальные переменные-массивы по умолчанию инициализируются </a:t>
            </a:r>
            <a:r>
              <a:rPr lang="ru-RU" sz="13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нуляем</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g_globalArray</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[0] == 0 &amp;&amp;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g_globalArray</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[1] == 0 </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&amp;&amp;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g_globalArray</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[2] == 0);</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Массив из 3-х элементов. Элементы не проинициализированы</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float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floatNumbers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[3];</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floatNumbers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[0] = 1.0;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floatNumbers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[1] = 3.5;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floatNumbers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[2] = -4.5;</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Массив при объявлении может быть проинициализирован</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de-DE"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maybe_unused</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doubleNumbers</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[3] = { 3.8, 2.1, 3.53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Элементы массива, не указанные при инициализации, равны нулю</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zeroFilledArray</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[3] = { 3.5, 7.2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i="1" dirty="0" err="1">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zeroFilledArray</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[2] == 0.0);</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Элементы проинициализированы нулями</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de-DE"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maybe_unused</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zeroInitializedArray</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[3] = {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Если не указать размер массива при инициализации,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он будет определен автоматически</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de-DE"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maybe_unused</a:t>
            </a:r>
            <a:r>
              <a:rPr lang="de-DE"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arrayOf5Items</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 3.5, 8.7, 2.3, -1.25, 0.0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std</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string</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"John"</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surname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"Doe"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При инициализации элементов массив могут также использоваться выражения</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std</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string</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"Ivan"</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"Sergey"</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surname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Так можно определить количество элементов в массиве</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std</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880000"/>
                </a:solidFill>
                <a:latin typeface="Consolas" panose="020B0609020204030204" pitchFamily="49" charset="0"/>
                <a:ea typeface="Calibri" panose="020F0502020204030204" pitchFamily="34" charset="0"/>
                <a:cs typeface="Times New Roman" panose="02020603050405020304" pitchFamily="18" charset="0"/>
              </a:rPr>
              <a:t>size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userNames</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3);</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i="1" dirty="0" err="1">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userNames</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[2] </a:t>
            </a:r>
            <a:r>
              <a:rPr lang="ru-RU" sz="13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John</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Doe</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31444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fade">
                                      <p:cBhvr>
                                        <p:cTn id="7" dur="500"/>
                                        <p:tgtEl>
                                          <p:spTgt spid="4">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7" end="7"/>
                                            </p:txEl>
                                          </p:spTgt>
                                        </p:tgtEl>
                                        <p:attrNameLst>
                                          <p:attrName>style.visibility</p:attrName>
                                        </p:attrNameLst>
                                      </p:cBhvr>
                                      <p:to>
                                        <p:strVal val="visible"/>
                                      </p:to>
                                    </p:set>
                                    <p:animEffect transition="in" filter="fade">
                                      <p:cBhvr>
                                        <p:cTn id="10" dur="500"/>
                                        <p:tgtEl>
                                          <p:spTgt spid="4">
                                            <p:txEl>
                                              <p:pRg st="7" end="7"/>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9" end="9"/>
                                            </p:txEl>
                                          </p:spTgt>
                                        </p:tgtEl>
                                        <p:attrNameLst>
                                          <p:attrName>style.visibility</p:attrName>
                                        </p:attrNameLst>
                                      </p:cBhvr>
                                      <p:to>
                                        <p:strVal val="visible"/>
                                      </p:to>
                                    </p:set>
                                    <p:animEffect transition="in" filter="fade">
                                      <p:cBhvr>
                                        <p:cTn id="15" dur="500"/>
                                        <p:tgtEl>
                                          <p:spTgt spid="4">
                                            <p:txEl>
                                              <p:pRg st="9" end="9"/>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0" end="10"/>
                                            </p:txEl>
                                          </p:spTgt>
                                        </p:tgtEl>
                                        <p:attrNameLst>
                                          <p:attrName>style.visibility</p:attrName>
                                        </p:attrNameLst>
                                      </p:cBhvr>
                                      <p:to>
                                        <p:strVal val="visible"/>
                                      </p:to>
                                    </p:set>
                                    <p:animEffect transition="in" filter="fade">
                                      <p:cBhvr>
                                        <p:cTn id="18" dur="500"/>
                                        <p:tgtEl>
                                          <p:spTgt spid="4">
                                            <p:txEl>
                                              <p:pRg st="10" end="1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1" end="11"/>
                                            </p:txEl>
                                          </p:spTgt>
                                        </p:tgtEl>
                                        <p:attrNameLst>
                                          <p:attrName>style.visibility</p:attrName>
                                        </p:attrNameLst>
                                      </p:cBhvr>
                                      <p:to>
                                        <p:strVal val="visible"/>
                                      </p:to>
                                    </p:set>
                                    <p:animEffect transition="in" filter="fade">
                                      <p:cBhvr>
                                        <p:cTn id="21" dur="500"/>
                                        <p:tgtEl>
                                          <p:spTgt spid="4">
                                            <p:txEl>
                                              <p:pRg st="11" end="1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12" end="12"/>
                                            </p:txEl>
                                          </p:spTgt>
                                        </p:tgtEl>
                                        <p:attrNameLst>
                                          <p:attrName>style.visibility</p:attrName>
                                        </p:attrNameLst>
                                      </p:cBhvr>
                                      <p:to>
                                        <p:strVal val="visible"/>
                                      </p:to>
                                    </p:set>
                                    <p:animEffect transition="in" filter="fade">
                                      <p:cBhvr>
                                        <p:cTn id="26" dur="500"/>
                                        <p:tgtEl>
                                          <p:spTgt spid="4">
                                            <p:txEl>
                                              <p:pRg st="12" end="12"/>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3" end="13"/>
                                            </p:txEl>
                                          </p:spTgt>
                                        </p:tgtEl>
                                        <p:attrNameLst>
                                          <p:attrName>style.visibility</p:attrName>
                                        </p:attrNameLst>
                                      </p:cBhvr>
                                      <p:to>
                                        <p:strVal val="visible"/>
                                      </p:to>
                                    </p:set>
                                    <p:animEffect transition="in" filter="fade">
                                      <p:cBhvr>
                                        <p:cTn id="29" dur="500"/>
                                        <p:tgtEl>
                                          <p:spTgt spid="4">
                                            <p:txEl>
                                              <p:pRg st="13" end="13"/>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4">
                                            <p:txEl>
                                              <p:pRg st="14" end="14"/>
                                            </p:txEl>
                                          </p:spTgt>
                                        </p:tgtEl>
                                        <p:attrNameLst>
                                          <p:attrName>style.visibility</p:attrName>
                                        </p:attrNameLst>
                                      </p:cBhvr>
                                      <p:to>
                                        <p:strVal val="visible"/>
                                      </p:to>
                                    </p:set>
                                    <p:animEffect transition="in" filter="fade">
                                      <p:cBhvr>
                                        <p:cTn id="32" dur="500"/>
                                        <p:tgtEl>
                                          <p:spTgt spid="4">
                                            <p:txEl>
                                              <p:pRg st="14" end="1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16" end="16"/>
                                            </p:txEl>
                                          </p:spTgt>
                                        </p:tgtEl>
                                        <p:attrNameLst>
                                          <p:attrName>style.visibility</p:attrName>
                                        </p:attrNameLst>
                                      </p:cBhvr>
                                      <p:to>
                                        <p:strVal val="visible"/>
                                      </p:to>
                                    </p:set>
                                    <p:animEffect transition="in" filter="fade">
                                      <p:cBhvr>
                                        <p:cTn id="37" dur="500"/>
                                        <p:tgtEl>
                                          <p:spTgt spid="4">
                                            <p:txEl>
                                              <p:pRg st="16" end="16"/>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17" end="17"/>
                                            </p:txEl>
                                          </p:spTgt>
                                        </p:tgtEl>
                                        <p:attrNameLst>
                                          <p:attrName>style.visibility</p:attrName>
                                        </p:attrNameLst>
                                      </p:cBhvr>
                                      <p:to>
                                        <p:strVal val="visible"/>
                                      </p:to>
                                    </p:set>
                                    <p:animEffect transition="in" filter="fade">
                                      <p:cBhvr>
                                        <p:cTn id="40" dur="500"/>
                                        <p:tgtEl>
                                          <p:spTgt spid="4">
                                            <p:txEl>
                                              <p:pRg st="17" end="1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18" end="18"/>
                                            </p:txEl>
                                          </p:spTgt>
                                        </p:tgtEl>
                                        <p:attrNameLst>
                                          <p:attrName>style.visibility</p:attrName>
                                        </p:attrNameLst>
                                      </p:cBhvr>
                                      <p:to>
                                        <p:strVal val="visible"/>
                                      </p:to>
                                    </p:set>
                                    <p:animEffect transition="in" filter="fade">
                                      <p:cBhvr>
                                        <p:cTn id="43" dur="500"/>
                                        <p:tgtEl>
                                          <p:spTgt spid="4">
                                            <p:txEl>
                                              <p:pRg st="18" end="1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20" end="20"/>
                                            </p:txEl>
                                          </p:spTgt>
                                        </p:tgtEl>
                                        <p:attrNameLst>
                                          <p:attrName>style.visibility</p:attrName>
                                        </p:attrNameLst>
                                      </p:cBhvr>
                                      <p:to>
                                        <p:strVal val="visible"/>
                                      </p:to>
                                    </p:set>
                                    <p:animEffect transition="in" filter="fade">
                                      <p:cBhvr>
                                        <p:cTn id="48" dur="500"/>
                                        <p:tgtEl>
                                          <p:spTgt spid="4">
                                            <p:txEl>
                                              <p:pRg st="20" end="20"/>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4">
                                            <p:txEl>
                                              <p:pRg st="21" end="21"/>
                                            </p:txEl>
                                          </p:spTgt>
                                        </p:tgtEl>
                                        <p:attrNameLst>
                                          <p:attrName>style.visibility</p:attrName>
                                        </p:attrNameLst>
                                      </p:cBhvr>
                                      <p:to>
                                        <p:strVal val="visible"/>
                                      </p:to>
                                    </p:set>
                                    <p:animEffect transition="in" filter="fade">
                                      <p:cBhvr>
                                        <p:cTn id="51" dur="500"/>
                                        <p:tgtEl>
                                          <p:spTgt spid="4">
                                            <p:txEl>
                                              <p:pRg st="21" end="21"/>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
                                            <p:txEl>
                                              <p:pRg st="23" end="23"/>
                                            </p:txEl>
                                          </p:spTgt>
                                        </p:tgtEl>
                                        <p:attrNameLst>
                                          <p:attrName>style.visibility</p:attrName>
                                        </p:attrNameLst>
                                      </p:cBhvr>
                                      <p:to>
                                        <p:strVal val="visible"/>
                                      </p:to>
                                    </p:set>
                                    <p:animEffect transition="in" filter="fade">
                                      <p:cBhvr>
                                        <p:cTn id="56" dur="500"/>
                                        <p:tgtEl>
                                          <p:spTgt spid="4">
                                            <p:txEl>
                                              <p:pRg st="23" end="23"/>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4">
                                            <p:txEl>
                                              <p:pRg st="24" end="24"/>
                                            </p:txEl>
                                          </p:spTgt>
                                        </p:tgtEl>
                                        <p:attrNameLst>
                                          <p:attrName>style.visibility</p:attrName>
                                        </p:attrNameLst>
                                      </p:cBhvr>
                                      <p:to>
                                        <p:strVal val="visible"/>
                                      </p:to>
                                    </p:set>
                                    <p:animEffect transition="in" filter="fade">
                                      <p:cBhvr>
                                        <p:cTn id="59" dur="500"/>
                                        <p:tgtEl>
                                          <p:spTgt spid="4">
                                            <p:txEl>
                                              <p:pRg st="24" end="24"/>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4">
                                            <p:txEl>
                                              <p:pRg st="25" end="25"/>
                                            </p:txEl>
                                          </p:spTgt>
                                        </p:tgtEl>
                                        <p:attrNameLst>
                                          <p:attrName>style.visibility</p:attrName>
                                        </p:attrNameLst>
                                      </p:cBhvr>
                                      <p:to>
                                        <p:strVal val="visible"/>
                                      </p:to>
                                    </p:set>
                                    <p:animEffect transition="in" filter="fade">
                                      <p:cBhvr>
                                        <p:cTn id="62" dur="500"/>
                                        <p:tgtEl>
                                          <p:spTgt spid="4">
                                            <p:txEl>
                                              <p:pRg st="25" end="25"/>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27" end="27"/>
                                            </p:txEl>
                                          </p:spTgt>
                                        </p:tgtEl>
                                        <p:attrNameLst>
                                          <p:attrName>style.visibility</p:attrName>
                                        </p:attrNameLst>
                                      </p:cBhvr>
                                      <p:to>
                                        <p:strVal val="visible"/>
                                      </p:to>
                                    </p:set>
                                    <p:animEffect transition="in" filter="fade">
                                      <p:cBhvr>
                                        <p:cTn id="67" dur="500"/>
                                        <p:tgtEl>
                                          <p:spTgt spid="4">
                                            <p:txEl>
                                              <p:pRg st="27" end="2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
                                            <p:txEl>
                                              <p:pRg st="28" end="28"/>
                                            </p:txEl>
                                          </p:spTgt>
                                        </p:tgtEl>
                                        <p:attrNameLst>
                                          <p:attrName>style.visibility</p:attrName>
                                        </p:attrNameLst>
                                      </p:cBhvr>
                                      <p:to>
                                        <p:strVal val="visible"/>
                                      </p:to>
                                    </p:set>
                                    <p:animEffect transition="in" filter="fade">
                                      <p:cBhvr>
                                        <p:cTn id="70" dur="500"/>
                                        <p:tgtEl>
                                          <p:spTgt spid="4">
                                            <p:txEl>
                                              <p:pRg st="28" end="28"/>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4">
                                            <p:txEl>
                                              <p:pRg st="29" end="29"/>
                                            </p:txEl>
                                          </p:spTgt>
                                        </p:tgtEl>
                                        <p:attrNameLst>
                                          <p:attrName>style.visibility</p:attrName>
                                        </p:attrNameLst>
                                      </p:cBhvr>
                                      <p:to>
                                        <p:strVal val="visible"/>
                                      </p:to>
                                    </p:set>
                                    <p:animEffect transition="in" filter="fade">
                                      <p:cBhvr>
                                        <p:cTn id="73" dur="500"/>
                                        <p:tgtEl>
                                          <p:spTgt spid="4">
                                            <p:txEl>
                                              <p:pRg st="29" end="29"/>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4">
                                            <p:txEl>
                                              <p:pRg st="30" end="30"/>
                                            </p:txEl>
                                          </p:spTgt>
                                        </p:tgtEl>
                                        <p:attrNameLst>
                                          <p:attrName>style.visibility</p:attrName>
                                        </p:attrNameLst>
                                      </p:cBhvr>
                                      <p:to>
                                        <p:strVal val="visible"/>
                                      </p:to>
                                    </p:set>
                                    <p:animEffect transition="in" filter="fade">
                                      <p:cBhvr>
                                        <p:cTn id="76" dur="500"/>
                                        <p:tgtEl>
                                          <p:spTgt spid="4">
                                            <p:txEl>
                                              <p:pRg st="30" end="30"/>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4">
                                            <p:txEl>
                                              <p:pRg st="31" end="31"/>
                                            </p:txEl>
                                          </p:spTgt>
                                        </p:tgtEl>
                                        <p:attrNameLst>
                                          <p:attrName>style.visibility</p:attrName>
                                        </p:attrNameLst>
                                      </p:cBhvr>
                                      <p:to>
                                        <p:strVal val="visible"/>
                                      </p:to>
                                    </p:set>
                                    <p:animEffect transition="in" filter="fade">
                                      <p:cBhvr>
                                        <p:cTn id="79" dur="500"/>
                                        <p:tgtEl>
                                          <p:spTgt spid="4">
                                            <p:txEl>
                                              <p:pRg st="31" end="31"/>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4">
                                            <p:txEl>
                                              <p:pRg st="32" end="32"/>
                                            </p:txEl>
                                          </p:spTgt>
                                        </p:tgtEl>
                                        <p:attrNameLst>
                                          <p:attrName>style.visibility</p:attrName>
                                        </p:attrNameLst>
                                      </p:cBhvr>
                                      <p:to>
                                        <p:strVal val="visible"/>
                                      </p:to>
                                    </p:set>
                                    <p:animEffect transition="in" filter="fade">
                                      <p:cBhvr>
                                        <p:cTn id="82" dur="500"/>
                                        <p:tgtEl>
                                          <p:spTgt spid="4">
                                            <p:txEl>
                                              <p:pRg st="32" end="3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Массивы символов</a:t>
            </a:r>
          </a:p>
        </p:txBody>
      </p:sp>
      <p:sp>
        <p:nvSpPr>
          <p:cNvPr id="3" name="Прямоугольник 2"/>
          <p:cNvSpPr/>
          <p:nvPr/>
        </p:nvSpPr>
        <p:spPr>
          <a:xfrm>
            <a:off x="838200" y="1916832"/>
            <a:ext cx="9506272" cy="3577326"/>
          </a:xfrm>
          <a:prstGeom prst="rect">
            <a:avLst/>
          </a:prstGeom>
        </p:spPr>
        <p:txBody>
          <a:bodyPr wrap="square">
            <a:spAutoFit/>
          </a:bodyPr>
          <a:lstStyle/>
          <a:p>
            <a:pPr>
              <a:lnSpc>
                <a:spcPct val="115000"/>
              </a:lnSpc>
            </a:pPr>
            <a:r>
              <a:rPr lang="ru-RU"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void</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ArrayOfChars</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Константный массив из 5 элементов</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dirty="0">
                <a:solidFill>
                  <a:srgbClr val="0000FF"/>
                </a:solidFill>
                <a:latin typeface="Consolas" panose="020B0609020204030204" pitchFamily="49" charset="0"/>
                <a:ea typeface="Calibri" panose="020F0502020204030204" pitchFamily="34" charset="0"/>
                <a:cs typeface="Times New Roman" panose="02020603050405020304" pitchFamily="18" charset="0"/>
              </a:rPr>
              <a:t>char</a:t>
            </a:r>
            <a:r>
              <a:rPr lang="en-US"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dirty="0">
                <a:solidFill>
                  <a:srgbClr val="000080"/>
                </a:solidFill>
                <a:latin typeface="Consolas" panose="020B0609020204030204" pitchFamily="49" charset="0"/>
                <a:ea typeface="Calibri" panose="020F0502020204030204" pitchFamily="34" charset="0"/>
                <a:cs typeface="Times New Roman" panose="02020603050405020304" pitchFamily="18" charset="0"/>
              </a:rPr>
              <a:t>name</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en-US" dirty="0">
                <a:solidFill>
                  <a:srgbClr val="A31515"/>
                </a:solidFill>
                <a:latin typeface="Consolas" panose="020B0609020204030204" pitchFamily="49" charset="0"/>
                <a:ea typeface="Calibri" panose="020F0502020204030204" pitchFamily="34" charset="0"/>
                <a:cs typeface="Times New Roman" panose="02020603050405020304" pitchFamily="18" charset="0"/>
              </a:rPr>
              <a:t>J</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en-US" dirty="0">
                <a:solidFill>
                  <a:srgbClr val="A31515"/>
                </a:solidFill>
                <a:latin typeface="Consolas" panose="020B0609020204030204" pitchFamily="49" charset="0"/>
                <a:ea typeface="Calibri" panose="020F0502020204030204" pitchFamily="34" charset="0"/>
                <a:cs typeface="Times New Roman" panose="02020603050405020304" pitchFamily="18" charset="0"/>
              </a:rPr>
              <a:t>o</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en-US" dirty="0">
                <a:solidFill>
                  <a:srgbClr val="A31515"/>
                </a:solidFill>
                <a:latin typeface="Consolas" panose="020B0609020204030204" pitchFamily="49" charset="0"/>
                <a:ea typeface="Calibri" panose="020F0502020204030204" pitchFamily="34" charset="0"/>
                <a:cs typeface="Times New Roman" panose="02020603050405020304" pitchFamily="18" charset="0"/>
              </a:rPr>
              <a:t>h</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en-US" dirty="0">
                <a:solidFill>
                  <a:srgbClr val="A31515"/>
                </a:solidFill>
                <a:latin typeface="Consolas" panose="020B0609020204030204" pitchFamily="49" charset="0"/>
                <a:ea typeface="Calibri" panose="020F0502020204030204" pitchFamily="34" charset="0"/>
                <a:cs typeface="Times New Roman" panose="02020603050405020304" pitchFamily="18" charset="0"/>
              </a:rPr>
              <a:t>n</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'\0'</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Неконстантный</a:t>
            </a:r>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массив из 4 элементов</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char</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surname</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Doe</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Константный массив из 6 элементов</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char</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hello</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[6] = </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Hello</a:t>
            </a:r>
            <a:r>
              <a:rPr lang="ru-RU"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ru-RU"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3763017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Определение размера массива</a:t>
            </a:r>
          </a:p>
        </p:txBody>
      </p:sp>
      <p:sp>
        <p:nvSpPr>
          <p:cNvPr id="3" name="Прямоугольник 2"/>
          <p:cNvSpPr/>
          <p:nvPr/>
        </p:nvSpPr>
        <p:spPr>
          <a:xfrm>
            <a:off x="838200" y="1844824"/>
            <a:ext cx="10515600" cy="3293209"/>
          </a:xfrm>
          <a:prstGeom prst="rect">
            <a:avLst/>
          </a:prstGeom>
        </p:spPr>
        <p:txBody>
          <a:bodyPr wrap="square">
            <a:spAutoFit/>
          </a:bodyPr>
          <a:lstStyle/>
          <a:p>
            <a:r>
              <a:rPr lang="en-US" sz="16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sz="1600" dirty="0" err="1">
                <a:solidFill>
                  <a:srgbClr val="A31515"/>
                </a:solidFill>
                <a:latin typeface="Consolas" panose="020B0609020204030204" pitchFamily="49" charset="0"/>
                <a:ea typeface="Calibri" panose="020F0502020204030204" pitchFamily="34" charset="0"/>
                <a:cs typeface="Consolas" panose="020B0609020204030204" pitchFamily="49" charset="0"/>
              </a:rPr>
              <a:t>cassert</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&lt;string&gt;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ru-RU" sz="1600" dirty="0" err="1">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600"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00FF"/>
                </a:solidFill>
                <a:latin typeface="Consolas" panose="020B0609020204030204" pitchFamily="49" charset="0"/>
                <a:ea typeface="Calibri" panose="020F0502020204030204" pitchFamily="34" charset="0"/>
                <a:cs typeface="Consolas" panose="020B0609020204030204" pitchFamily="49" charset="0"/>
              </a:rPr>
              <a:t>string</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userNames</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"Ivan"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"Sergey"</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A31515"/>
                </a:solidFill>
                <a:latin typeface="Consolas" panose="020B0609020204030204" pitchFamily="49" charset="0"/>
                <a:ea typeface="Calibri" panose="020F0502020204030204" pitchFamily="34" charset="0"/>
                <a:cs typeface="Consolas" panose="020B0609020204030204" pitchFamily="49" charset="0"/>
              </a:rPr>
              <a:t>Stepan</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880000"/>
                </a:solidFill>
                <a:latin typeface="Consolas" panose="020B0609020204030204" pitchFamily="49" charset="0"/>
                <a:ea typeface="Calibri" panose="020F0502020204030204" pitchFamily="34" charset="0"/>
                <a:cs typeface="Consolas" panose="020B0609020204030204" pitchFamily="49" charset="0"/>
              </a:rPr>
              <a:t>size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userNames</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3);</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FF"/>
                </a:solidFill>
                <a:latin typeface="Consolas" panose="020B0609020204030204" pitchFamily="49" charset="0"/>
                <a:ea typeface="Calibri" panose="020F0502020204030204" pitchFamily="34" charset="0"/>
                <a:cs typeface="Consolas" panose="020B0609020204030204" pitchFamily="49" charset="0"/>
              </a:rPr>
              <a:t>const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char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arr1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'J'</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'o'</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'h'</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'\0'</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880000"/>
                </a:solidFill>
                <a:latin typeface="Consolas" panose="020B0609020204030204" pitchFamily="49" charset="0"/>
                <a:ea typeface="Calibri" panose="020F0502020204030204" pitchFamily="34" charset="0"/>
                <a:cs typeface="Consolas" panose="020B0609020204030204" pitchFamily="49" charset="0"/>
              </a:rPr>
              <a:t>size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arr1</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5);</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char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arr2</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"Doe"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i="1" dirty="0">
                <a:solidFill>
                  <a:srgbClr val="880000"/>
                </a:solidFill>
                <a:latin typeface="Consolas" panose="020B0609020204030204" pitchFamily="49" charset="0"/>
                <a:ea typeface="Calibri" panose="020F0502020204030204" pitchFamily="34" charset="0"/>
                <a:cs typeface="Consolas" panose="020B0609020204030204" pitchFamily="49" charset="0"/>
              </a:rPr>
              <a:t>size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arr2</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4);</a:t>
            </a:r>
            <a:endPar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p:txBody>
      </p:sp>
      <p:sp>
        <p:nvSpPr>
          <p:cNvPr id="6" name="TextBox 5">
            <a:extLst>
              <a:ext uri="{FF2B5EF4-FFF2-40B4-BE49-F238E27FC236}">
                <a16:creationId xmlns:a16="http://schemas.microsoft.com/office/drawing/2014/main" id="{FC684111-576D-1C88-0346-40EA4C5B3F7E}"/>
              </a:ext>
            </a:extLst>
          </p:cNvPr>
          <p:cNvSpPr txBox="1"/>
          <p:nvPr/>
        </p:nvSpPr>
        <p:spPr>
          <a:xfrm>
            <a:off x="6312024" y="6123543"/>
            <a:ext cx="5544616" cy="369332"/>
          </a:xfrm>
          <a:prstGeom prst="rect">
            <a:avLst/>
          </a:prstGeom>
          <a:noFill/>
        </p:spPr>
        <p:txBody>
          <a:bodyPr wrap="square">
            <a:spAutoFit/>
          </a:bodyPr>
          <a:lstStyle/>
          <a:p>
            <a:r>
              <a:rPr lang="en-US" dirty="0">
                <a:hlinkClick r:id="rId2"/>
              </a:rPr>
              <a:t>https://godbolt.org/z/Ka548vKcn</a:t>
            </a:r>
            <a:r>
              <a:rPr lang="en-US" dirty="0"/>
              <a:t> </a:t>
            </a:r>
          </a:p>
        </p:txBody>
      </p:sp>
    </p:spTree>
    <p:extLst>
      <p:ext uri="{BB962C8B-B14F-4D97-AF65-F5344CB8AC3E}">
        <p14:creationId xmlns:p14="http://schemas.microsoft.com/office/powerpoint/2010/main" val="1362587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fade">
                                      <p:cBhvr>
                                        <p:cTn id="15" dur="500"/>
                                        <p:tgtEl>
                                          <p:spTgt spid="3">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8" end="8"/>
                                            </p:txEl>
                                          </p:spTgt>
                                        </p:tgtEl>
                                        <p:attrNameLst>
                                          <p:attrName>style.visibility</p:attrName>
                                        </p:attrNameLst>
                                      </p:cBhvr>
                                      <p:to>
                                        <p:strVal val="visible"/>
                                      </p:to>
                                    </p:set>
                                    <p:animEffect transition="in" filter="fade">
                                      <p:cBhvr>
                                        <p:cTn id="18" dur="500"/>
                                        <p:tgtEl>
                                          <p:spTgt spid="3">
                                            <p:txEl>
                                              <p:pRg st="8" end="8"/>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animEffect transition="in" filter="fade">
                                      <p:cBhvr>
                                        <p:cTn id="23" dur="500"/>
                                        <p:tgtEl>
                                          <p:spTgt spid="3">
                                            <p:txEl>
                                              <p:pRg st="10" end="1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11" end="11"/>
                                            </p:txEl>
                                          </p:spTgt>
                                        </p:tgtEl>
                                        <p:attrNameLst>
                                          <p:attrName>style.visibility</p:attrName>
                                        </p:attrNameLst>
                                      </p:cBhvr>
                                      <p:to>
                                        <p:strVal val="visible"/>
                                      </p:to>
                                    </p:set>
                                    <p:animEffect transition="in" filter="fade">
                                      <p:cBhvr>
                                        <p:cTn id="26"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Многомерные массивы</a:t>
            </a:r>
          </a:p>
        </p:txBody>
      </p:sp>
      <p:sp>
        <p:nvSpPr>
          <p:cNvPr id="3" name="Прямоугольник 2"/>
          <p:cNvSpPr/>
          <p:nvPr/>
        </p:nvSpPr>
        <p:spPr>
          <a:xfrm>
            <a:off x="838200" y="1690689"/>
            <a:ext cx="9461140" cy="3785652"/>
          </a:xfrm>
          <a:prstGeom prst="rect">
            <a:avLst/>
          </a:prstGeom>
        </p:spPr>
        <p:txBody>
          <a:bodyPr wrap="square">
            <a:spAutoFit/>
          </a:bodyPr>
          <a:lstStyle/>
          <a:p>
            <a:r>
              <a:rPr lang="en-US" sz="16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sz="1600" dirty="0" err="1">
                <a:solidFill>
                  <a:srgbClr val="A31515"/>
                </a:solidFill>
                <a:latin typeface="Consolas" panose="020B0609020204030204" pitchFamily="49" charset="0"/>
                <a:ea typeface="Calibri" panose="020F0502020204030204" pitchFamily="34" charset="0"/>
                <a:cs typeface="Consolas" panose="020B0609020204030204" pitchFamily="49" charset="0"/>
              </a:rPr>
              <a:t>cassert</a:t>
            </a:r>
            <a:r>
              <a:rPr lang="en-US" sz="16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using</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Matrix2x2</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[2][2];</a:t>
            </a:r>
            <a:endParaRPr lang="ru-RU" sz="1600" dirty="0">
              <a:latin typeface="Consolas" panose="020B0609020204030204" pitchFamily="49" charset="0"/>
              <a:ea typeface="Calibri" panose="020F0502020204030204" pitchFamily="34" charset="0"/>
              <a:cs typeface="Consolas" panose="020B0609020204030204" pitchFamily="49" charset="0"/>
            </a:endParaRPr>
          </a:p>
          <a:p>
            <a:endParaRPr lang="ru-RU" sz="16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Matrix2x2</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{1.0, 2.5},</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{4.5, 3.2}</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[0][0] == 1.0);</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[0][1] == 2.5);</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6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[1][0] == 4.5);</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600" i="1" dirty="0" err="1">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6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[1][1] == 3.2);</a:t>
            </a:r>
            <a:endParaRPr lang="ru-RU" sz="1600" dirty="0">
              <a:latin typeface="Consolas" panose="020B0609020204030204" pitchFamily="49" charset="0"/>
              <a:ea typeface="Calibri" panose="020F0502020204030204" pitchFamily="34" charset="0"/>
              <a:cs typeface="Consolas" panose="020B0609020204030204" pitchFamily="49" charset="0"/>
            </a:endParaRPr>
          </a:p>
          <a:p>
            <a:r>
              <a:rPr lang="ru-RU"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600" dirty="0">
              <a:latin typeface="Consolas" panose="020B0609020204030204" pitchFamily="49" charset="0"/>
              <a:ea typeface="Calibri" panose="020F0502020204030204" pitchFamily="34" charset="0"/>
              <a:cs typeface="Consolas" panose="020B0609020204030204" pitchFamily="49" charset="0"/>
            </a:endParaRPr>
          </a:p>
        </p:txBody>
      </p:sp>
      <p:sp>
        <p:nvSpPr>
          <p:cNvPr id="5" name="TextBox 4">
            <a:extLst>
              <a:ext uri="{FF2B5EF4-FFF2-40B4-BE49-F238E27FC236}">
                <a16:creationId xmlns:a16="http://schemas.microsoft.com/office/drawing/2014/main" id="{3944A89C-CB0E-660D-95EC-C381DCDDA818}"/>
              </a:ext>
            </a:extLst>
          </p:cNvPr>
          <p:cNvSpPr txBox="1"/>
          <p:nvPr/>
        </p:nvSpPr>
        <p:spPr>
          <a:xfrm>
            <a:off x="6096000" y="5805264"/>
            <a:ext cx="6096000" cy="369332"/>
          </a:xfrm>
          <a:prstGeom prst="rect">
            <a:avLst/>
          </a:prstGeom>
          <a:noFill/>
        </p:spPr>
        <p:txBody>
          <a:bodyPr wrap="square">
            <a:spAutoFit/>
          </a:bodyPr>
          <a:lstStyle/>
          <a:p>
            <a:r>
              <a:rPr lang="en-US" dirty="0">
                <a:hlinkClick r:id="rId2"/>
              </a:rPr>
              <a:t>https://godbolt.org/z/dseoYPEMo</a:t>
            </a:r>
            <a:r>
              <a:rPr lang="en-US" dirty="0"/>
              <a:t> </a:t>
            </a:r>
          </a:p>
        </p:txBody>
      </p:sp>
    </p:spTree>
    <p:extLst>
      <p:ext uri="{BB962C8B-B14F-4D97-AF65-F5344CB8AC3E}">
        <p14:creationId xmlns:p14="http://schemas.microsoft.com/office/powerpoint/2010/main" val="406138377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Передача массива в функцию</a:t>
            </a:r>
          </a:p>
        </p:txBody>
      </p:sp>
      <p:sp>
        <p:nvSpPr>
          <p:cNvPr id="3" name="Прямоугольник 2"/>
          <p:cNvSpPr/>
          <p:nvPr/>
        </p:nvSpPr>
        <p:spPr>
          <a:xfrm>
            <a:off x="119336" y="1690688"/>
            <a:ext cx="4248473" cy="3323987"/>
          </a:xfrm>
          <a:prstGeom prst="rect">
            <a:avLst/>
          </a:prstGeom>
        </p:spPr>
        <p:txBody>
          <a:bodyPr wrap="square">
            <a:spAutoFit/>
          </a:bodyPr>
          <a:lstStyle/>
          <a:p>
            <a:r>
              <a:rPr lang="en-US" sz="14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sz="1400" dirty="0" err="1">
                <a:solidFill>
                  <a:srgbClr val="A31515"/>
                </a:solidFill>
                <a:latin typeface="Consolas" panose="020B0609020204030204" pitchFamily="49" charset="0"/>
                <a:ea typeface="Calibri" panose="020F0502020204030204" pitchFamily="34" charset="0"/>
                <a:cs typeface="Consolas" panose="020B0609020204030204" pitchFamily="49" charset="0"/>
              </a:rPr>
              <a:t>cassert</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using Matrix2x2</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[2][2];</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880000"/>
                </a:solidFill>
                <a:latin typeface="Consolas" panose="020B0609020204030204" pitchFamily="49" charset="0"/>
                <a:ea typeface="Calibri" panose="020F0502020204030204" pitchFamily="34" charset="0"/>
                <a:cs typeface="Consolas" panose="020B0609020204030204" pitchFamily="49" charset="0"/>
              </a:rPr>
              <a:t>Fn</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a:solidFill>
                  <a:srgbClr val="0000FF"/>
                </a:solidFill>
                <a:latin typeface="Consolas" panose="020B0609020204030204" pitchFamily="49" charset="0"/>
                <a:ea typeface="Calibri" panose="020F0502020204030204" pitchFamily="34" charset="0"/>
                <a:cs typeface="Consolas" panose="020B0609020204030204" pitchFamily="49" charset="0"/>
              </a:rPr>
              <a:t>Matrix2x2</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  mat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[0][0] = 3.0;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struct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WrappedMatrix2x2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Matrix2x2</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items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880000"/>
                </a:solidFill>
                <a:latin typeface="Consolas" panose="020B0609020204030204" pitchFamily="49" charset="0"/>
                <a:ea typeface="Calibri" panose="020F0502020204030204" pitchFamily="34" charset="0"/>
                <a:cs typeface="Consolas" panose="020B0609020204030204" pitchFamily="49" charset="0"/>
              </a:rPr>
              <a:t>Fn2</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a:solidFill>
                  <a:srgbClr val="0000FF"/>
                </a:solidFill>
                <a:latin typeface="Consolas" panose="020B0609020204030204" pitchFamily="49" charset="0"/>
                <a:ea typeface="Calibri" panose="020F0502020204030204" pitchFamily="34" charset="0"/>
                <a:cs typeface="Consolas" panose="020B0609020204030204" pitchFamily="49" charset="0"/>
              </a:rPr>
              <a:t>WrappedMatrix2x2</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items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[0][0] = 3.0;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p:txBody>
      </p:sp>
      <p:sp>
        <p:nvSpPr>
          <p:cNvPr id="4" name="Прямоугольник 3"/>
          <p:cNvSpPr/>
          <p:nvPr/>
        </p:nvSpPr>
        <p:spPr>
          <a:xfrm>
            <a:off x="4151784" y="1546634"/>
            <a:ext cx="7560840" cy="5262979"/>
          </a:xfrm>
          <a:prstGeom prst="rect">
            <a:avLst/>
          </a:prstGeom>
        </p:spPr>
        <p:txBody>
          <a:bodyPr wrap="square">
            <a:spAutoFit/>
          </a:bodyPr>
          <a:lstStyle/>
          <a:p>
            <a:pPr lvl="0"/>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Matrix2x2</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{1.0, 2.5},</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{4.5, 3.2}</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[0][0] == 1.0);</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При передаче массива в функцию </a:t>
            </a:r>
            <a:r>
              <a:rPr lang="ru-RU" sz="1400" dirty="0" err="1">
                <a:solidFill>
                  <a:srgbClr val="008000"/>
                </a:solidFill>
                <a:latin typeface="Consolas" panose="020B0609020204030204" pitchFamily="49" charset="0"/>
                <a:ea typeface="Calibri" panose="020F0502020204030204" pitchFamily="34" charset="0"/>
                <a:cs typeface="Consolas" panose="020B0609020204030204" pitchFamily="49" charset="0"/>
              </a:rPr>
              <a:t>Fn</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будет передан</a:t>
            </a:r>
            <a:r>
              <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оригинал</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880000"/>
                </a:solidFill>
                <a:latin typeface="Consolas" panose="020B0609020204030204" pitchFamily="49" charset="0"/>
                <a:ea typeface="Calibri" panose="020F0502020204030204" pitchFamily="34" charset="0"/>
                <a:cs typeface="Consolas" panose="020B0609020204030204" pitchFamily="49" charset="0"/>
              </a:rPr>
              <a:t>Fn</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Модификация элементов массива внутри </a:t>
            </a:r>
            <a:r>
              <a:rPr lang="ru-RU" sz="1400" dirty="0" err="1">
                <a:solidFill>
                  <a:srgbClr val="008000"/>
                </a:solidFill>
                <a:latin typeface="Consolas" panose="020B0609020204030204" pitchFamily="49" charset="0"/>
                <a:ea typeface="Calibri" panose="020F0502020204030204" pitchFamily="34" charset="0"/>
                <a:cs typeface="Consolas" panose="020B0609020204030204" pitchFamily="49" charset="0"/>
              </a:rPr>
              <a:t>Fn</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изменит переданный массив</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i="1" dirty="0" err="1">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[0][0] == 3.0);</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00FF"/>
                </a:solidFill>
                <a:latin typeface="Consolas" panose="020B0609020204030204" pitchFamily="49" charset="0"/>
                <a:ea typeface="Calibri" panose="020F0502020204030204" pitchFamily="34" charset="0"/>
                <a:cs typeface="Consolas" panose="020B0609020204030204" pitchFamily="49" charset="0"/>
              </a:rPr>
              <a:t>WrappedMatrix2x2</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wrappedMat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1.0, 2.5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4.5, 3.2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lvl="0"/>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В функцию Fn2 будет передана копия структуры </a:t>
            </a:r>
            <a:r>
              <a:rPr lang="en-US" sz="1400" dirty="0" err="1">
                <a:solidFill>
                  <a:srgbClr val="008000"/>
                </a:solidFill>
                <a:latin typeface="Consolas" panose="020B0609020204030204" pitchFamily="49" charset="0"/>
                <a:ea typeface="Calibri" panose="020F0502020204030204" pitchFamily="34" charset="0"/>
                <a:cs typeface="Consolas" panose="020B0609020204030204" pitchFamily="49" charset="0"/>
              </a:rPr>
              <a:t>wrappedMat</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880000"/>
                </a:solidFill>
                <a:latin typeface="Consolas" panose="020B0609020204030204" pitchFamily="49" charset="0"/>
                <a:ea typeface="Calibri" panose="020F0502020204030204" pitchFamily="34" charset="0"/>
                <a:cs typeface="Consolas" panose="020B0609020204030204" pitchFamily="49" charset="0"/>
              </a:rPr>
              <a:t>Fn2</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wrappedMat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lvl="0"/>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Модификация элементов массива внутри Fn2</a:t>
            </a:r>
            <a:r>
              <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не изменит оригинал</a:t>
            </a:r>
            <a:endPar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endParaRPr>
          </a:p>
          <a:p>
            <a:pPr lvl="0"/>
            <a:r>
              <a:rPr lang="ru-RU" sz="1400" i="1" dirty="0">
                <a:solidFill>
                  <a:srgbClr val="A000A0"/>
                </a:solidFill>
                <a:latin typeface="Consolas" panose="020B0609020204030204" pitchFamily="49" charset="0"/>
                <a:ea typeface="Calibri" panose="020F0502020204030204" pitchFamily="34" charset="0"/>
                <a:cs typeface="Consolas" panose="020B0609020204030204" pitchFamily="49" charset="0"/>
              </a:rPr>
              <a:t>  </a:t>
            </a:r>
            <a:r>
              <a:rPr lang="ru-RU" sz="1400" i="1" dirty="0" err="1">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wrappedMat</a:t>
            </a:r>
            <a:r>
              <a:rPr lang="ru-RU"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items</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[0][0] == 1.0);</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a:p>
            <a:pPr>
              <a:spcAft>
                <a:spcPts val="1000"/>
              </a:spcAft>
            </a:pP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solidFill>
                <a:prstClr val="black"/>
              </a:solidFill>
              <a:latin typeface="Consolas" panose="020B0609020204030204" pitchFamily="49" charset="0"/>
              <a:ea typeface="Calibri" panose="020F0502020204030204" pitchFamily="34" charset="0"/>
              <a:cs typeface="Consolas" panose="020B0609020204030204" pitchFamily="49" charset="0"/>
            </a:endParaRPr>
          </a:p>
        </p:txBody>
      </p:sp>
      <p:sp>
        <p:nvSpPr>
          <p:cNvPr id="6" name="TextBox 5">
            <a:extLst>
              <a:ext uri="{FF2B5EF4-FFF2-40B4-BE49-F238E27FC236}">
                <a16:creationId xmlns:a16="http://schemas.microsoft.com/office/drawing/2014/main" id="{8130F1E5-06BE-FA15-BE88-0EDA5E670679}"/>
              </a:ext>
            </a:extLst>
          </p:cNvPr>
          <p:cNvSpPr txBox="1"/>
          <p:nvPr/>
        </p:nvSpPr>
        <p:spPr>
          <a:xfrm>
            <a:off x="119337" y="6340238"/>
            <a:ext cx="3456384" cy="369332"/>
          </a:xfrm>
          <a:prstGeom prst="rect">
            <a:avLst/>
          </a:prstGeom>
          <a:noFill/>
        </p:spPr>
        <p:txBody>
          <a:bodyPr wrap="square">
            <a:spAutoFit/>
          </a:bodyPr>
          <a:lstStyle/>
          <a:p>
            <a:r>
              <a:rPr lang="en-US" dirty="0">
                <a:hlinkClick r:id="rId3"/>
              </a:rPr>
              <a:t>https://godbolt.org/z/Pd3Tns5js</a:t>
            </a:r>
            <a:r>
              <a:rPr lang="en-US" dirty="0"/>
              <a:t> </a:t>
            </a:r>
            <a:endParaRPr lang="ru-RU" dirty="0"/>
          </a:p>
        </p:txBody>
      </p:sp>
    </p:spTree>
    <p:extLst>
      <p:ext uri="{BB962C8B-B14F-4D97-AF65-F5344CB8AC3E}">
        <p14:creationId xmlns:p14="http://schemas.microsoft.com/office/powerpoint/2010/main" val="49593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
                                            <p:txEl>
                                              <p:pRg st="7" end="7"/>
                                            </p:txEl>
                                          </p:spTgt>
                                        </p:tgtEl>
                                        <p:attrNameLst>
                                          <p:attrName>style.visibility</p:attrName>
                                        </p:attrNameLst>
                                      </p:cBhvr>
                                      <p:to>
                                        <p:strVal val="visible"/>
                                      </p:to>
                                    </p:set>
                                    <p:animEffect transition="in" filter="fade">
                                      <p:cBhvr>
                                        <p:cTn id="24" dur="500"/>
                                        <p:tgtEl>
                                          <p:spTgt spid="4">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Effect transition="in" filter="fade">
                                      <p:cBhvr>
                                        <p:cTn id="27" dur="500"/>
                                        <p:tgtEl>
                                          <p:spTgt spid="4">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9" end="9"/>
                                            </p:txEl>
                                          </p:spTgt>
                                        </p:tgtEl>
                                        <p:attrNameLst>
                                          <p:attrName>style.visibility</p:attrName>
                                        </p:attrNameLst>
                                      </p:cBhvr>
                                      <p:to>
                                        <p:strVal val="visible"/>
                                      </p:to>
                                    </p:set>
                                    <p:animEffect transition="in" filter="fade">
                                      <p:cBhvr>
                                        <p:cTn id="30" dur="500"/>
                                        <p:tgtEl>
                                          <p:spTgt spid="4">
                                            <p:txEl>
                                              <p:pRg st="9" end="9"/>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10" end="10"/>
                                            </p:txEl>
                                          </p:spTgt>
                                        </p:tgtEl>
                                        <p:attrNameLst>
                                          <p:attrName>style.visibility</p:attrName>
                                        </p:attrNameLst>
                                      </p:cBhvr>
                                      <p:to>
                                        <p:strVal val="visible"/>
                                      </p:to>
                                    </p:set>
                                    <p:animEffect transition="in" filter="fade">
                                      <p:cBhvr>
                                        <p:cTn id="33" dur="500"/>
                                        <p:tgtEl>
                                          <p:spTgt spid="4">
                                            <p:txEl>
                                              <p:pRg st="10" end="1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xEl>
                                              <p:pRg st="12" end="12"/>
                                            </p:txEl>
                                          </p:spTgt>
                                        </p:tgtEl>
                                        <p:attrNameLst>
                                          <p:attrName>style.visibility</p:attrName>
                                        </p:attrNameLst>
                                      </p:cBhvr>
                                      <p:to>
                                        <p:strVal val="visible"/>
                                      </p:to>
                                    </p:set>
                                    <p:animEffect transition="in" filter="fade">
                                      <p:cBhvr>
                                        <p:cTn id="38" dur="500"/>
                                        <p:tgtEl>
                                          <p:spTgt spid="4">
                                            <p:txEl>
                                              <p:pRg st="12" end="12"/>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3" end="13"/>
                                            </p:txEl>
                                          </p:spTgt>
                                        </p:tgtEl>
                                        <p:attrNameLst>
                                          <p:attrName>style.visibility</p:attrName>
                                        </p:attrNameLst>
                                      </p:cBhvr>
                                      <p:to>
                                        <p:strVal val="visible"/>
                                      </p:to>
                                    </p:set>
                                    <p:animEffect transition="in" filter="fade">
                                      <p:cBhvr>
                                        <p:cTn id="41" dur="500"/>
                                        <p:tgtEl>
                                          <p:spTgt spid="4">
                                            <p:txEl>
                                              <p:pRg st="13" end="13"/>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4" end="14"/>
                                            </p:txEl>
                                          </p:spTgt>
                                        </p:tgtEl>
                                        <p:attrNameLst>
                                          <p:attrName>style.visibility</p:attrName>
                                        </p:attrNameLst>
                                      </p:cBhvr>
                                      <p:to>
                                        <p:strVal val="visible"/>
                                      </p:to>
                                    </p:set>
                                    <p:animEffect transition="in" filter="fade">
                                      <p:cBhvr>
                                        <p:cTn id="44" dur="500"/>
                                        <p:tgtEl>
                                          <p:spTgt spid="4">
                                            <p:txEl>
                                              <p:pRg st="14" end="14"/>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4">
                                            <p:txEl>
                                              <p:pRg st="15" end="15"/>
                                            </p:txEl>
                                          </p:spTgt>
                                        </p:tgtEl>
                                        <p:attrNameLst>
                                          <p:attrName>style.visibility</p:attrName>
                                        </p:attrNameLst>
                                      </p:cBhvr>
                                      <p:to>
                                        <p:strVal val="visible"/>
                                      </p:to>
                                    </p:set>
                                    <p:animEffect transition="in" filter="fade">
                                      <p:cBhvr>
                                        <p:cTn id="47" dur="500"/>
                                        <p:tgtEl>
                                          <p:spTgt spid="4">
                                            <p:txEl>
                                              <p:pRg st="15" end="15"/>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4">
                                            <p:txEl>
                                              <p:pRg st="16" end="16"/>
                                            </p:txEl>
                                          </p:spTgt>
                                        </p:tgtEl>
                                        <p:attrNameLst>
                                          <p:attrName>style.visibility</p:attrName>
                                        </p:attrNameLst>
                                      </p:cBhvr>
                                      <p:to>
                                        <p:strVal val="visible"/>
                                      </p:to>
                                    </p:set>
                                    <p:animEffect transition="in" filter="fade">
                                      <p:cBhvr>
                                        <p:cTn id="50" dur="500"/>
                                        <p:tgtEl>
                                          <p:spTgt spid="4">
                                            <p:txEl>
                                              <p:pRg st="16" end="16"/>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4">
                                            <p:txEl>
                                              <p:pRg st="17" end="17"/>
                                            </p:txEl>
                                          </p:spTgt>
                                        </p:tgtEl>
                                        <p:attrNameLst>
                                          <p:attrName>style.visibility</p:attrName>
                                        </p:attrNameLst>
                                      </p:cBhvr>
                                      <p:to>
                                        <p:strVal val="visible"/>
                                      </p:to>
                                    </p:set>
                                    <p:animEffect transition="in" filter="fade">
                                      <p:cBhvr>
                                        <p:cTn id="53" dur="500"/>
                                        <p:tgtEl>
                                          <p:spTgt spid="4">
                                            <p:txEl>
                                              <p:pRg st="17" end="17"/>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
                                            <p:txEl>
                                              <p:pRg st="19" end="19"/>
                                            </p:txEl>
                                          </p:spTgt>
                                        </p:tgtEl>
                                        <p:attrNameLst>
                                          <p:attrName>style.visibility</p:attrName>
                                        </p:attrNameLst>
                                      </p:cBhvr>
                                      <p:to>
                                        <p:strVal val="visible"/>
                                      </p:to>
                                    </p:set>
                                    <p:animEffect transition="in" filter="fade">
                                      <p:cBhvr>
                                        <p:cTn id="58" dur="500"/>
                                        <p:tgtEl>
                                          <p:spTgt spid="4">
                                            <p:txEl>
                                              <p:pRg st="19" end="19"/>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4">
                                            <p:txEl>
                                              <p:pRg st="20" end="20"/>
                                            </p:txEl>
                                          </p:spTgt>
                                        </p:tgtEl>
                                        <p:attrNameLst>
                                          <p:attrName>style.visibility</p:attrName>
                                        </p:attrNameLst>
                                      </p:cBhvr>
                                      <p:to>
                                        <p:strVal val="visible"/>
                                      </p:to>
                                    </p:set>
                                    <p:animEffect transition="in" filter="fade">
                                      <p:cBhvr>
                                        <p:cTn id="61" dur="500"/>
                                        <p:tgtEl>
                                          <p:spTgt spid="4">
                                            <p:txEl>
                                              <p:pRg st="20" end="20"/>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4">
                                            <p:txEl>
                                              <p:pRg st="21" end="21"/>
                                            </p:txEl>
                                          </p:spTgt>
                                        </p:tgtEl>
                                        <p:attrNameLst>
                                          <p:attrName>style.visibility</p:attrName>
                                        </p:attrNameLst>
                                      </p:cBhvr>
                                      <p:to>
                                        <p:strVal val="visible"/>
                                      </p:to>
                                    </p:set>
                                    <p:animEffect transition="in" filter="fade">
                                      <p:cBhvr>
                                        <p:cTn id="64" dur="500"/>
                                        <p:tgtEl>
                                          <p:spTgt spid="4">
                                            <p:txEl>
                                              <p:pRg st="21" end="21"/>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4">
                                            <p:txEl>
                                              <p:pRg st="22" end="22"/>
                                            </p:txEl>
                                          </p:spTgt>
                                        </p:tgtEl>
                                        <p:attrNameLst>
                                          <p:attrName>style.visibility</p:attrName>
                                        </p:attrNameLst>
                                      </p:cBhvr>
                                      <p:to>
                                        <p:strVal val="visible"/>
                                      </p:to>
                                    </p:set>
                                    <p:animEffect transition="in" filter="fade">
                                      <p:cBhvr>
                                        <p:cTn id="67" dur="500"/>
                                        <p:tgtEl>
                                          <p:spTgt spid="4">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Ссылки</a:t>
            </a:r>
          </a:p>
        </p:txBody>
      </p:sp>
      <p:sp>
        <p:nvSpPr>
          <p:cNvPr id="3" name="Текст 2"/>
          <p:cNvSpPr>
            <a:spLocks noGrp="1"/>
          </p:cNvSpPr>
          <p:nvPr>
            <p:ph type="body" idx="1"/>
          </p:nvPr>
        </p:nvSpPr>
        <p:spPr/>
        <p:txBody>
          <a:bodyPr/>
          <a:lstStyle/>
          <a:p>
            <a:endParaRPr lang="ru-RU"/>
          </a:p>
        </p:txBody>
      </p:sp>
    </p:spTree>
    <p:extLst>
      <p:ext uri="{BB962C8B-B14F-4D97-AF65-F5344CB8AC3E}">
        <p14:creationId xmlns:p14="http://schemas.microsoft.com/office/powerpoint/2010/main" val="169283319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ru-RU" dirty="0"/>
              <a:t>Ссылка</a:t>
            </a:r>
          </a:p>
        </p:txBody>
      </p:sp>
      <p:sp>
        <p:nvSpPr>
          <p:cNvPr id="23555" name="Rectangle 3"/>
          <p:cNvSpPr>
            <a:spLocks noGrp="1" noChangeArrowheads="1"/>
          </p:cNvSpPr>
          <p:nvPr>
            <p:ph idx="1"/>
          </p:nvPr>
        </p:nvSpPr>
        <p:spPr/>
        <p:txBody>
          <a:bodyPr/>
          <a:lstStyle/>
          <a:p>
            <a:r>
              <a:rPr lang="ru-RU" dirty="0"/>
              <a:t>Ссылку можно рассматривать как еще одно имя объекта</a:t>
            </a:r>
            <a:endParaRPr lang="ru-RU" sz="2800" dirty="0"/>
          </a:p>
          <a:p>
            <a:pPr>
              <a:lnSpc>
                <a:spcPct val="90000"/>
              </a:lnSpc>
            </a:pPr>
            <a:r>
              <a:rPr lang="ru-RU" sz="2800" dirty="0"/>
              <a:t>При объявлении ссылка должна быть обязательно проинициализирована</a:t>
            </a:r>
          </a:p>
          <a:p>
            <a:pPr lvl="1">
              <a:lnSpc>
                <a:spcPct val="90000"/>
              </a:lnSpc>
            </a:pPr>
            <a:r>
              <a:rPr lang="ru-RU" dirty="0"/>
              <a:t>Синтаксис</a:t>
            </a:r>
          </a:p>
          <a:p>
            <a:pPr lvl="2">
              <a:lnSpc>
                <a:spcPct val="90000"/>
              </a:lnSpc>
            </a:pPr>
            <a:r>
              <a:rPr lang="ru-RU" sz="2000" dirty="0"/>
              <a:t>Тип </a:t>
            </a:r>
            <a:r>
              <a:rPr lang="en-US" sz="2000" dirty="0"/>
              <a:t>&amp; </a:t>
            </a:r>
            <a:r>
              <a:rPr lang="ru-RU" sz="2000" dirty="0"/>
              <a:t>идентификатор = переменная</a:t>
            </a:r>
            <a:r>
              <a:rPr lang="en-US" sz="2000" dirty="0"/>
              <a:t>;</a:t>
            </a:r>
            <a:endParaRPr lang="ru-RU" sz="2000" dirty="0"/>
          </a:p>
          <a:p>
            <a:pPr>
              <a:lnSpc>
                <a:spcPct val="90000"/>
              </a:lnSpc>
            </a:pPr>
            <a:r>
              <a:rPr lang="ru-RU" sz="2800" dirty="0"/>
              <a:t>Объявление ссылки отличается от операции присваивания</a:t>
            </a:r>
          </a:p>
          <a:p>
            <a:pPr lvl="1">
              <a:lnSpc>
                <a:spcPct val="90000"/>
              </a:lnSpc>
            </a:pPr>
            <a:r>
              <a:rPr lang="ru-RU" dirty="0"/>
              <a:t>Инициализация создаёт ссылку, которая ссылается на другой объект</a:t>
            </a:r>
          </a:p>
          <a:p>
            <a:pPr lvl="1">
              <a:lnSpc>
                <a:spcPct val="90000"/>
              </a:lnSpc>
            </a:pPr>
            <a:r>
              <a:rPr lang="ru-RU" dirty="0"/>
              <a:t>Операция присваивания </a:t>
            </a:r>
            <a:r>
              <a:rPr lang="ru-RU" b="1" dirty="0"/>
              <a:t>изменяет значение объекта</a:t>
            </a:r>
            <a:r>
              <a:rPr lang="ru-RU" dirty="0"/>
              <a:t>, на который ссылается ссылка</a:t>
            </a:r>
          </a:p>
        </p:txBody>
      </p:sp>
    </p:spTree>
    <p:custDataLst>
      <p:tags r:id="rId1"/>
    </p:custDataLst>
    <p:extLst>
      <p:ext uri="{BB962C8B-B14F-4D97-AF65-F5344CB8AC3E}">
        <p14:creationId xmlns:p14="http://schemas.microsoft.com/office/powerpoint/2010/main" val="49873656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3090EF-DFCE-9A72-F5FD-D748E271C393}"/>
              </a:ext>
            </a:extLst>
          </p:cNvPr>
          <p:cNvSpPr txBox="1"/>
          <p:nvPr/>
        </p:nvSpPr>
        <p:spPr>
          <a:xfrm>
            <a:off x="0" y="0"/>
            <a:ext cx="12576720" cy="6740307"/>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name</a:t>
            </a:r>
            <a:r>
              <a:rPr lang="en-US" b="0" dirty="0">
                <a:solidFill>
                  <a:srgbClr val="000000"/>
                </a:solidFill>
                <a:effectLst/>
                <a:latin typeface="Consolas" panose="020B0609020204030204" pitchFamily="49" charset="0"/>
              </a:rPr>
              <a:t> =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Ivan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Это переменная типа </a:t>
            </a:r>
            <a:r>
              <a:rPr lang="en-US" b="0" dirty="0">
                <a:solidFill>
                  <a:srgbClr val="008000"/>
                </a:solidFill>
                <a:effectLst/>
                <a:latin typeface="Consolas" panose="020B0609020204030204" pitchFamily="49" charset="0"/>
              </a:rPr>
              <a:t>std::string</a:t>
            </a:r>
            <a:endParaRPr lang="en-US" b="0" dirty="0">
              <a:solidFill>
                <a:srgbClr val="000000"/>
              </a:solidFill>
              <a:effectLst/>
              <a:latin typeface="Consolas" panose="020B0609020204030204" pitchFamily="49" charset="0"/>
            </a:endParaRPr>
          </a:p>
          <a:p>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&amp; </a:t>
            </a:r>
            <a:r>
              <a:rPr lang="en-US" b="0" dirty="0" err="1">
                <a:solidFill>
                  <a:srgbClr val="1F377F"/>
                </a:solidFill>
                <a:effectLst/>
                <a:latin typeface="Consolas" panose="020B0609020204030204" pitchFamily="49" charset="0"/>
              </a:rPr>
              <a:t>refName</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Ссылка на переменную </a:t>
            </a:r>
            <a:r>
              <a:rPr lang="en-US" b="0" dirty="0">
                <a:solidFill>
                  <a:srgbClr val="008000"/>
                </a:solidFill>
                <a:effectLst/>
                <a:latin typeface="Consolas" panose="020B0609020204030204" pitchFamily="49" charset="0"/>
              </a:rPr>
              <a:t>name;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refName</a:t>
            </a:r>
            <a:r>
              <a:rPr lang="en-US" b="0" dirty="0">
                <a:solidFill>
                  <a:srgbClr val="000000"/>
                </a:solidFill>
                <a:effectLst/>
                <a:latin typeface="Consolas" panose="020B0609020204030204" pitchFamily="49" charset="0"/>
              </a:rPr>
              <a:t> +=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Ivanov</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Изменяем переменную </a:t>
            </a:r>
            <a:r>
              <a:rPr lang="en-US" b="0" dirty="0">
                <a:solidFill>
                  <a:srgbClr val="008000"/>
                </a:solidFill>
                <a:effectLst/>
                <a:latin typeface="Consolas" panose="020B0609020204030204" pitchFamily="49" charset="0"/>
              </a:rPr>
              <a:t>name, </a:t>
            </a:r>
            <a:r>
              <a:rPr lang="ru-RU" b="0" dirty="0">
                <a:solidFill>
                  <a:srgbClr val="008000"/>
                </a:solidFill>
                <a:effectLst/>
                <a:latin typeface="Consolas" panose="020B0609020204030204" pitchFamily="49" charset="0"/>
              </a:rPr>
              <a:t>используя ссылку</a:t>
            </a:r>
            <a:endParaRPr lang="ru-RU" b="0" dirty="0">
              <a:solidFill>
                <a:srgbClr val="000000"/>
              </a:solidFill>
              <a:effectLst/>
              <a:latin typeface="Consolas" panose="020B0609020204030204" pitchFamily="49" charset="0"/>
            </a:endParaRPr>
          </a:p>
          <a:p>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Ivan Ivanov</a:t>
            </a:r>
            <a:endParaRPr lang="en-US" b="0" dirty="0">
              <a:solidFill>
                <a:srgbClr val="000000"/>
              </a:solidFill>
              <a:effectLst/>
              <a:latin typeface="Consolas" panose="020B0609020204030204" pitchFamily="49" charset="0"/>
            </a:endParaRPr>
          </a:p>
          <a:p>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 = {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40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std::</a:t>
            </a:r>
            <a:r>
              <a:rPr lang="en-US" b="0" dirty="0">
                <a:solidFill>
                  <a:srgbClr val="74531F"/>
                </a:solidFill>
                <a:effectLst/>
                <a:latin typeface="Consolas" panose="020B0609020204030204" pitchFamily="49" charset="0"/>
              </a:rPr>
              <a:t>size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&amp; </a:t>
            </a:r>
            <a:r>
              <a:rPr lang="en-US" b="0" dirty="0" err="1">
                <a:solidFill>
                  <a:srgbClr val="1F377F"/>
                </a:solidFill>
                <a:effectLst/>
                <a:latin typeface="Consolas" panose="020B0609020204030204" pitchFamily="49" charset="0"/>
              </a:rPr>
              <a:t>currentNumber</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Ссылка на текущий элемент массива</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currentNumber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 </a:t>
            </a:r>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Перебираем элементы по ссылке</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numbers</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 13, 23, 33, 43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600650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animEffect transition="in" filter="fade">
                                      <p:cBhvr>
                                        <p:cTn id="15" dur="500"/>
                                        <p:tgtEl>
                                          <p:spTgt spid="5">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8" end="8"/>
                                            </p:txEl>
                                          </p:spTgt>
                                        </p:tgtEl>
                                        <p:attrNameLst>
                                          <p:attrName>style.visibility</p:attrName>
                                        </p:attrNameLst>
                                      </p:cBhvr>
                                      <p:to>
                                        <p:strVal val="visible"/>
                                      </p:to>
                                    </p:set>
                                    <p:animEffect transition="in" filter="fade">
                                      <p:cBhvr>
                                        <p:cTn id="20" dur="500"/>
                                        <p:tgtEl>
                                          <p:spTgt spid="5">
                                            <p:txEl>
                                              <p:pRg st="8" end="8"/>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animEffect transition="in" filter="fade">
                                      <p:cBhvr>
                                        <p:cTn id="23" dur="500"/>
                                        <p:tgtEl>
                                          <p:spTgt spid="5">
                                            <p:txEl>
                                              <p:pRg st="9" end="9"/>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10" end="10"/>
                                            </p:txEl>
                                          </p:spTgt>
                                        </p:tgtEl>
                                        <p:attrNameLst>
                                          <p:attrName>style.visibility</p:attrName>
                                        </p:attrNameLst>
                                      </p:cBhvr>
                                      <p:to>
                                        <p:strVal val="visible"/>
                                      </p:to>
                                    </p:set>
                                    <p:animEffect transition="in" filter="fade">
                                      <p:cBhvr>
                                        <p:cTn id="26" dur="500"/>
                                        <p:tgtEl>
                                          <p:spTgt spid="5">
                                            <p:txEl>
                                              <p:pRg st="10" end="1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11" end="11"/>
                                            </p:txEl>
                                          </p:spTgt>
                                        </p:tgtEl>
                                        <p:attrNameLst>
                                          <p:attrName>style.visibility</p:attrName>
                                        </p:attrNameLst>
                                      </p:cBhvr>
                                      <p:to>
                                        <p:strVal val="visible"/>
                                      </p:to>
                                    </p:set>
                                    <p:animEffect transition="in" filter="fade">
                                      <p:cBhvr>
                                        <p:cTn id="29" dur="500"/>
                                        <p:tgtEl>
                                          <p:spTgt spid="5">
                                            <p:txEl>
                                              <p:pRg st="11" end="11"/>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12" end="12"/>
                                            </p:txEl>
                                          </p:spTgt>
                                        </p:tgtEl>
                                        <p:attrNameLst>
                                          <p:attrName>style.visibility</p:attrName>
                                        </p:attrNameLst>
                                      </p:cBhvr>
                                      <p:to>
                                        <p:strVal val="visible"/>
                                      </p:to>
                                    </p:set>
                                    <p:animEffect transition="in" filter="fade">
                                      <p:cBhvr>
                                        <p:cTn id="32" dur="500"/>
                                        <p:tgtEl>
                                          <p:spTgt spid="5">
                                            <p:txEl>
                                              <p:pRg st="12" end="1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animEffect transition="in" filter="fade">
                                      <p:cBhvr>
                                        <p:cTn id="37" dur="500"/>
                                        <p:tgtEl>
                                          <p:spTgt spid="5">
                                            <p:txEl>
                                              <p:pRg st="14" end="14"/>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
                                            <p:txEl>
                                              <p:pRg st="15" end="15"/>
                                            </p:txEl>
                                          </p:spTgt>
                                        </p:tgtEl>
                                        <p:attrNameLst>
                                          <p:attrName>style.visibility</p:attrName>
                                        </p:attrNameLst>
                                      </p:cBhvr>
                                      <p:to>
                                        <p:strVal val="visible"/>
                                      </p:to>
                                    </p:set>
                                    <p:animEffect transition="in" filter="fade">
                                      <p:cBhvr>
                                        <p:cTn id="40" dur="500"/>
                                        <p:tgtEl>
                                          <p:spTgt spid="5">
                                            <p:txEl>
                                              <p:pRg st="15" end="15"/>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6" end="16"/>
                                            </p:txEl>
                                          </p:spTgt>
                                        </p:tgtEl>
                                        <p:attrNameLst>
                                          <p:attrName>style.visibility</p:attrName>
                                        </p:attrNameLst>
                                      </p:cBhvr>
                                      <p:to>
                                        <p:strVal val="visible"/>
                                      </p:to>
                                    </p:set>
                                    <p:animEffect transition="in" filter="fade">
                                      <p:cBhvr>
                                        <p:cTn id="43" dur="500"/>
                                        <p:tgtEl>
                                          <p:spTgt spid="5">
                                            <p:txEl>
                                              <p:pRg st="16" end="1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
                                            <p:txEl>
                                              <p:pRg st="18" end="18"/>
                                            </p:txEl>
                                          </p:spTgt>
                                        </p:tgtEl>
                                        <p:attrNameLst>
                                          <p:attrName>style.visibility</p:attrName>
                                        </p:attrNameLst>
                                      </p:cBhvr>
                                      <p:to>
                                        <p:strVal val="visible"/>
                                      </p:to>
                                    </p:set>
                                    <p:animEffect transition="in" filter="fade">
                                      <p:cBhvr>
                                        <p:cTn id="48" dur="500"/>
                                        <p:tgtEl>
                                          <p:spTgt spid="5">
                                            <p:txEl>
                                              <p:pRg st="18" end="18"/>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19" end="19"/>
                                            </p:txEl>
                                          </p:spTgt>
                                        </p:tgtEl>
                                        <p:attrNameLst>
                                          <p:attrName>style.visibility</p:attrName>
                                        </p:attrNameLst>
                                      </p:cBhvr>
                                      <p:to>
                                        <p:strVal val="visible"/>
                                      </p:to>
                                    </p:set>
                                    <p:animEffect transition="in" filter="fade">
                                      <p:cBhvr>
                                        <p:cTn id="51" dur="500"/>
                                        <p:tgtEl>
                                          <p:spTgt spid="5">
                                            <p:txEl>
                                              <p:pRg st="19" end="19"/>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20" end="20"/>
                                            </p:txEl>
                                          </p:spTgt>
                                        </p:tgtEl>
                                        <p:attrNameLst>
                                          <p:attrName>style.visibility</p:attrName>
                                        </p:attrNameLst>
                                      </p:cBhvr>
                                      <p:to>
                                        <p:strVal val="visible"/>
                                      </p:to>
                                    </p:set>
                                    <p:animEffect transition="in" filter="fade">
                                      <p:cBhvr>
                                        <p:cTn id="54" dur="500"/>
                                        <p:tgtEl>
                                          <p:spTgt spid="5">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a:defRPr/>
            </a:pPr>
            <a:r>
              <a:rPr lang="ru-RU" dirty="0"/>
              <a:t>Обмен значений переменных</a:t>
            </a:r>
          </a:p>
        </p:txBody>
      </p:sp>
      <p:sp>
        <p:nvSpPr>
          <p:cNvPr id="21507" name="Rectangle 4"/>
          <p:cNvSpPr>
            <a:spLocks noChangeArrowheads="1"/>
          </p:cNvSpPr>
          <p:nvPr/>
        </p:nvSpPr>
        <p:spPr bwMode="auto">
          <a:xfrm>
            <a:off x="838200" y="1786577"/>
            <a:ext cx="7831634" cy="4524315"/>
          </a:xfrm>
          <a:prstGeom prst="rect">
            <a:avLst/>
          </a:prstGeom>
          <a:noFill/>
          <a:ln w="9525">
            <a:noFill/>
            <a:miter lim="800000"/>
            <a:headEnd/>
            <a:tailEnd/>
          </a:ln>
        </p:spPr>
        <p:txBody>
          <a:bodyPr wrap="square">
            <a:spAutoFit/>
          </a:bodyPr>
          <a:lstStyle/>
          <a:p>
            <a:pPr>
              <a:tabLst>
                <a:tab pos="446088" algn="l"/>
              </a:tabLst>
            </a:pPr>
            <a:r>
              <a:rPr lang="en-US" sz="1600" dirty="0">
                <a:latin typeface="Consolas" panose="020B0609020204030204" pitchFamily="49" charset="0"/>
              </a:rPr>
              <a:t>#include &lt;iostream&gt;</a:t>
            </a:r>
          </a:p>
          <a:p>
            <a:pPr>
              <a:tabLst>
                <a:tab pos="446088" algn="l"/>
              </a:tabLst>
            </a:pPr>
            <a:r>
              <a:rPr lang="en-US" sz="1600" dirty="0">
                <a:latin typeface="Consolas" panose="020B0609020204030204" pitchFamily="49" charset="0"/>
              </a:rPr>
              <a:t>using namespace std;</a:t>
            </a:r>
            <a:endParaRPr lang="ru-RU" sz="1600" dirty="0">
              <a:latin typeface="Consolas" panose="020B0609020204030204" pitchFamily="49" charset="0"/>
            </a:endParaRPr>
          </a:p>
          <a:p>
            <a:pPr>
              <a:tabLst>
                <a:tab pos="446088" algn="l"/>
              </a:tabLst>
            </a:pPr>
            <a:endParaRPr lang="ru-RU" sz="1600" dirty="0">
              <a:latin typeface="Consolas" panose="020B0609020204030204" pitchFamily="49" charset="0"/>
            </a:endParaRPr>
          </a:p>
          <a:p>
            <a:pPr>
              <a:tabLst>
                <a:tab pos="446088" algn="l"/>
              </a:tabLst>
            </a:pPr>
            <a:r>
              <a:rPr lang="en-US" sz="1600" dirty="0">
                <a:latin typeface="Consolas" panose="020B0609020204030204" pitchFamily="49" charset="0"/>
              </a:rPr>
              <a:t>// </a:t>
            </a:r>
            <a:r>
              <a:rPr lang="ru-RU" sz="1600" dirty="0">
                <a:latin typeface="Consolas" panose="020B0609020204030204" pitchFamily="49" charset="0"/>
              </a:rPr>
              <a:t>Обменивает значения своих параметров</a:t>
            </a:r>
          </a:p>
          <a:p>
            <a:pPr>
              <a:tabLst>
                <a:tab pos="446088" algn="l"/>
              </a:tabLst>
            </a:pPr>
            <a:r>
              <a:rPr lang="ru-RU" sz="1600" dirty="0" err="1">
                <a:latin typeface="Consolas" panose="020B0609020204030204" pitchFamily="49" charset="0"/>
              </a:rPr>
              <a:t>void</a:t>
            </a:r>
            <a:r>
              <a:rPr lang="ru-RU" sz="1600" dirty="0">
                <a:latin typeface="Consolas" panose="020B0609020204030204" pitchFamily="49" charset="0"/>
              </a:rPr>
              <a:t> </a:t>
            </a:r>
            <a:r>
              <a:rPr lang="ru-RU" sz="1600" dirty="0" err="1">
                <a:latin typeface="Consolas" panose="020B0609020204030204" pitchFamily="49" charset="0"/>
              </a:rPr>
              <a:t>Swap</a:t>
            </a:r>
            <a:r>
              <a:rPr lang="ru-RU" sz="1600" dirty="0">
                <a:latin typeface="Consolas" panose="020B0609020204030204" pitchFamily="49" charset="0"/>
              </a:rPr>
              <a:t>(</a:t>
            </a:r>
            <a:r>
              <a:rPr lang="ru-RU" sz="1600" dirty="0" err="1">
                <a:latin typeface="Consolas" panose="020B0609020204030204" pitchFamily="49" charset="0"/>
              </a:rPr>
              <a:t>int</a:t>
            </a:r>
            <a:r>
              <a:rPr lang="ru-RU" sz="1600" dirty="0">
                <a:latin typeface="Consolas" panose="020B0609020204030204" pitchFamily="49" charset="0"/>
              </a:rPr>
              <a:t>&amp; a, </a:t>
            </a:r>
            <a:r>
              <a:rPr lang="ru-RU" sz="1600" dirty="0" err="1">
                <a:latin typeface="Consolas" panose="020B0609020204030204" pitchFamily="49" charset="0"/>
              </a:rPr>
              <a:t>int</a:t>
            </a:r>
            <a:r>
              <a:rPr lang="ru-RU" sz="1600" dirty="0">
                <a:latin typeface="Consolas" panose="020B0609020204030204" pitchFamily="49" charset="0"/>
              </a:rPr>
              <a:t>&amp; b)</a:t>
            </a:r>
          </a:p>
          <a:p>
            <a:pPr>
              <a:tabLst>
                <a:tab pos="446088" algn="l"/>
              </a:tabLst>
            </a:pPr>
            <a:r>
              <a:rPr lang="ru-RU" sz="1600" dirty="0">
                <a:latin typeface="Consolas" panose="020B0609020204030204" pitchFamily="49" charset="0"/>
              </a:rPr>
              <a:t>{</a:t>
            </a:r>
          </a:p>
          <a:p>
            <a:pPr>
              <a:tabLst>
                <a:tab pos="446088" algn="l"/>
              </a:tabLst>
            </a:pPr>
            <a:r>
              <a:rPr lang="ru-RU" sz="1600" dirty="0">
                <a:latin typeface="Consolas" panose="020B0609020204030204" pitchFamily="49" charset="0"/>
              </a:rPr>
              <a:t>	</a:t>
            </a:r>
            <a:r>
              <a:rPr lang="ru-RU" sz="1600" dirty="0" err="1">
                <a:latin typeface="Consolas" panose="020B0609020204030204" pitchFamily="49" charset="0"/>
              </a:rPr>
              <a:t>int</a:t>
            </a:r>
            <a:r>
              <a:rPr lang="ru-RU" sz="1600" dirty="0">
                <a:latin typeface="Consolas" panose="020B0609020204030204" pitchFamily="49" charset="0"/>
              </a:rPr>
              <a:t> </a:t>
            </a:r>
            <a:r>
              <a:rPr lang="ru-RU" sz="1600" dirty="0" err="1">
                <a:latin typeface="Consolas" panose="020B0609020204030204" pitchFamily="49" charset="0"/>
              </a:rPr>
              <a:t>tmp</a:t>
            </a:r>
            <a:r>
              <a:rPr lang="ru-RU" sz="1600" dirty="0">
                <a:latin typeface="Consolas" panose="020B0609020204030204" pitchFamily="49" charset="0"/>
              </a:rPr>
              <a:t> = a;</a:t>
            </a:r>
          </a:p>
          <a:p>
            <a:pPr>
              <a:tabLst>
                <a:tab pos="446088" algn="l"/>
              </a:tabLst>
            </a:pPr>
            <a:r>
              <a:rPr lang="ru-RU" sz="1600" dirty="0">
                <a:latin typeface="Consolas" panose="020B0609020204030204" pitchFamily="49" charset="0"/>
              </a:rPr>
              <a:t>	a = b;</a:t>
            </a:r>
          </a:p>
          <a:p>
            <a:pPr>
              <a:tabLst>
                <a:tab pos="446088" algn="l"/>
              </a:tabLst>
            </a:pPr>
            <a:r>
              <a:rPr lang="ru-RU" sz="1600" dirty="0">
                <a:latin typeface="Consolas" panose="020B0609020204030204" pitchFamily="49" charset="0"/>
              </a:rPr>
              <a:t>	b = </a:t>
            </a:r>
            <a:r>
              <a:rPr lang="ru-RU" sz="1600" dirty="0" err="1">
                <a:latin typeface="Consolas" panose="020B0609020204030204" pitchFamily="49" charset="0"/>
              </a:rPr>
              <a:t>tmp</a:t>
            </a:r>
            <a:r>
              <a:rPr lang="ru-RU" sz="1600" dirty="0">
                <a:latin typeface="Consolas" panose="020B0609020204030204" pitchFamily="49" charset="0"/>
              </a:rPr>
              <a:t>;</a:t>
            </a:r>
          </a:p>
          <a:p>
            <a:pPr>
              <a:tabLst>
                <a:tab pos="446088" algn="l"/>
              </a:tabLst>
            </a:pPr>
            <a:r>
              <a:rPr lang="ru-RU" sz="1600" dirty="0">
                <a:latin typeface="Consolas" panose="020B0609020204030204" pitchFamily="49" charset="0"/>
              </a:rPr>
              <a:t>}</a:t>
            </a:r>
          </a:p>
          <a:p>
            <a:pPr>
              <a:tabLst>
                <a:tab pos="446088" algn="l"/>
              </a:tabLst>
            </a:pPr>
            <a:endParaRPr lang="ru-RU" sz="1600" dirty="0">
              <a:latin typeface="Consolas" panose="020B0609020204030204" pitchFamily="49" charset="0"/>
            </a:endParaRPr>
          </a:p>
          <a:p>
            <a:pPr>
              <a:tabLst>
                <a:tab pos="446088" algn="l"/>
              </a:tabLst>
            </a:pPr>
            <a:r>
              <a:rPr lang="en-US" sz="1600" dirty="0">
                <a:latin typeface="Consolas" panose="020B0609020204030204" pitchFamily="49" charset="0"/>
              </a:rPr>
              <a:t>int main()</a:t>
            </a:r>
          </a:p>
          <a:p>
            <a:pPr>
              <a:tabLst>
                <a:tab pos="446088" algn="l"/>
              </a:tabLst>
            </a:pPr>
            <a:r>
              <a:rPr lang="en-US" sz="1600" dirty="0">
                <a:latin typeface="Consolas" panose="020B0609020204030204" pitchFamily="49" charset="0"/>
              </a:rPr>
              <a:t>{</a:t>
            </a:r>
          </a:p>
          <a:p>
            <a:pPr>
              <a:tabLst>
                <a:tab pos="446088" algn="l"/>
              </a:tabLst>
            </a:pPr>
            <a:r>
              <a:rPr lang="en-US" sz="1600" dirty="0">
                <a:latin typeface="Consolas" panose="020B0609020204030204" pitchFamily="49" charset="0"/>
              </a:rPr>
              <a:t>	int a = 1, b = 3;</a:t>
            </a:r>
          </a:p>
          <a:p>
            <a:pPr>
              <a:tabLst>
                <a:tab pos="446088" algn="l"/>
              </a:tabLst>
            </a:pPr>
            <a:r>
              <a:rPr lang="en-US" sz="1600" dirty="0">
                <a:latin typeface="Consolas" panose="020B0609020204030204" pitchFamily="49" charset="0"/>
              </a:rPr>
              <a:t>	</a:t>
            </a:r>
            <a:r>
              <a:rPr lang="en-US" sz="1600" dirty="0" err="1">
                <a:latin typeface="Consolas" panose="020B0609020204030204" pitchFamily="49" charset="0"/>
              </a:rPr>
              <a:t>cout</a:t>
            </a:r>
            <a:r>
              <a:rPr lang="en-US" sz="1600" dirty="0">
                <a:latin typeface="Consolas" panose="020B0609020204030204" pitchFamily="49" charset="0"/>
              </a:rPr>
              <a:t> &lt;&lt; "a=" &lt;&lt; a &lt;&lt; ", b=" &lt;&lt; b &lt;&lt; </a:t>
            </a:r>
            <a:r>
              <a:rPr lang="en-US" sz="1600" dirty="0" err="1">
                <a:latin typeface="Consolas" panose="020B0609020204030204" pitchFamily="49" charset="0"/>
              </a:rPr>
              <a:t>endl</a:t>
            </a:r>
            <a:r>
              <a:rPr lang="en-US" sz="1600" dirty="0">
                <a:latin typeface="Consolas" panose="020B0609020204030204" pitchFamily="49" charset="0"/>
              </a:rPr>
              <a:t>;</a:t>
            </a:r>
          </a:p>
          <a:p>
            <a:pPr>
              <a:tabLst>
                <a:tab pos="446088" algn="l"/>
              </a:tabLst>
            </a:pPr>
            <a:r>
              <a:rPr lang="en-US" sz="1600" dirty="0">
                <a:latin typeface="Consolas" panose="020B0609020204030204" pitchFamily="49" charset="0"/>
              </a:rPr>
              <a:t>	Swap(a, b);</a:t>
            </a:r>
          </a:p>
          <a:p>
            <a:pPr>
              <a:tabLst>
                <a:tab pos="446088" algn="l"/>
              </a:tabLst>
            </a:pPr>
            <a:r>
              <a:rPr lang="en-US" sz="1600" dirty="0">
                <a:latin typeface="Consolas" panose="020B0609020204030204" pitchFamily="49" charset="0"/>
              </a:rPr>
              <a:t>	</a:t>
            </a:r>
            <a:r>
              <a:rPr lang="en-US" sz="1600" dirty="0" err="1">
                <a:latin typeface="Consolas" panose="020B0609020204030204" pitchFamily="49" charset="0"/>
              </a:rPr>
              <a:t>cout</a:t>
            </a:r>
            <a:r>
              <a:rPr lang="en-US" sz="1600" dirty="0">
                <a:latin typeface="Consolas" panose="020B0609020204030204" pitchFamily="49" charset="0"/>
              </a:rPr>
              <a:t> &lt;&lt; "a=" &lt;&lt; a &lt;&lt; ", b=" &lt;&lt; b &lt;&lt; </a:t>
            </a:r>
            <a:r>
              <a:rPr lang="en-US" sz="1600" dirty="0" err="1">
                <a:latin typeface="Consolas" panose="020B0609020204030204" pitchFamily="49" charset="0"/>
              </a:rPr>
              <a:t>endl</a:t>
            </a:r>
            <a:r>
              <a:rPr lang="en-US" sz="1600" dirty="0">
                <a:latin typeface="Consolas" panose="020B0609020204030204" pitchFamily="49" charset="0"/>
              </a:rPr>
              <a:t>;</a:t>
            </a:r>
          </a:p>
          <a:p>
            <a:pPr>
              <a:tabLst>
                <a:tab pos="446088" algn="l"/>
              </a:tabLst>
            </a:pPr>
            <a:r>
              <a:rPr lang="en-US" sz="1600" dirty="0">
                <a:latin typeface="Consolas" panose="020B0609020204030204" pitchFamily="49" charset="0"/>
              </a:rPr>
              <a:t>}</a:t>
            </a:r>
            <a:endParaRPr lang="ru-RU" sz="1600" dirty="0">
              <a:latin typeface="Consolas" panose="020B0609020204030204" pitchFamily="49" charset="0"/>
            </a:endParaRPr>
          </a:p>
        </p:txBody>
      </p:sp>
      <p:sp>
        <p:nvSpPr>
          <p:cNvPr id="21508" name="Rectangle 5"/>
          <p:cNvSpPr>
            <a:spLocks noChangeArrowheads="1"/>
          </p:cNvSpPr>
          <p:nvPr/>
        </p:nvSpPr>
        <p:spPr bwMode="auto">
          <a:xfrm>
            <a:off x="7949406" y="5756895"/>
            <a:ext cx="2592388" cy="1079500"/>
          </a:xfrm>
          <a:prstGeom prst="rect">
            <a:avLst/>
          </a:prstGeom>
          <a:solidFill>
            <a:schemeClr val="bg1"/>
          </a:solidFill>
          <a:ln w="9525">
            <a:solidFill>
              <a:schemeClr val="tx1"/>
            </a:solidFill>
            <a:miter lim="800000"/>
            <a:headEnd/>
            <a:tailEnd/>
          </a:ln>
        </p:spPr>
        <p:txBody>
          <a:bodyPr wrap="none" anchor="ctr"/>
          <a:lstStyle/>
          <a:p>
            <a:r>
              <a:rPr lang="en-US" b="1" dirty="0">
                <a:latin typeface="Courier New" pitchFamily="49" charset="0"/>
              </a:rPr>
              <a:t>OUTPUT</a:t>
            </a:r>
          </a:p>
          <a:p>
            <a:r>
              <a:rPr lang="en-US" dirty="0">
                <a:latin typeface="Courier New" pitchFamily="49" charset="0"/>
              </a:rPr>
              <a:t>a=1, b=3</a:t>
            </a:r>
          </a:p>
          <a:p>
            <a:r>
              <a:rPr lang="en-US" dirty="0">
                <a:latin typeface="Courier New" pitchFamily="49" charset="0"/>
              </a:rPr>
              <a:t>a=3, b=1</a:t>
            </a:r>
            <a:endParaRPr lang="ru-RU" dirty="0">
              <a:latin typeface="Courier New" pitchFamily="49" charset="0"/>
            </a:endParaRPr>
          </a:p>
        </p:txBody>
      </p:sp>
    </p:spTree>
    <p:custDataLst>
      <p:tags r:id="rId1"/>
    </p:custDataLst>
    <p:extLst>
      <p:ext uri="{BB962C8B-B14F-4D97-AF65-F5344CB8AC3E}">
        <p14:creationId xmlns:p14="http://schemas.microsoft.com/office/powerpoint/2010/main" val="375655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07143" y="1844824"/>
            <a:ext cx="7272808" cy="3648691"/>
          </a:xfrm>
          <a:prstGeom prst="rect">
            <a:avLst/>
          </a:prstGeom>
        </p:spPr>
        <p:txBody>
          <a:bodyPr wrap="square">
            <a:spAutoFit/>
          </a:bodyPr>
          <a:lstStyle/>
          <a:p>
            <a:pPr>
              <a:lnSpc>
                <a:spcPct val="107000"/>
              </a:lnSpc>
            </a:pPr>
            <a:r>
              <a:rPr lang="en-US"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dirty="0" err="1">
                <a:solidFill>
                  <a:srgbClr val="A31515"/>
                </a:solidFill>
                <a:latin typeface="Consolas" panose="020B0609020204030204" pitchFamily="49" charset="0"/>
                <a:ea typeface="Calibri" panose="020F0502020204030204" pitchFamily="34" charset="0"/>
                <a:cs typeface="Consolas" panose="020B0609020204030204" pitchFamily="49" charset="0"/>
              </a:rPr>
              <a:t>iostream</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&lt;string&gt;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a:solidFill>
                  <a:srgbClr val="0000FF"/>
                </a:solidFill>
                <a:latin typeface="Consolas" panose="020B0609020204030204" pitchFamily="49" charset="0"/>
                <a:ea typeface="Calibri" panose="020F0502020204030204" pitchFamily="34" charset="0"/>
                <a:cs typeface="Consolas" panose="020B0609020204030204" pitchFamily="49" charset="0"/>
              </a:rPr>
              <a:t>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x</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"Apple"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A31515"/>
                </a:solidFill>
                <a:latin typeface="Consolas" panose="020B0609020204030204" pitchFamily="49" charset="0"/>
                <a:ea typeface="Calibri" panose="020F0502020204030204" pitchFamily="34" charset="0"/>
                <a:cs typeface="Consolas" panose="020B0609020204030204" pitchFamily="49" charset="0"/>
              </a:rPr>
              <a:t>Dog</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err="1">
                <a:solidFill>
                  <a:srgbClr val="A31515"/>
                </a:solidFill>
                <a:latin typeface="Consolas" panose="020B0609020204030204" pitchFamily="49" charset="0"/>
                <a:ea typeface="Calibri" panose="020F0502020204030204" pitchFamily="34" charset="0"/>
                <a:cs typeface="Consolas" panose="020B0609020204030204" pitchFamily="49" charset="0"/>
              </a:rPr>
              <a:t>Banana</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Что выведет программа?</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80"/>
                </a:solidFill>
                <a:latin typeface="Consolas" panose="020B0609020204030204" pitchFamily="49" charset="0"/>
                <a:ea typeface="Calibri" panose="020F0502020204030204" pitchFamily="34" charset="0"/>
                <a:cs typeface="Consolas" panose="020B0609020204030204" pitchFamily="49" charset="0"/>
              </a:rPr>
              <a:t>x</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ru-RU" sz="2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2"/>
          <p:cNvSpPr>
            <a:spLocks noGrp="1"/>
          </p:cNvSpPr>
          <p:nvPr>
            <p:ph type="title"/>
          </p:nvPr>
        </p:nvSpPr>
        <p:spPr/>
        <p:txBody>
          <a:bodyPr/>
          <a:lstStyle/>
          <a:p>
            <a:r>
              <a:rPr lang="ru-RU" dirty="0"/>
              <a:t>Что выведет программа?</a:t>
            </a:r>
          </a:p>
        </p:txBody>
      </p:sp>
      <p:sp>
        <p:nvSpPr>
          <p:cNvPr id="4" name="Rectangle 3"/>
          <p:cNvSpPr/>
          <p:nvPr/>
        </p:nvSpPr>
        <p:spPr>
          <a:xfrm>
            <a:off x="7248128" y="5301208"/>
            <a:ext cx="3096344" cy="923330"/>
          </a:xfrm>
          <a:prstGeom prst="rect">
            <a:avLst/>
          </a:prstGeom>
          <a:solidFill>
            <a:schemeClr val="tx1"/>
          </a:solidFill>
        </p:spPr>
        <p:txBody>
          <a:bodyPr wrap="square">
            <a:spAutoFit/>
          </a:bodyPr>
          <a:lstStyle/>
          <a:p>
            <a:r>
              <a:rPr lang="ru-RU" dirty="0" err="1">
                <a:solidFill>
                  <a:schemeClr val="bg1"/>
                </a:solidFill>
                <a:latin typeface="Consolas" panose="020B0609020204030204" pitchFamily="49" charset="0"/>
              </a:rPr>
              <a:t>Apple</a:t>
            </a:r>
            <a:endParaRPr lang="ru-RU" dirty="0">
              <a:solidFill>
                <a:schemeClr val="bg1"/>
              </a:solidFill>
              <a:latin typeface="Consolas" panose="020B0609020204030204" pitchFamily="49" charset="0"/>
            </a:endParaRPr>
          </a:p>
          <a:p>
            <a:r>
              <a:rPr lang="ru-RU" dirty="0" err="1">
                <a:solidFill>
                  <a:schemeClr val="bg1"/>
                </a:solidFill>
                <a:latin typeface="Consolas" panose="020B0609020204030204" pitchFamily="49" charset="0"/>
              </a:rPr>
              <a:t>Dog,Banana</a:t>
            </a:r>
            <a:endParaRPr lang="ru-RU" dirty="0">
              <a:solidFill>
                <a:schemeClr val="bg1"/>
              </a:solidFill>
              <a:latin typeface="Consolas" panose="020B0609020204030204" pitchFamily="49" charset="0"/>
            </a:endParaRPr>
          </a:p>
          <a:p>
            <a:r>
              <a:rPr lang="ru-RU"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2413692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Константные ссылки в качестве параметров функций</a:t>
            </a:r>
          </a:p>
        </p:txBody>
      </p:sp>
      <p:sp>
        <p:nvSpPr>
          <p:cNvPr id="3" name="Содержимое 2"/>
          <p:cNvSpPr>
            <a:spLocks noGrp="1"/>
          </p:cNvSpPr>
          <p:nvPr>
            <p:ph idx="1"/>
          </p:nvPr>
        </p:nvSpPr>
        <p:spPr/>
        <p:txBody>
          <a:bodyPr>
            <a:normAutofit/>
          </a:bodyPr>
          <a:lstStyle/>
          <a:p>
            <a:r>
              <a:rPr lang="ru-RU" dirty="0"/>
              <a:t>Параметр, переданный в функцию по константной ссылке, доступен внутри нее только для чтения</a:t>
            </a:r>
          </a:p>
          <a:p>
            <a:r>
              <a:rPr lang="ru-RU" dirty="0"/>
              <a:t>Если функция не изменяет значение своего аргумента, то имеет смысл передавать его по </a:t>
            </a:r>
            <a:r>
              <a:rPr lang="ru-RU" b="1" dirty="0"/>
              <a:t>константной ссылке</a:t>
            </a:r>
          </a:p>
          <a:p>
            <a:pPr lvl="1"/>
            <a:r>
              <a:rPr lang="ru-RU" dirty="0"/>
              <a:t>Простые типы данных эффективнее передавать по значению</a:t>
            </a:r>
            <a:endParaRPr lang="en-US" dirty="0"/>
          </a:p>
          <a:p>
            <a:pPr lvl="2"/>
            <a:r>
              <a:rPr lang="en-US" dirty="0"/>
              <a:t>char, short, int, float, double</a:t>
            </a:r>
          </a:p>
          <a:p>
            <a:pPr lvl="2"/>
            <a:r>
              <a:rPr lang="ru-RU" dirty="0"/>
              <a:t>Простые структуры (3-4 примитивных поля)</a:t>
            </a:r>
          </a:p>
        </p:txBody>
      </p:sp>
    </p:spTree>
    <p:extLst>
      <p:ext uri="{BB962C8B-B14F-4D97-AF65-F5344CB8AC3E}">
        <p14:creationId xmlns:p14="http://schemas.microsoft.com/office/powerpoint/2010/main" val="46591207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a:defRPr/>
            </a:pPr>
            <a:r>
              <a:rPr lang="ru-RU" dirty="0"/>
              <a:t>Вывод структуры</a:t>
            </a:r>
          </a:p>
        </p:txBody>
      </p:sp>
      <p:sp>
        <p:nvSpPr>
          <p:cNvPr id="22531" name="Rectangle 4"/>
          <p:cNvSpPr>
            <a:spLocks noChangeArrowheads="1"/>
          </p:cNvSpPr>
          <p:nvPr/>
        </p:nvSpPr>
        <p:spPr bwMode="auto">
          <a:xfrm>
            <a:off x="911425" y="1556792"/>
            <a:ext cx="8847742" cy="4247317"/>
          </a:xfrm>
          <a:prstGeom prst="rect">
            <a:avLst/>
          </a:prstGeom>
          <a:noFill/>
          <a:ln w="9525">
            <a:noFill/>
            <a:miter lim="800000"/>
            <a:headEnd/>
            <a:tailEnd/>
          </a:ln>
        </p:spPr>
        <p:txBody>
          <a:bodyPr wrap="square">
            <a:spAutoFit/>
          </a:bodyPr>
          <a:lstStyle/>
          <a:p>
            <a:pPr defTabSz="620713"/>
            <a:r>
              <a:rPr lang="ru-RU" dirty="0" err="1">
                <a:latin typeface="Consolas" panose="020B0609020204030204" pitchFamily="49" charset="0"/>
              </a:rPr>
              <a:t>struct</a:t>
            </a:r>
            <a:r>
              <a:rPr lang="ru-RU" dirty="0">
                <a:latin typeface="Consolas" panose="020B0609020204030204" pitchFamily="49" charset="0"/>
              </a:rPr>
              <a:t> </a:t>
            </a:r>
            <a:r>
              <a:rPr lang="ru-RU" dirty="0" err="1">
                <a:latin typeface="Consolas" panose="020B0609020204030204" pitchFamily="49" charset="0"/>
              </a:rPr>
              <a:t>Point</a:t>
            </a:r>
            <a:endParaRPr lang="ru-RU" dirty="0">
              <a:latin typeface="Consolas" panose="020B0609020204030204" pitchFamily="49" charset="0"/>
            </a:endParaRPr>
          </a:p>
          <a:p>
            <a:pPr defTabSz="620713"/>
            <a:r>
              <a:rPr lang="ru-RU" dirty="0">
                <a:latin typeface="Consolas" panose="020B0609020204030204" pitchFamily="49" charset="0"/>
              </a:rPr>
              <a:t>{</a:t>
            </a:r>
          </a:p>
          <a:p>
            <a:pPr defTabSz="620713"/>
            <a:r>
              <a:rPr lang="ru-RU" dirty="0">
                <a:latin typeface="Consolas" panose="020B0609020204030204" pitchFamily="49" charset="0"/>
              </a:rPr>
              <a:t>	</a:t>
            </a:r>
            <a:r>
              <a:rPr lang="ru-RU" dirty="0" err="1">
                <a:latin typeface="Consolas" panose="020B0609020204030204" pitchFamily="49" charset="0"/>
              </a:rPr>
              <a:t>int</a:t>
            </a:r>
            <a:r>
              <a:rPr lang="ru-RU" dirty="0">
                <a:latin typeface="Consolas" panose="020B0609020204030204" pitchFamily="49" charset="0"/>
              </a:rPr>
              <a:t> </a:t>
            </a:r>
            <a:r>
              <a:rPr lang="ru-RU" dirty="0" err="1">
                <a:latin typeface="Consolas" panose="020B0609020204030204" pitchFamily="49" charset="0"/>
              </a:rPr>
              <a:t>x</a:t>
            </a:r>
            <a:r>
              <a:rPr lang="ru-RU" dirty="0">
                <a:latin typeface="Consolas" panose="020B0609020204030204" pitchFamily="49" charset="0"/>
              </a:rPr>
              <a:t>, </a:t>
            </a:r>
            <a:r>
              <a:rPr lang="ru-RU" dirty="0" err="1">
                <a:latin typeface="Consolas" panose="020B0609020204030204" pitchFamily="49" charset="0"/>
              </a:rPr>
              <a:t>y</a:t>
            </a:r>
            <a:r>
              <a:rPr lang="ru-RU" dirty="0">
                <a:latin typeface="Consolas" panose="020B0609020204030204" pitchFamily="49" charset="0"/>
              </a:rPr>
              <a:t>;</a:t>
            </a:r>
          </a:p>
          <a:p>
            <a:pPr defTabSz="620713"/>
            <a:r>
              <a:rPr lang="ru-RU" dirty="0">
                <a:latin typeface="Consolas" panose="020B0609020204030204" pitchFamily="49" charset="0"/>
              </a:rPr>
              <a:t>};</a:t>
            </a:r>
          </a:p>
          <a:p>
            <a:pPr defTabSz="620713"/>
            <a:endParaRPr lang="ru-RU" dirty="0">
              <a:latin typeface="Consolas" panose="020B0609020204030204" pitchFamily="49" charset="0"/>
            </a:endParaRPr>
          </a:p>
          <a:p>
            <a:pPr defTabSz="620713"/>
            <a:r>
              <a:rPr lang="ru-RU" dirty="0" err="1">
                <a:latin typeface="Consolas" panose="020B0609020204030204" pitchFamily="49" charset="0"/>
              </a:rPr>
              <a:t>void</a:t>
            </a:r>
            <a:r>
              <a:rPr lang="ru-RU" dirty="0">
                <a:latin typeface="Consolas" panose="020B0609020204030204" pitchFamily="49" charset="0"/>
              </a:rPr>
              <a:t> Print(</a:t>
            </a:r>
            <a:r>
              <a:rPr lang="ru-RU" dirty="0" err="1">
                <a:solidFill>
                  <a:srgbClr val="FF0000"/>
                </a:solidFill>
                <a:latin typeface="Consolas" panose="020B0609020204030204" pitchFamily="49" charset="0"/>
              </a:rPr>
              <a:t>const</a:t>
            </a:r>
            <a:r>
              <a:rPr lang="ru-RU" dirty="0">
                <a:solidFill>
                  <a:srgbClr val="FF0000"/>
                </a:solidFill>
                <a:latin typeface="Consolas" panose="020B0609020204030204" pitchFamily="49" charset="0"/>
              </a:rPr>
              <a:t> Point&amp; </a:t>
            </a:r>
            <a:r>
              <a:rPr lang="ru-RU" dirty="0" err="1">
                <a:solidFill>
                  <a:srgbClr val="FF0000"/>
                </a:solidFill>
                <a:latin typeface="Consolas" panose="020B0609020204030204" pitchFamily="49" charset="0"/>
              </a:rPr>
              <a:t>pnt</a:t>
            </a:r>
            <a:r>
              <a:rPr lang="ru-RU" dirty="0">
                <a:latin typeface="Consolas" panose="020B0609020204030204" pitchFamily="49" charset="0"/>
              </a:rPr>
              <a:t>)</a:t>
            </a:r>
          </a:p>
          <a:p>
            <a:pPr defTabSz="620713"/>
            <a:r>
              <a:rPr lang="ru-RU" dirty="0">
                <a:latin typeface="Consolas" panose="020B0609020204030204" pitchFamily="49" charset="0"/>
              </a:rPr>
              <a:t>{</a:t>
            </a:r>
          </a:p>
          <a:p>
            <a:pPr defTabSz="620713"/>
            <a:r>
              <a:rPr lang="ru-RU" dirty="0">
                <a:latin typeface="Consolas" panose="020B0609020204030204" pitchFamily="49" charset="0"/>
              </a:rPr>
              <a:t>	</a:t>
            </a:r>
            <a:r>
              <a:rPr lang="en-US" dirty="0" err="1">
                <a:latin typeface="Consolas" panose="020B0609020204030204" pitchFamily="49" charset="0"/>
              </a:rPr>
              <a:t>cout</a:t>
            </a:r>
            <a:r>
              <a:rPr lang="en-US" dirty="0">
                <a:latin typeface="Consolas" panose="020B0609020204030204" pitchFamily="49" charset="0"/>
              </a:rPr>
              <a:t> &lt;&lt; </a:t>
            </a:r>
            <a:r>
              <a:rPr lang="ru-RU" dirty="0">
                <a:latin typeface="Consolas" panose="020B0609020204030204" pitchFamily="49" charset="0"/>
              </a:rPr>
              <a:t>"(x:</a:t>
            </a:r>
            <a:r>
              <a:rPr lang="en-US" dirty="0">
                <a:latin typeface="Consolas" panose="020B0609020204030204" pitchFamily="49" charset="0"/>
              </a:rPr>
              <a:t>" &lt;&lt; </a:t>
            </a:r>
            <a:r>
              <a:rPr lang="en-US" dirty="0" err="1">
                <a:latin typeface="Consolas" panose="020B0609020204030204" pitchFamily="49" charset="0"/>
              </a:rPr>
              <a:t>pnt.x</a:t>
            </a:r>
            <a:r>
              <a:rPr lang="en-US" dirty="0">
                <a:latin typeface="Consolas" panose="020B0609020204030204" pitchFamily="49" charset="0"/>
              </a:rPr>
              <a:t> &lt;&lt; "</a:t>
            </a:r>
            <a:r>
              <a:rPr lang="ru-RU" dirty="0">
                <a:latin typeface="Consolas" panose="020B0609020204030204" pitchFamily="49" charset="0"/>
              </a:rPr>
              <a:t>, y:</a:t>
            </a:r>
            <a:r>
              <a:rPr lang="en-US" dirty="0">
                <a:latin typeface="Consolas" panose="020B0609020204030204" pitchFamily="49" charset="0"/>
              </a:rPr>
              <a:t>" &lt;&lt; </a:t>
            </a:r>
            <a:r>
              <a:rPr lang="en-US" dirty="0" err="1">
                <a:latin typeface="Consolas" panose="020B0609020204030204" pitchFamily="49" charset="0"/>
              </a:rPr>
              <a:t>pnt.y</a:t>
            </a:r>
            <a:r>
              <a:rPr lang="en-US" dirty="0">
                <a:latin typeface="Consolas" panose="020B0609020204030204" pitchFamily="49" charset="0"/>
              </a:rPr>
              <a:t> &lt;&lt; "</a:t>
            </a:r>
            <a:r>
              <a:rPr lang="ru-RU" dirty="0">
                <a:latin typeface="Consolas" panose="020B0609020204030204" pitchFamily="49" charset="0"/>
              </a:rPr>
              <a:t>\n";</a:t>
            </a:r>
          </a:p>
          <a:p>
            <a:pPr defTabSz="620713"/>
            <a:r>
              <a:rPr lang="ru-RU" dirty="0">
                <a:latin typeface="Consolas" panose="020B0609020204030204" pitchFamily="49" charset="0"/>
              </a:rPr>
              <a:t>}</a:t>
            </a:r>
          </a:p>
          <a:p>
            <a:pPr defTabSz="620713"/>
            <a:endParaRPr lang="ru-RU" dirty="0">
              <a:latin typeface="Consolas" panose="020B0609020204030204" pitchFamily="49" charset="0"/>
            </a:endParaRPr>
          </a:p>
          <a:p>
            <a:pPr defTabSz="620713"/>
            <a:r>
              <a:rPr lang="ru-RU" dirty="0" err="1">
                <a:latin typeface="Consolas" panose="020B0609020204030204" pitchFamily="49" charset="0"/>
              </a:rPr>
              <a:t>int</a:t>
            </a:r>
            <a:r>
              <a:rPr lang="ru-RU" dirty="0">
                <a:latin typeface="Consolas" panose="020B0609020204030204" pitchFamily="49" charset="0"/>
              </a:rPr>
              <a:t> </a:t>
            </a:r>
            <a:r>
              <a:rPr lang="ru-RU" dirty="0" err="1">
                <a:latin typeface="Consolas" panose="020B0609020204030204" pitchFamily="49" charset="0"/>
              </a:rPr>
              <a:t>main</a:t>
            </a:r>
            <a:r>
              <a:rPr lang="ru-RU" dirty="0">
                <a:latin typeface="Consolas" panose="020B0609020204030204" pitchFamily="49" charset="0"/>
              </a:rPr>
              <a:t>()</a:t>
            </a:r>
          </a:p>
          <a:p>
            <a:pPr defTabSz="620713"/>
            <a:r>
              <a:rPr lang="ru-RU" dirty="0">
                <a:latin typeface="Consolas" panose="020B0609020204030204" pitchFamily="49" charset="0"/>
              </a:rPr>
              <a:t>{</a:t>
            </a:r>
          </a:p>
          <a:p>
            <a:pPr defTabSz="620713"/>
            <a:r>
              <a:rPr lang="en-US" dirty="0">
                <a:latin typeface="Consolas" panose="020B0609020204030204" pitchFamily="49" charset="0"/>
              </a:rPr>
              <a:t>	Point </a:t>
            </a:r>
            <a:r>
              <a:rPr lang="en-US" dirty="0" err="1">
                <a:latin typeface="Consolas" panose="020B0609020204030204" pitchFamily="49" charset="0"/>
              </a:rPr>
              <a:t>pnt</a:t>
            </a:r>
            <a:r>
              <a:rPr lang="en-US" dirty="0">
                <a:latin typeface="Consolas" panose="020B0609020204030204" pitchFamily="49" charset="0"/>
              </a:rPr>
              <a:t> = {10, 20};</a:t>
            </a:r>
          </a:p>
          <a:p>
            <a:pPr defTabSz="620713"/>
            <a:r>
              <a:rPr lang="en-US" dirty="0">
                <a:latin typeface="Consolas" panose="020B0609020204030204" pitchFamily="49" charset="0"/>
              </a:rPr>
              <a:t>	Print(</a:t>
            </a:r>
            <a:r>
              <a:rPr lang="en-US" dirty="0" err="1">
                <a:latin typeface="Consolas" panose="020B0609020204030204" pitchFamily="49" charset="0"/>
              </a:rPr>
              <a:t>pnt</a:t>
            </a:r>
            <a:r>
              <a:rPr lang="en-US" dirty="0">
                <a:latin typeface="Consolas" panose="020B0609020204030204" pitchFamily="49" charset="0"/>
              </a:rPr>
              <a:t>);  // </a:t>
            </a:r>
            <a:r>
              <a:rPr lang="ru-RU" dirty="0">
                <a:latin typeface="Consolas" panose="020B0609020204030204" pitchFamily="49" charset="0"/>
              </a:rPr>
              <a:t>Выведет </a:t>
            </a:r>
            <a:r>
              <a:rPr lang="en-US" dirty="0">
                <a:latin typeface="Consolas" panose="020B0609020204030204" pitchFamily="49" charset="0"/>
              </a:rPr>
              <a:t>(x:10, y:20)</a:t>
            </a:r>
          </a:p>
          <a:p>
            <a:pPr defTabSz="620713"/>
            <a:r>
              <a:rPr lang="en-US" dirty="0">
                <a:latin typeface="Consolas" panose="020B0609020204030204" pitchFamily="49" charset="0"/>
              </a:rPr>
              <a:t>}</a:t>
            </a:r>
            <a:endParaRPr lang="ru-RU" dirty="0">
              <a:latin typeface="Consolas" panose="020B0609020204030204" pitchFamily="49" charset="0"/>
            </a:endParaRPr>
          </a:p>
        </p:txBody>
      </p:sp>
      <p:sp>
        <p:nvSpPr>
          <p:cNvPr id="3" name="TextBox 2">
            <a:extLst>
              <a:ext uri="{FF2B5EF4-FFF2-40B4-BE49-F238E27FC236}">
                <a16:creationId xmlns:a16="http://schemas.microsoft.com/office/drawing/2014/main" id="{0159FC0B-B905-0BC1-083B-2474C057127C}"/>
              </a:ext>
            </a:extLst>
          </p:cNvPr>
          <p:cNvSpPr txBox="1"/>
          <p:nvPr/>
        </p:nvSpPr>
        <p:spPr>
          <a:xfrm>
            <a:off x="5484318" y="6363646"/>
            <a:ext cx="5183682" cy="369332"/>
          </a:xfrm>
          <a:prstGeom prst="rect">
            <a:avLst/>
          </a:prstGeom>
          <a:noFill/>
        </p:spPr>
        <p:txBody>
          <a:bodyPr wrap="square">
            <a:spAutoFit/>
          </a:bodyPr>
          <a:lstStyle/>
          <a:p>
            <a:pPr algn="r"/>
            <a:r>
              <a:rPr lang="ru-RU" dirty="0">
                <a:hlinkClick r:id="rId4"/>
              </a:rPr>
              <a:t>https://wandbox.org/permlink/QriyqMmk8blrmotj</a:t>
            </a:r>
            <a:endParaRPr lang="ru-RU" dirty="0"/>
          </a:p>
        </p:txBody>
      </p:sp>
    </p:spTree>
    <p:custDataLst>
      <p:tags r:id="rId1"/>
    </p:custDataLst>
    <p:extLst>
      <p:ext uri="{BB962C8B-B14F-4D97-AF65-F5344CB8AC3E}">
        <p14:creationId xmlns:p14="http://schemas.microsoft.com/office/powerpoint/2010/main" val="339669526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normAutofit/>
          </a:bodyPr>
          <a:lstStyle/>
          <a:p>
            <a:pPr>
              <a:defRPr/>
            </a:pPr>
            <a:r>
              <a:rPr lang="ru-RU" dirty="0"/>
              <a:t>Ссылки на временные объекты</a:t>
            </a:r>
          </a:p>
        </p:txBody>
      </p:sp>
      <p:sp>
        <p:nvSpPr>
          <p:cNvPr id="25603" name="Rectangle 3"/>
          <p:cNvSpPr>
            <a:spLocks noGrp="1" noChangeArrowheads="1"/>
          </p:cNvSpPr>
          <p:nvPr>
            <p:ph idx="1"/>
          </p:nvPr>
        </p:nvSpPr>
        <p:spPr/>
        <p:txBody>
          <a:bodyPr>
            <a:normAutofit/>
          </a:bodyPr>
          <a:lstStyle/>
          <a:p>
            <a:r>
              <a:rPr lang="ru-RU" sz="2800" dirty="0"/>
              <a:t>Если при инициализации ссылка и объект имеют разные типы, создается временная копия нужного типа. Ссылка ссылается на копию</a:t>
            </a:r>
          </a:p>
          <a:p>
            <a:pPr lvl="1"/>
            <a:r>
              <a:rPr lang="ru-RU" dirty="0"/>
              <a:t>Ссылка должна быть константной</a:t>
            </a:r>
          </a:p>
          <a:p>
            <a:pPr lvl="1"/>
            <a:r>
              <a:rPr lang="ru-RU" dirty="0"/>
              <a:t>То же самое происходит при инициализации ссылки значением константы</a:t>
            </a:r>
          </a:p>
          <a:p>
            <a:r>
              <a:rPr lang="ru-RU" dirty="0"/>
              <a:t>Изменение значения объекта не сказывается на значении временной копии</a:t>
            </a:r>
            <a:endParaRPr lang="en-US" dirty="0"/>
          </a:p>
          <a:p>
            <a:r>
              <a:rPr lang="ru-RU" dirty="0"/>
              <a:t>Время жизни временного объекта равно области видимости созданной ссылки</a:t>
            </a:r>
          </a:p>
        </p:txBody>
      </p:sp>
    </p:spTree>
    <p:custDataLst>
      <p:tags r:id="rId1"/>
    </p:custDataLst>
    <p:extLst>
      <p:ext uri="{BB962C8B-B14F-4D97-AF65-F5344CB8AC3E}">
        <p14:creationId xmlns:p14="http://schemas.microsoft.com/office/powerpoint/2010/main" val="3941412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fade">
                                      <p:cBhvr>
                                        <p:cTn id="7" dur="500"/>
                                        <p:tgtEl>
                                          <p:spTgt spid="2560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603">
                                            <p:txEl>
                                              <p:pRg st="1" end="1"/>
                                            </p:txEl>
                                          </p:spTgt>
                                        </p:tgtEl>
                                        <p:attrNameLst>
                                          <p:attrName>style.visibility</p:attrName>
                                        </p:attrNameLst>
                                      </p:cBhvr>
                                      <p:to>
                                        <p:strVal val="visible"/>
                                      </p:to>
                                    </p:set>
                                    <p:animEffect transition="in" filter="fade">
                                      <p:cBhvr>
                                        <p:cTn id="10" dur="500"/>
                                        <p:tgtEl>
                                          <p:spTgt spid="2560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5603">
                                            <p:txEl>
                                              <p:pRg st="2" end="2"/>
                                            </p:txEl>
                                          </p:spTgt>
                                        </p:tgtEl>
                                        <p:attrNameLst>
                                          <p:attrName>style.visibility</p:attrName>
                                        </p:attrNameLst>
                                      </p:cBhvr>
                                      <p:to>
                                        <p:strVal val="visible"/>
                                      </p:to>
                                    </p:set>
                                    <p:animEffect transition="in" filter="fade">
                                      <p:cBhvr>
                                        <p:cTn id="13" dur="500"/>
                                        <p:tgtEl>
                                          <p:spTgt spid="2560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603">
                                            <p:txEl>
                                              <p:pRg st="3" end="3"/>
                                            </p:txEl>
                                          </p:spTgt>
                                        </p:tgtEl>
                                        <p:attrNameLst>
                                          <p:attrName>style.visibility</p:attrName>
                                        </p:attrNameLst>
                                      </p:cBhvr>
                                      <p:to>
                                        <p:strVal val="visible"/>
                                      </p:to>
                                    </p:set>
                                    <p:animEffect transition="in" filter="fade">
                                      <p:cBhvr>
                                        <p:cTn id="18" dur="500"/>
                                        <p:tgtEl>
                                          <p:spTgt spid="2560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5603">
                                            <p:txEl>
                                              <p:pRg st="4" end="4"/>
                                            </p:txEl>
                                          </p:spTgt>
                                        </p:tgtEl>
                                        <p:attrNameLst>
                                          <p:attrName>style.visibility</p:attrName>
                                        </p:attrNameLst>
                                      </p:cBhvr>
                                      <p:to>
                                        <p:strVal val="visible"/>
                                      </p:to>
                                    </p:set>
                                    <p:animEffect transition="in" filter="fade">
                                      <p:cBhvr>
                                        <p:cTn id="23" dur="500"/>
                                        <p:tgtEl>
                                          <p:spTgt spid="256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a:defRPr/>
            </a:pPr>
            <a:r>
              <a:rPr lang="ru-RU" dirty="0"/>
              <a:t>Пример</a:t>
            </a:r>
            <a:r>
              <a:rPr lang="en-US" dirty="0"/>
              <a:t> 1</a:t>
            </a:r>
            <a:endParaRPr lang="ru-RU" dirty="0"/>
          </a:p>
        </p:txBody>
      </p:sp>
      <p:sp>
        <p:nvSpPr>
          <p:cNvPr id="23556" name="Rectangle 4"/>
          <p:cNvSpPr>
            <a:spLocks noChangeArrowheads="1"/>
          </p:cNvSpPr>
          <p:nvPr/>
        </p:nvSpPr>
        <p:spPr bwMode="auto">
          <a:xfrm>
            <a:off x="1829273" y="1624144"/>
            <a:ext cx="8533455" cy="3293209"/>
          </a:xfrm>
          <a:prstGeom prst="rect">
            <a:avLst/>
          </a:prstGeom>
          <a:noFill/>
          <a:ln w="9525">
            <a:noFill/>
            <a:miter lim="800000"/>
            <a:headEnd/>
            <a:tailEnd/>
          </a:ln>
        </p:spPr>
        <p:txBody>
          <a:bodyPr wrap="square">
            <a:spAutoFit/>
          </a:bodyPr>
          <a:lstStyle/>
          <a:p>
            <a:r>
              <a:rPr lang="ru-RU" sz="1600" dirty="0" err="1">
                <a:latin typeface="Consolas" panose="020B0609020204030204" pitchFamily="49" charset="0"/>
              </a:rPr>
              <a:t>int</a:t>
            </a:r>
            <a:r>
              <a:rPr lang="ru-RU" sz="1600" dirty="0">
                <a:latin typeface="Consolas" panose="020B0609020204030204" pitchFamily="49" charset="0"/>
              </a:rPr>
              <a:t> </a:t>
            </a:r>
            <a:r>
              <a:rPr lang="ru-RU" sz="1600" dirty="0" err="1">
                <a:latin typeface="Consolas" panose="020B0609020204030204" pitchFamily="49" charset="0"/>
              </a:rPr>
              <a:t>a</a:t>
            </a:r>
            <a:r>
              <a:rPr lang="ru-RU" sz="1600" dirty="0">
                <a:latin typeface="Consolas" panose="020B0609020204030204" pitchFamily="49" charset="0"/>
              </a:rPr>
              <a:t> = 1;</a:t>
            </a:r>
            <a:endParaRPr lang="en-US" sz="1600" dirty="0">
              <a:latin typeface="Consolas" panose="020B0609020204030204" pitchFamily="49" charset="0"/>
            </a:endParaRPr>
          </a:p>
          <a:p>
            <a:r>
              <a:rPr lang="ru-RU" sz="1600" dirty="0" err="1">
                <a:latin typeface="Consolas" panose="020B0609020204030204" pitchFamily="49" charset="0"/>
              </a:rPr>
              <a:t>int</a:t>
            </a:r>
            <a:r>
              <a:rPr lang="ru-RU" sz="1600" dirty="0">
                <a:latin typeface="Consolas" panose="020B0609020204030204" pitchFamily="49" charset="0"/>
              </a:rPr>
              <a:t> &amp; </a:t>
            </a:r>
            <a:r>
              <a:rPr lang="ru-RU" sz="1600" dirty="0" err="1">
                <a:latin typeface="Consolas" panose="020B0609020204030204" pitchFamily="49" charset="0"/>
              </a:rPr>
              <a:t>refA</a:t>
            </a:r>
            <a:r>
              <a:rPr lang="ru-RU" sz="1600" dirty="0">
                <a:latin typeface="Consolas" panose="020B0609020204030204" pitchFamily="49" charset="0"/>
              </a:rPr>
              <a:t> = </a:t>
            </a:r>
            <a:r>
              <a:rPr lang="ru-RU" sz="1600" dirty="0" err="1">
                <a:latin typeface="Consolas" panose="020B0609020204030204" pitchFamily="49" charset="0"/>
              </a:rPr>
              <a:t>a</a:t>
            </a:r>
            <a:r>
              <a:rPr lang="ru-RU" sz="1600" dirty="0">
                <a:latin typeface="Consolas" panose="020B0609020204030204" pitchFamily="49" charset="0"/>
              </a:rPr>
              <a:t>;	</a:t>
            </a:r>
            <a:r>
              <a:rPr lang="en-US" sz="1600" dirty="0">
                <a:latin typeface="Consolas" panose="020B0609020204030204" pitchFamily="49" charset="0"/>
              </a:rPr>
              <a:t>		//</a:t>
            </a:r>
            <a:r>
              <a:rPr lang="ru-RU" sz="1600" dirty="0">
                <a:latin typeface="Consolas" panose="020B0609020204030204" pitchFamily="49" charset="0"/>
              </a:rPr>
              <a:t> ссылка на </a:t>
            </a:r>
            <a:r>
              <a:rPr lang="en-US" sz="1600" dirty="0">
                <a:latin typeface="Consolas" panose="020B0609020204030204" pitchFamily="49" charset="0"/>
              </a:rPr>
              <a:t>a</a:t>
            </a:r>
          </a:p>
          <a:p>
            <a:endParaRPr lang="en-US" sz="1600" dirty="0">
              <a:latin typeface="Consolas" panose="020B0609020204030204" pitchFamily="49" charset="0"/>
            </a:endParaRPr>
          </a:p>
          <a:p>
            <a:r>
              <a:rPr lang="en-US" sz="1600" dirty="0" err="1">
                <a:latin typeface="Consolas" panose="020B0609020204030204" pitchFamily="49" charset="0"/>
              </a:rPr>
              <a:t>cout</a:t>
            </a:r>
            <a:r>
              <a:rPr lang="en-US" sz="1600" dirty="0">
                <a:latin typeface="Consolas" panose="020B0609020204030204" pitchFamily="49" charset="0"/>
              </a:rPr>
              <a:t> &lt;&lt; </a:t>
            </a:r>
            <a:r>
              <a:rPr lang="ru-RU" sz="1600" dirty="0">
                <a:latin typeface="Consolas" panose="020B0609020204030204" pitchFamily="49" charset="0"/>
              </a:rPr>
              <a:t>"a = </a:t>
            </a:r>
            <a:r>
              <a:rPr lang="en-US" sz="1600" dirty="0">
                <a:latin typeface="Consolas" panose="020B0609020204030204" pitchFamily="49" charset="0"/>
              </a:rPr>
              <a:t>" &lt;&lt; a &lt;&lt; </a:t>
            </a:r>
            <a:r>
              <a:rPr lang="en-US" sz="1600" dirty="0" err="1">
                <a:latin typeface="Consolas" panose="020B0609020204030204" pitchFamily="49" charset="0"/>
              </a:rPr>
              <a:t>endl</a:t>
            </a:r>
            <a:r>
              <a:rPr lang="en-US" sz="1600" dirty="0">
                <a:latin typeface="Consolas" panose="020B0609020204030204" pitchFamily="49" charset="0"/>
              </a:rPr>
              <a:t>;</a:t>
            </a:r>
            <a:endParaRPr lang="ru-RU" sz="1600" dirty="0">
              <a:latin typeface="Consolas" panose="020B0609020204030204" pitchFamily="49" charset="0"/>
            </a:endParaRPr>
          </a:p>
          <a:p>
            <a:r>
              <a:rPr lang="ru-RU" sz="1600" dirty="0">
                <a:latin typeface="Consolas" panose="020B0609020204030204" pitchFamily="49" charset="0"/>
              </a:rPr>
              <a:t>++</a:t>
            </a:r>
            <a:r>
              <a:rPr lang="ru-RU" sz="1600" dirty="0" err="1">
                <a:latin typeface="Consolas" panose="020B0609020204030204" pitchFamily="49" charset="0"/>
              </a:rPr>
              <a:t>refA</a:t>
            </a:r>
            <a:r>
              <a:rPr lang="ru-RU" sz="1600" dirty="0">
                <a:latin typeface="Consolas" panose="020B0609020204030204" pitchFamily="49" charset="0"/>
              </a:rPr>
              <a:t>;</a:t>
            </a:r>
          </a:p>
          <a:p>
            <a:r>
              <a:rPr lang="en-US" sz="1600" dirty="0" err="1">
                <a:latin typeface="Consolas" panose="020B0609020204030204" pitchFamily="49" charset="0"/>
              </a:rPr>
              <a:t>cout</a:t>
            </a:r>
            <a:r>
              <a:rPr lang="en-US" sz="1600" dirty="0">
                <a:latin typeface="Consolas" panose="020B0609020204030204" pitchFamily="49" charset="0"/>
              </a:rPr>
              <a:t> &lt;&lt; </a:t>
            </a:r>
            <a:r>
              <a:rPr lang="ru-RU" sz="1600" dirty="0">
                <a:latin typeface="Consolas" panose="020B0609020204030204" pitchFamily="49" charset="0"/>
              </a:rPr>
              <a:t>"</a:t>
            </a:r>
            <a:r>
              <a:rPr lang="ru-RU" sz="1600" dirty="0" err="1">
                <a:latin typeface="Consolas" panose="020B0609020204030204" pitchFamily="49" charset="0"/>
              </a:rPr>
              <a:t>Now</a:t>
            </a:r>
            <a:r>
              <a:rPr lang="ru-RU" sz="1600" dirty="0">
                <a:latin typeface="Consolas" panose="020B0609020204030204" pitchFamily="49" charset="0"/>
              </a:rPr>
              <a:t> a = </a:t>
            </a:r>
            <a:r>
              <a:rPr lang="en-US" sz="1600" dirty="0">
                <a:latin typeface="Consolas" panose="020B0609020204030204" pitchFamily="49" charset="0"/>
              </a:rPr>
              <a:t>" &lt;&lt; a &lt;&lt; </a:t>
            </a:r>
            <a:r>
              <a:rPr lang="en-US" sz="1600" dirty="0" err="1">
                <a:latin typeface="Consolas" panose="020B0609020204030204" pitchFamily="49" charset="0"/>
              </a:rPr>
              <a:t>endl</a:t>
            </a:r>
            <a:r>
              <a:rPr lang="en-US" sz="1600" dirty="0">
                <a:latin typeface="Consolas" panose="020B0609020204030204" pitchFamily="49" charset="0"/>
              </a:rPr>
              <a:t> &lt;&lt; </a:t>
            </a:r>
            <a:r>
              <a:rPr lang="en-US" sz="1600" dirty="0" err="1">
                <a:latin typeface="Consolas" panose="020B0609020204030204" pitchFamily="49" charset="0"/>
              </a:rPr>
              <a:t>endl</a:t>
            </a:r>
            <a:r>
              <a:rPr lang="en-US" sz="1600" dirty="0">
                <a:latin typeface="Consolas" panose="020B0609020204030204" pitchFamily="49" charset="0"/>
              </a:rPr>
              <a:t>; </a:t>
            </a:r>
            <a:endParaRPr lang="ru-RU" sz="1600" dirty="0">
              <a:latin typeface="Consolas" panose="020B0609020204030204" pitchFamily="49" charset="0"/>
            </a:endParaRPr>
          </a:p>
          <a:p>
            <a:endParaRPr lang="en-US" sz="1600" dirty="0">
              <a:latin typeface="Consolas" panose="020B0609020204030204" pitchFamily="49" charset="0"/>
            </a:endParaRPr>
          </a:p>
          <a:p>
            <a:r>
              <a:rPr lang="ru-RU" sz="1600" dirty="0" err="1">
                <a:latin typeface="Consolas" panose="020B0609020204030204" pitchFamily="49" charset="0"/>
              </a:rPr>
              <a:t>const</a:t>
            </a:r>
            <a:r>
              <a:rPr lang="ru-RU" sz="1600" dirty="0">
                <a:latin typeface="Consolas" panose="020B0609020204030204" pitchFamily="49" charset="0"/>
              </a:rPr>
              <a:t> </a:t>
            </a:r>
            <a:r>
              <a:rPr lang="ru-RU" sz="1600" dirty="0" err="1">
                <a:latin typeface="Consolas" panose="020B0609020204030204" pitchFamily="49" charset="0"/>
              </a:rPr>
              <a:t>double</a:t>
            </a:r>
            <a:r>
              <a:rPr lang="ru-RU" sz="1600" dirty="0">
                <a:latin typeface="Consolas" panose="020B0609020204030204" pitchFamily="49" charset="0"/>
              </a:rPr>
              <a:t>&amp; </a:t>
            </a:r>
            <a:r>
              <a:rPr lang="ru-RU" sz="1600" dirty="0" err="1">
                <a:latin typeface="Consolas" panose="020B0609020204030204" pitchFamily="49" charset="0"/>
              </a:rPr>
              <a:t>refDoubleA</a:t>
            </a:r>
            <a:r>
              <a:rPr lang="ru-RU" sz="1600" dirty="0">
                <a:latin typeface="Consolas" panose="020B0609020204030204" pitchFamily="49" charset="0"/>
              </a:rPr>
              <a:t> = a;</a:t>
            </a:r>
            <a:r>
              <a:rPr lang="en-US" sz="1600" dirty="0">
                <a:latin typeface="Consolas" panose="020B0609020204030204" pitchFamily="49" charset="0"/>
              </a:rPr>
              <a:t>	// </a:t>
            </a:r>
            <a:r>
              <a:rPr lang="ru-RU" sz="1600" dirty="0">
                <a:latin typeface="Consolas" panose="020B0609020204030204" pitchFamily="49" charset="0"/>
              </a:rPr>
              <a:t>ссылка на временный объект</a:t>
            </a:r>
          </a:p>
          <a:p>
            <a:r>
              <a:rPr lang="en-US" sz="1600" dirty="0" err="1">
                <a:latin typeface="Consolas" panose="020B0609020204030204" pitchFamily="49" charset="0"/>
              </a:rPr>
              <a:t>cout</a:t>
            </a:r>
            <a:r>
              <a:rPr lang="en-US" sz="1600" dirty="0">
                <a:latin typeface="Consolas" panose="020B0609020204030204" pitchFamily="49" charset="0"/>
              </a:rPr>
              <a:t> &lt;&lt; </a:t>
            </a:r>
            <a:r>
              <a:rPr lang="ru-RU" sz="1600" dirty="0">
                <a:latin typeface="Consolas" panose="020B0609020204030204" pitchFamily="49" charset="0"/>
              </a:rPr>
              <a:t>"</a:t>
            </a:r>
            <a:r>
              <a:rPr lang="ru-RU" sz="1600" dirty="0" err="1">
                <a:latin typeface="Consolas" panose="020B0609020204030204" pitchFamily="49" charset="0"/>
              </a:rPr>
              <a:t>refDoubleA</a:t>
            </a:r>
            <a:r>
              <a:rPr lang="ru-RU" sz="1600" dirty="0">
                <a:latin typeface="Consolas" panose="020B0609020204030204" pitchFamily="49" charset="0"/>
              </a:rPr>
              <a:t> = "</a:t>
            </a:r>
            <a:r>
              <a:rPr lang="en-US" sz="1600" dirty="0">
                <a:latin typeface="Consolas" panose="020B0609020204030204" pitchFamily="49" charset="0"/>
              </a:rPr>
              <a:t> &lt;&lt;</a:t>
            </a:r>
            <a:r>
              <a:rPr lang="ru-RU" sz="1600" dirty="0">
                <a:latin typeface="Consolas" panose="020B0609020204030204" pitchFamily="49" charset="0"/>
              </a:rPr>
              <a:t> </a:t>
            </a:r>
            <a:r>
              <a:rPr lang="ru-RU" sz="1600" dirty="0" err="1">
                <a:latin typeface="Consolas" panose="020B0609020204030204" pitchFamily="49" charset="0"/>
              </a:rPr>
              <a:t>refDoubleA</a:t>
            </a:r>
            <a:r>
              <a:rPr lang="en-US" sz="1600" dirty="0">
                <a:latin typeface="Consolas" panose="020B0609020204030204" pitchFamily="49" charset="0"/>
              </a:rPr>
              <a:t> &lt;&lt; </a:t>
            </a:r>
            <a:r>
              <a:rPr lang="en-US" sz="1600" dirty="0" err="1">
                <a:latin typeface="Consolas" panose="020B0609020204030204" pitchFamily="49" charset="0"/>
              </a:rPr>
              <a:t>endl</a:t>
            </a:r>
            <a:r>
              <a:rPr lang="ru-RU" sz="1600" dirty="0">
                <a:latin typeface="Consolas" panose="020B0609020204030204" pitchFamily="49" charset="0"/>
              </a:rPr>
              <a:t>;</a:t>
            </a:r>
            <a:endParaRPr lang="en-US" sz="1600" dirty="0">
              <a:latin typeface="Consolas" panose="020B0609020204030204" pitchFamily="49" charset="0"/>
            </a:endParaRPr>
          </a:p>
          <a:p>
            <a:endParaRPr lang="ru-RU" sz="1600" dirty="0">
              <a:latin typeface="Consolas" panose="020B0609020204030204" pitchFamily="49" charset="0"/>
            </a:endParaRPr>
          </a:p>
          <a:p>
            <a:r>
              <a:rPr lang="ru-RU" sz="1600" dirty="0">
                <a:latin typeface="Consolas" panose="020B0609020204030204" pitchFamily="49" charset="0"/>
              </a:rPr>
              <a:t>// изменение</a:t>
            </a:r>
            <a:r>
              <a:rPr lang="en-US" sz="1600" dirty="0">
                <a:latin typeface="Consolas" panose="020B0609020204030204" pitchFamily="49" charset="0"/>
              </a:rPr>
              <a:t> a </a:t>
            </a:r>
            <a:r>
              <a:rPr lang="ru-RU" sz="1600" dirty="0">
                <a:latin typeface="Consolas" panose="020B0609020204030204" pitchFamily="49" charset="0"/>
              </a:rPr>
              <a:t>не оказывает влияния на </a:t>
            </a:r>
            <a:r>
              <a:rPr lang="en-US" sz="1600" dirty="0" err="1">
                <a:latin typeface="Consolas" panose="020B0609020204030204" pitchFamily="49" charset="0"/>
              </a:rPr>
              <a:t>refDoubleA</a:t>
            </a:r>
            <a:endParaRPr lang="en-US" sz="1600" dirty="0">
              <a:latin typeface="Consolas" panose="020B0609020204030204" pitchFamily="49" charset="0"/>
            </a:endParaRPr>
          </a:p>
          <a:p>
            <a:r>
              <a:rPr lang="en-US" sz="1600" dirty="0">
                <a:latin typeface="Consolas" panose="020B0609020204030204" pitchFamily="49" charset="0"/>
              </a:rPr>
              <a:t>++a;</a:t>
            </a:r>
          </a:p>
          <a:p>
            <a:r>
              <a:rPr lang="en-US" sz="1600" dirty="0" err="1">
                <a:latin typeface="Consolas" panose="020B0609020204030204" pitchFamily="49" charset="0"/>
              </a:rPr>
              <a:t>cout</a:t>
            </a:r>
            <a:r>
              <a:rPr lang="en-US" sz="1600" dirty="0">
                <a:latin typeface="Consolas" panose="020B0609020204030204" pitchFamily="49" charset="0"/>
              </a:rPr>
              <a:t> &lt;&lt; "Now a = " &lt;&lt; a &lt;&lt; “, </a:t>
            </a:r>
            <a:r>
              <a:rPr lang="en-US" sz="1600" dirty="0" err="1">
                <a:latin typeface="Consolas" panose="020B0609020204030204" pitchFamily="49" charset="0"/>
              </a:rPr>
              <a:t>refDoubleA</a:t>
            </a:r>
            <a:r>
              <a:rPr lang="en-US" sz="1600" dirty="0">
                <a:latin typeface="Consolas" panose="020B0609020204030204" pitchFamily="49" charset="0"/>
              </a:rPr>
              <a:t> = " &lt;&lt; </a:t>
            </a:r>
            <a:r>
              <a:rPr lang="en-US" sz="1600" dirty="0" err="1">
                <a:latin typeface="Consolas" panose="020B0609020204030204" pitchFamily="49" charset="0"/>
              </a:rPr>
              <a:t>refDoubleA</a:t>
            </a:r>
            <a:r>
              <a:rPr lang="en-US" sz="1600" dirty="0">
                <a:latin typeface="Consolas" panose="020B0609020204030204" pitchFamily="49" charset="0"/>
              </a:rPr>
              <a:t> &lt;&lt; </a:t>
            </a:r>
            <a:r>
              <a:rPr lang="en-US" sz="1600" dirty="0" err="1">
                <a:latin typeface="Consolas" panose="020B0609020204030204" pitchFamily="49" charset="0"/>
              </a:rPr>
              <a:t>endl</a:t>
            </a:r>
            <a:r>
              <a:rPr lang="en-US" sz="1600" dirty="0">
                <a:latin typeface="Consolas" panose="020B0609020204030204" pitchFamily="49" charset="0"/>
              </a:rPr>
              <a:t>;</a:t>
            </a:r>
            <a:endParaRPr lang="ru-RU" sz="1600" dirty="0">
              <a:latin typeface="Consolas" panose="020B0609020204030204" pitchFamily="49" charset="0"/>
            </a:endParaRPr>
          </a:p>
        </p:txBody>
      </p:sp>
      <p:sp>
        <p:nvSpPr>
          <p:cNvPr id="23557" name="Rectangle 5"/>
          <p:cNvSpPr>
            <a:spLocks noChangeArrowheads="1"/>
          </p:cNvSpPr>
          <p:nvPr/>
        </p:nvSpPr>
        <p:spPr bwMode="auto">
          <a:xfrm>
            <a:off x="5015880" y="5138033"/>
            <a:ext cx="4824412" cy="1700212"/>
          </a:xfrm>
          <a:prstGeom prst="rect">
            <a:avLst/>
          </a:prstGeom>
          <a:solidFill>
            <a:schemeClr val="bg1"/>
          </a:solidFill>
          <a:ln w="9525">
            <a:solidFill>
              <a:schemeClr val="tx1"/>
            </a:solidFill>
            <a:miter lim="800000"/>
            <a:headEnd/>
            <a:tailEnd/>
          </a:ln>
        </p:spPr>
        <p:txBody>
          <a:bodyPr wrap="none" anchor="ctr"/>
          <a:lstStyle/>
          <a:p>
            <a:r>
              <a:rPr lang="en-US" b="1" dirty="0">
                <a:latin typeface="Courier New" pitchFamily="49" charset="0"/>
              </a:rPr>
              <a:t>OUTPUT:</a:t>
            </a:r>
          </a:p>
          <a:p>
            <a:r>
              <a:rPr lang="en-US" dirty="0">
                <a:latin typeface="Courier New" pitchFamily="49" charset="0"/>
              </a:rPr>
              <a:t>a = 1</a:t>
            </a:r>
          </a:p>
          <a:p>
            <a:r>
              <a:rPr lang="en-US" dirty="0">
                <a:latin typeface="Courier New" pitchFamily="49" charset="0"/>
              </a:rPr>
              <a:t>Now a = 2</a:t>
            </a:r>
          </a:p>
          <a:p>
            <a:endParaRPr lang="en-US" dirty="0">
              <a:latin typeface="Courier New" pitchFamily="49" charset="0"/>
            </a:endParaRPr>
          </a:p>
          <a:p>
            <a:r>
              <a:rPr lang="en-US" dirty="0" err="1">
                <a:latin typeface="Courier New" pitchFamily="49" charset="0"/>
              </a:rPr>
              <a:t>refDoubleA</a:t>
            </a:r>
            <a:r>
              <a:rPr lang="en-US" dirty="0">
                <a:latin typeface="Courier New" pitchFamily="49" charset="0"/>
              </a:rPr>
              <a:t> = 2.00000</a:t>
            </a:r>
          </a:p>
          <a:p>
            <a:r>
              <a:rPr lang="en-US" dirty="0">
                <a:latin typeface="Courier New" pitchFamily="49" charset="0"/>
              </a:rPr>
              <a:t>Now a = 3, </a:t>
            </a:r>
            <a:r>
              <a:rPr lang="en-US" dirty="0" err="1">
                <a:latin typeface="Courier New" pitchFamily="49" charset="0"/>
              </a:rPr>
              <a:t>refDoubleA</a:t>
            </a:r>
            <a:r>
              <a:rPr lang="en-US" dirty="0">
                <a:latin typeface="Courier New" pitchFamily="49" charset="0"/>
              </a:rPr>
              <a:t> = 2.00000</a:t>
            </a:r>
            <a:endParaRPr lang="ru-RU" dirty="0"/>
          </a:p>
        </p:txBody>
      </p:sp>
      <p:sp>
        <p:nvSpPr>
          <p:cNvPr id="2" name="Rectangle 1">
            <a:extLst>
              <a:ext uri="{FF2B5EF4-FFF2-40B4-BE49-F238E27FC236}">
                <a16:creationId xmlns:a16="http://schemas.microsoft.com/office/drawing/2014/main" id="{5C1B5C63-FF4D-460D-AB61-062E6D922E89}"/>
              </a:ext>
            </a:extLst>
          </p:cNvPr>
          <p:cNvSpPr/>
          <p:nvPr/>
        </p:nvSpPr>
        <p:spPr>
          <a:xfrm>
            <a:off x="1619655" y="5399375"/>
            <a:ext cx="504180"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ru-RU" dirty="0"/>
          </a:p>
        </p:txBody>
      </p:sp>
      <p:sp>
        <p:nvSpPr>
          <p:cNvPr id="3" name="TextBox 2">
            <a:extLst>
              <a:ext uri="{FF2B5EF4-FFF2-40B4-BE49-F238E27FC236}">
                <a16:creationId xmlns:a16="http://schemas.microsoft.com/office/drawing/2014/main" id="{BB9D0C6D-75EB-4D59-ADC0-ED361901601E}"/>
              </a:ext>
            </a:extLst>
          </p:cNvPr>
          <p:cNvSpPr txBox="1"/>
          <p:nvPr/>
        </p:nvSpPr>
        <p:spPr>
          <a:xfrm>
            <a:off x="1511643" y="5759416"/>
            <a:ext cx="720204" cy="646331"/>
          </a:xfrm>
          <a:prstGeom prst="rect">
            <a:avLst/>
          </a:prstGeom>
          <a:noFill/>
        </p:spPr>
        <p:txBody>
          <a:bodyPr wrap="square" rtlCol="0">
            <a:spAutoFit/>
          </a:bodyPr>
          <a:lstStyle/>
          <a:p>
            <a:pPr algn="ctr"/>
            <a:r>
              <a:rPr lang="en-US" dirty="0"/>
              <a:t>a</a:t>
            </a:r>
          </a:p>
          <a:p>
            <a:pPr algn="ctr"/>
            <a:r>
              <a:rPr lang="en-US" dirty="0" err="1"/>
              <a:t>refA</a:t>
            </a:r>
            <a:endParaRPr lang="ru-RU" dirty="0"/>
          </a:p>
        </p:txBody>
      </p:sp>
      <p:sp>
        <p:nvSpPr>
          <p:cNvPr id="7" name="Rectangle 6">
            <a:extLst>
              <a:ext uri="{FF2B5EF4-FFF2-40B4-BE49-F238E27FC236}">
                <a16:creationId xmlns:a16="http://schemas.microsoft.com/office/drawing/2014/main" id="{E325DBA5-0E12-4FA5-9E3D-AD3C5C5BD880}"/>
              </a:ext>
            </a:extLst>
          </p:cNvPr>
          <p:cNvSpPr/>
          <p:nvPr/>
        </p:nvSpPr>
        <p:spPr>
          <a:xfrm>
            <a:off x="1608718" y="5399375"/>
            <a:ext cx="504180"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ru-RU" dirty="0"/>
          </a:p>
        </p:txBody>
      </p:sp>
      <p:sp>
        <p:nvSpPr>
          <p:cNvPr id="8" name="Rectangle 7">
            <a:extLst>
              <a:ext uri="{FF2B5EF4-FFF2-40B4-BE49-F238E27FC236}">
                <a16:creationId xmlns:a16="http://schemas.microsoft.com/office/drawing/2014/main" id="{41F854E4-5C65-420A-9BBB-4EE6CFDEA4D6}"/>
              </a:ext>
            </a:extLst>
          </p:cNvPr>
          <p:cNvSpPr/>
          <p:nvPr/>
        </p:nvSpPr>
        <p:spPr>
          <a:xfrm>
            <a:off x="3119683" y="5399375"/>
            <a:ext cx="504180"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a:t>
            </a:r>
            <a:endParaRPr lang="ru-RU" dirty="0"/>
          </a:p>
        </p:txBody>
      </p:sp>
      <p:sp>
        <p:nvSpPr>
          <p:cNvPr id="9" name="TextBox 8">
            <a:extLst>
              <a:ext uri="{FF2B5EF4-FFF2-40B4-BE49-F238E27FC236}">
                <a16:creationId xmlns:a16="http://schemas.microsoft.com/office/drawing/2014/main" id="{F9769C58-F950-4C7B-8D25-045C6BDBAD79}"/>
              </a:ext>
            </a:extLst>
          </p:cNvPr>
          <p:cNvSpPr txBox="1"/>
          <p:nvPr/>
        </p:nvSpPr>
        <p:spPr>
          <a:xfrm>
            <a:off x="2735778" y="5759415"/>
            <a:ext cx="1271990" cy="369332"/>
          </a:xfrm>
          <a:prstGeom prst="rect">
            <a:avLst/>
          </a:prstGeom>
          <a:noFill/>
        </p:spPr>
        <p:txBody>
          <a:bodyPr wrap="square" rtlCol="0">
            <a:spAutoFit/>
          </a:bodyPr>
          <a:lstStyle/>
          <a:p>
            <a:pPr algn="ctr"/>
            <a:r>
              <a:rPr lang="en-US" dirty="0" err="1"/>
              <a:t>refDoubleA</a:t>
            </a:r>
            <a:endParaRPr lang="ru-RU" dirty="0"/>
          </a:p>
        </p:txBody>
      </p:sp>
      <p:sp>
        <p:nvSpPr>
          <p:cNvPr id="10" name="Rectangle 9">
            <a:extLst>
              <a:ext uri="{FF2B5EF4-FFF2-40B4-BE49-F238E27FC236}">
                <a16:creationId xmlns:a16="http://schemas.microsoft.com/office/drawing/2014/main" id="{2FC47ACF-8FFB-4E1B-B86C-C1491CC8018F}"/>
              </a:ext>
            </a:extLst>
          </p:cNvPr>
          <p:cNvSpPr/>
          <p:nvPr/>
        </p:nvSpPr>
        <p:spPr>
          <a:xfrm>
            <a:off x="1619531" y="5399375"/>
            <a:ext cx="504180"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ru-RU" dirty="0"/>
          </a:p>
        </p:txBody>
      </p:sp>
    </p:spTree>
    <p:custDataLst>
      <p:tags r:id="rId1"/>
    </p:custDataLst>
    <p:extLst>
      <p:ext uri="{BB962C8B-B14F-4D97-AF65-F5344CB8AC3E}">
        <p14:creationId xmlns:p14="http://schemas.microsoft.com/office/powerpoint/2010/main" val="3515559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556">
                                            <p:txEl>
                                              <p:pRg st="0" end="0"/>
                                            </p:txEl>
                                          </p:spTgt>
                                        </p:tgtEl>
                                        <p:attrNameLst>
                                          <p:attrName>style.visibility</p:attrName>
                                        </p:attrNameLst>
                                      </p:cBhvr>
                                      <p:to>
                                        <p:strVal val="visible"/>
                                      </p:to>
                                    </p:set>
                                    <p:animEffect transition="in" filter="fade">
                                      <p:cBhvr>
                                        <p:cTn id="7" dur="2000"/>
                                        <p:tgtEl>
                                          <p:spTgt spid="2355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3556">
                                            <p:txEl>
                                              <p:pRg st="1" end="1"/>
                                            </p:txEl>
                                          </p:spTgt>
                                        </p:tgtEl>
                                        <p:attrNameLst>
                                          <p:attrName>style.visibility</p:attrName>
                                        </p:attrNameLst>
                                      </p:cBhvr>
                                      <p:to>
                                        <p:strVal val="visible"/>
                                      </p:to>
                                    </p:set>
                                    <p:animEffect transition="in" filter="fade">
                                      <p:cBhvr>
                                        <p:cTn id="10" dur="2000"/>
                                        <p:tgtEl>
                                          <p:spTgt spid="23556">
                                            <p:txEl>
                                              <p:pRg st="1" end="1"/>
                                            </p:txEl>
                                          </p:spTgt>
                                        </p:tgtEl>
                                      </p:cBhvr>
                                    </p:animEffect>
                                  </p:childTnLst>
                                </p:cTn>
                              </p:par>
                            </p:childTnLst>
                          </p:cTn>
                        </p:par>
                        <p:par>
                          <p:cTn id="11" fill="hold">
                            <p:stCondLst>
                              <p:cond delay="200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556">
                                            <p:txEl>
                                              <p:pRg st="3" end="3"/>
                                            </p:txEl>
                                          </p:spTgt>
                                        </p:tgtEl>
                                        <p:attrNameLst>
                                          <p:attrName>style.visibility</p:attrName>
                                        </p:attrNameLst>
                                      </p:cBhvr>
                                      <p:to>
                                        <p:strVal val="visible"/>
                                      </p:to>
                                    </p:set>
                                    <p:animEffect transition="in" filter="fade">
                                      <p:cBhvr>
                                        <p:cTn id="22" dur="2000"/>
                                        <p:tgtEl>
                                          <p:spTgt spid="23556">
                                            <p:txEl>
                                              <p:pRg st="3" end="3"/>
                                            </p:txEl>
                                          </p:spTgt>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23557">
                                            <p:txEl>
                                              <p:pRg st="1" end="1"/>
                                            </p:txEl>
                                          </p:spTgt>
                                        </p:tgtEl>
                                        <p:attrNameLst>
                                          <p:attrName>style.visibility</p:attrName>
                                        </p:attrNameLst>
                                      </p:cBhvr>
                                      <p:to>
                                        <p:strVal val="visible"/>
                                      </p:to>
                                    </p:set>
                                    <p:animEffect transition="in" filter="fade">
                                      <p:cBhvr>
                                        <p:cTn id="26" dur="2000"/>
                                        <p:tgtEl>
                                          <p:spTgt spid="23557">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3556">
                                            <p:txEl>
                                              <p:pRg st="4" end="4"/>
                                            </p:txEl>
                                          </p:spTgt>
                                        </p:tgtEl>
                                        <p:attrNameLst>
                                          <p:attrName>style.visibility</p:attrName>
                                        </p:attrNameLst>
                                      </p:cBhvr>
                                      <p:to>
                                        <p:strVal val="visible"/>
                                      </p:to>
                                    </p:set>
                                    <p:animEffect transition="in" filter="fade">
                                      <p:cBhvr>
                                        <p:cTn id="31" dur="2000"/>
                                        <p:tgtEl>
                                          <p:spTgt spid="23556">
                                            <p:txEl>
                                              <p:pRg st="4" end="4"/>
                                            </p:txEl>
                                          </p:spTgt>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3556">
                                            <p:txEl>
                                              <p:pRg st="5" end="5"/>
                                            </p:txEl>
                                          </p:spTgt>
                                        </p:tgtEl>
                                        <p:attrNameLst>
                                          <p:attrName>style.visibility</p:attrName>
                                        </p:attrNameLst>
                                      </p:cBhvr>
                                      <p:to>
                                        <p:strVal val="visible"/>
                                      </p:to>
                                    </p:set>
                                    <p:animEffect transition="in" filter="fade">
                                      <p:cBhvr>
                                        <p:cTn id="40" dur="2000"/>
                                        <p:tgtEl>
                                          <p:spTgt spid="23556">
                                            <p:txEl>
                                              <p:pRg st="5" end="5"/>
                                            </p:txEl>
                                          </p:spTgt>
                                        </p:tgtEl>
                                      </p:cBhvr>
                                    </p:animEffect>
                                  </p:childTnLst>
                                </p:cTn>
                              </p:par>
                            </p:childTnLst>
                          </p:cTn>
                        </p:par>
                        <p:par>
                          <p:cTn id="41" fill="hold">
                            <p:stCondLst>
                              <p:cond delay="2000"/>
                            </p:stCondLst>
                            <p:childTnLst>
                              <p:par>
                                <p:cTn id="42" presetID="10" presetClass="entr" presetSubtype="0" fill="hold" nodeType="afterEffect">
                                  <p:stCondLst>
                                    <p:cond delay="0"/>
                                  </p:stCondLst>
                                  <p:childTnLst>
                                    <p:set>
                                      <p:cBhvr>
                                        <p:cTn id="43" dur="1" fill="hold">
                                          <p:stCondLst>
                                            <p:cond delay="0"/>
                                          </p:stCondLst>
                                        </p:cTn>
                                        <p:tgtEl>
                                          <p:spTgt spid="23557">
                                            <p:txEl>
                                              <p:pRg st="2" end="2"/>
                                            </p:txEl>
                                          </p:spTgt>
                                        </p:tgtEl>
                                        <p:attrNameLst>
                                          <p:attrName>style.visibility</p:attrName>
                                        </p:attrNameLst>
                                      </p:cBhvr>
                                      <p:to>
                                        <p:strVal val="visible"/>
                                      </p:to>
                                    </p:set>
                                    <p:animEffect transition="in" filter="fade">
                                      <p:cBhvr>
                                        <p:cTn id="44" dur="2000"/>
                                        <p:tgtEl>
                                          <p:spTgt spid="23557">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3556">
                                            <p:txEl>
                                              <p:pRg st="7" end="7"/>
                                            </p:txEl>
                                          </p:spTgt>
                                        </p:tgtEl>
                                        <p:attrNameLst>
                                          <p:attrName>style.visibility</p:attrName>
                                        </p:attrNameLst>
                                      </p:cBhvr>
                                      <p:to>
                                        <p:strVal val="visible"/>
                                      </p:to>
                                    </p:set>
                                    <p:animEffect transition="in" filter="fade">
                                      <p:cBhvr>
                                        <p:cTn id="49" dur="2000"/>
                                        <p:tgtEl>
                                          <p:spTgt spid="23556">
                                            <p:txEl>
                                              <p:pRg st="7" end="7"/>
                                            </p:txEl>
                                          </p:spTgt>
                                        </p:tgtEl>
                                      </p:cBhvr>
                                    </p:animEffect>
                                  </p:childTnLst>
                                </p:cTn>
                              </p:par>
                            </p:childTnLst>
                          </p:cTn>
                        </p:par>
                        <p:par>
                          <p:cTn id="50" fill="hold">
                            <p:stCondLst>
                              <p:cond delay="2000"/>
                            </p:stCondLst>
                            <p:childTnLst>
                              <p:par>
                                <p:cTn id="51" presetID="10" presetClass="entr" presetSubtype="0" fill="hold" grpId="0" nodeType="after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fade">
                                      <p:cBhvr>
                                        <p:cTn id="56" dur="500"/>
                                        <p:tgtEl>
                                          <p:spTgt spid="9"/>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556">
                                            <p:txEl>
                                              <p:pRg st="8" end="8"/>
                                            </p:txEl>
                                          </p:spTgt>
                                        </p:tgtEl>
                                        <p:attrNameLst>
                                          <p:attrName>style.visibility</p:attrName>
                                        </p:attrNameLst>
                                      </p:cBhvr>
                                      <p:to>
                                        <p:strVal val="visible"/>
                                      </p:to>
                                    </p:set>
                                    <p:animEffect transition="in" filter="fade">
                                      <p:cBhvr>
                                        <p:cTn id="61" dur="2000"/>
                                        <p:tgtEl>
                                          <p:spTgt spid="23556">
                                            <p:txEl>
                                              <p:pRg st="8" end="8"/>
                                            </p:txEl>
                                          </p:spTgt>
                                        </p:tgtEl>
                                      </p:cBhvr>
                                    </p:animEffect>
                                  </p:childTnLst>
                                </p:cTn>
                              </p:par>
                            </p:childTnLst>
                          </p:cTn>
                        </p:par>
                        <p:par>
                          <p:cTn id="62" fill="hold">
                            <p:stCondLst>
                              <p:cond delay="2000"/>
                            </p:stCondLst>
                            <p:childTnLst>
                              <p:par>
                                <p:cTn id="63" presetID="10" presetClass="entr" presetSubtype="0" fill="hold" nodeType="afterEffect">
                                  <p:stCondLst>
                                    <p:cond delay="0"/>
                                  </p:stCondLst>
                                  <p:childTnLst>
                                    <p:set>
                                      <p:cBhvr>
                                        <p:cTn id="64" dur="1" fill="hold">
                                          <p:stCondLst>
                                            <p:cond delay="0"/>
                                          </p:stCondLst>
                                        </p:cTn>
                                        <p:tgtEl>
                                          <p:spTgt spid="23557">
                                            <p:txEl>
                                              <p:pRg st="4" end="4"/>
                                            </p:txEl>
                                          </p:spTgt>
                                        </p:tgtEl>
                                        <p:attrNameLst>
                                          <p:attrName>style.visibility</p:attrName>
                                        </p:attrNameLst>
                                      </p:cBhvr>
                                      <p:to>
                                        <p:strVal val="visible"/>
                                      </p:to>
                                    </p:set>
                                    <p:animEffect transition="in" filter="fade">
                                      <p:cBhvr>
                                        <p:cTn id="65" dur="2000"/>
                                        <p:tgtEl>
                                          <p:spTgt spid="23557">
                                            <p:txEl>
                                              <p:pRg st="4" end="4"/>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3556">
                                            <p:txEl>
                                              <p:pRg st="10" end="10"/>
                                            </p:txEl>
                                          </p:spTgt>
                                        </p:tgtEl>
                                        <p:attrNameLst>
                                          <p:attrName>style.visibility</p:attrName>
                                        </p:attrNameLst>
                                      </p:cBhvr>
                                      <p:to>
                                        <p:strVal val="visible"/>
                                      </p:to>
                                    </p:set>
                                    <p:animEffect transition="in" filter="fade">
                                      <p:cBhvr>
                                        <p:cTn id="70" dur="2000"/>
                                        <p:tgtEl>
                                          <p:spTgt spid="23556">
                                            <p:txEl>
                                              <p:pRg st="10" end="10"/>
                                            </p:txEl>
                                          </p:spTgt>
                                        </p:tgtEl>
                                      </p:cBhvr>
                                    </p:animEffect>
                                  </p:childTnLst>
                                </p:cTn>
                              </p:par>
                              <p:par>
                                <p:cTn id="71" presetID="10" presetClass="entr" presetSubtype="0" fill="hold" nodeType="withEffect">
                                  <p:stCondLst>
                                    <p:cond delay="0"/>
                                  </p:stCondLst>
                                  <p:childTnLst>
                                    <p:set>
                                      <p:cBhvr>
                                        <p:cTn id="72" dur="1" fill="hold">
                                          <p:stCondLst>
                                            <p:cond delay="0"/>
                                          </p:stCondLst>
                                        </p:cTn>
                                        <p:tgtEl>
                                          <p:spTgt spid="23556">
                                            <p:txEl>
                                              <p:pRg st="11" end="11"/>
                                            </p:txEl>
                                          </p:spTgt>
                                        </p:tgtEl>
                                        <p:attrNameLst>
                                          <p:attrName>style.visibility</p:attrName>
                                        </p:attrNameLst>
                                      </p:cBhvr>
                                      <p:to>
                                        <p:strVal val="visible"/>
                                      </p:to>
                                    </p:set>
                                    <p:animEffect transition="in" filter="fade">
                                      <p:cBhvr>
                                        <p:cTn id="73" dur="2000"/>
                                        <p:tgtEl>
                                          <p:spTgt spid="23556">
                                            <p:txEl>
                                              <p:pRg st="11" end="11"/>
                                            </p:txEl>
                                          </p:spTgt>
                                        </p:tgtEl>
                                      </p:cBhvr>
                                    </p:animEffect>
                                  </p:childTnLst>
                                </p:cTn>
                              </p:par>
                            </p:childTnLst>
                          </p:cTn>
                        </p:par>
                        <p:par>
                          <p:cTn id="74" fill="hold">
                            <p:stCondLst>
                              <p:cond delay="2000"/>
                            </p:stCondLst>
                            <p:childTnLst>
                              <p:par>
                                <p:cTn id="75" presetID="10" presetClass="entr" presetSubtype="0" fill="hold" grpId="0" nodeType="afterEffect">
                                  <p:stCondLst>
                                    <p:cond delay="0"/>
                                  </p:stCondLst>
                                  <p:childTnLst>
                                    <p:set>
                                      <p:cBhvr>
                                        <p:cTn id="76" dur="1" fill="hold">
                                          <p:stCondLst>
                                            <p:cond delay="0"/>
                                          </p:stCondLst>
                                        </p:cTn>
                                        <p:tgtEl>
                                          <p:spTgt spid="10"/>
                                        </p:tgtEl>
                                        <p:attrNameLst>
                                          <p:attrName>style.visibility</p:attrName>
                                        </p:attrNameLst>
                                      </p:cBhvr>
                                      <p:to>
                                        <p:strVal val="visible"/>
                                      </p:to>
                                    </p:set>
                                    <p:animEffect transition="in" filter="fade">
                                      <p:cBhvr>
                                        <p:cTn id="77" dur="500"/>
                                        <p:tgtEl>
                                          <p:spTgt spid="10"/>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3556">
                                            <p:txEl>
                                              <p:pRg st="12" end="12"/>
                                            </p:txEl>
                                          </p:spTgt>
                                        </p:tgtEl>
                                        <p:attrNameLst>
                                          <p:attrName>style.visibility</p:attrName>
                                        </p:attrNameLst>
                                      </p:cBhvr>
                                      <p:to>
                                        <p:strVal val="visible"/>
                                      </p:to>
                                    </p:set>
                                    <p:animEffect transition="in" filter="fade">
                                      <p:cBhvr>
                                        <p:cTn id="82" dur="2000"/>
                                        <p:tgtEl>
                                          <p:spTgt spid="23556">
                                            <p:txEl>
                                              <p:pRg st="12" end="12"/>
                                            </p:txEl>
                                          </p:spTgt>
                                        </p:tgtEl>
                                      </p:cBhvr>
                                    </p:animEffect>
                                  </p:childTnLst>
                                </p:cTn>
                              </p:par>
                            </p:childTnLst>
                          </p:cTn>
                        </p:par>
                        <p:par>
                          <p:cTn id="83" fill="hold">
                            <p:stCondLst>
                              <p:cond delay="2000"/>
                            </p:stCondLst>
                            <p:childTnLst>
                              <p:par>
                                <p:cTn id="84" presetID="10" presetClass="entr" presetSubtype="0" fill="hold" nodeType="afterEffect">
                                  <p:stCondLst>
                                    <p:cond delay="0"/>
                                  </p:stCondLst>
                                  <p:childTnLst>
                                    <p:set>
                                      <p:cBhvr>
                                        <p:cTn id="85" dur="1" fill="hold">
                                          <p:stCondLst>
                                            <p:cond delay="0"/>
                                          </p:stCondLst>
                                        </p:cTn>
                                        <p:tgtEl>
                                          <p:spTgt spid="23557">
                                            <p:txEl>
                                              <p:pRg st="5" end="5"/>
                                            </p:txEl>
                                          </p:spTgt>
                                        </p:tgtEl>
                                        <p:attrNameLst>
                                          <p:attrName>style.visibility</p:attrName>
                                        </p:attrNameLst>
                                      </p:cBhvr>
                                      <p:to>
                                        <p:strVal val="visible"/>
                                      </p:to>
                                    </p:set>
                                    <p:animEffect transition="in" filter="fade">
                                      <p:cBhvr>
                                        <p:cTn id="86" dur="2000"/>
                                        <p:tgtEl>
                                          <p:spTgt spid="2355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7" grpId="0" animBg="1"/>
      <p:bldP spid="8" grpId="0" animBg="1"/>
      <p:bldP spid="9" grpId="0"/>
      <p:bldP spid="10" grpId="0" animBg="1"/>
    </p:bld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Пример 2</a:t>
            </a:r>
          </a:p>
        </p:txBody>
      </p:sp>
      <p:sp>
        <p:nvSpPr>
          <p:cNvPr id="3" name="Прямоугольник 2"/>
          <p:cNvSpPr/>
          <p:nvPr/>
        </p:nvSpPr>
        <p:spPr>
          <a:xfrm>
            <a:off x="838200" y="1916833"/>
            <a:ext cx="8786192" cy="4524315"/>
          </a:xfrm>
          <a:prstGeom prst="rect">
            <a:avLst/>
          </a:prstGeom>
        </p:spPr>
        <p:txBody>
          <a:bodyPr wrap="square">
            <a:spAutoFit/>
          </a:bodyPr>
          <a:lstStyle/>
          <a:p>
            <a:pPr defTabSz="179388"/>
            <a:r>
              <a:rPr lang="en-US" dirty="0">
                <a:solidFill>
                  <a:srgbClr val="0000FF"/>
                </a:solidFill>
                <a:highlight>
                  <a:srgbClr val="FFFFFF"/>
                </a:highlight>
                <a:latin typeface="Consolas" panose="020B0609020204030204" pitchFamily="49" charset="0"/>
              </a:rPr>
              <a:t>#include</a:t>
            </a:r>
            <a:r>
              <a:rPr lang="en-US" dirty="0">
                <a:solidFill>
                  <a:srgbClr val="000000"/>
                </a:solidFill>
                <a:highlight>
                  <a:srgbClr val="FFFFFF"/>
                </a:highlight>
                <a:latin typeface="Consolas" panose="020B0609020204030204" pitchFamily="49" charset="0"/>
              </a:rPr>
              <a:t> </a:t>
            </a:r>
            <a:r>
              <a:rPr lang="en-US" dirty="0">
                <a:solidFill>
                  <a:srgbClr val="A31515"/>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iostream</a:t>
            </a:r>
            <a:r>
              <a:rPr lang="en-US" dirty="0">
                <a:solidFill>
                  <a:srgbClr val="A31515"/>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defTabSz="179388"/>
            <a:endParaRPr lang="ru-RU" dirty="0">
              <a:solidFill>
                <a:srgbClr val="000000"/>
              </a:solidFill>
              <a:highlight>
                <a:srgbClr val="FFFFFF"/>
              </a:highlight>
              <a:latin typeface="Consolas" panose="020B0609020204030204" pitchFamily="49" charset="0"/>
            </a:endParaRPr>
          </a:p>
          <a:p>
            <a:pPr defTabSz="179388"/>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a:solidFill>
                  <a:srgbClr val="880000"/>
                </a:solidFill>
                <a:highlight>
                  <a:srgbClr val="FFFFFF"/>
                </a:highlight>
                <a:latin typeface="Consolas" panose="020B0609020204030204" pitchFamily="49" charset="0"/>
              </a:rPr>
              <a:t>Add</a:t>
            </a:r>
            <a:r>
              <a:rPr lang="en-US" dirty="0">
                <a:solidFill>
                  <a:srgbClr val="000000"/>
                </a:solidFill>
                <a:highlight>
                  <a:srgbClr val="FFFFFF"/>
                </a:highlight>
                <a:latin typeface="Consolas" panose="020B0609020204030204" pitchFamily="49" charset="0"/>
              </a:rPr>
              <a:t>(</a:t>
            </a:r>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a:solidFill>
                  <a:srgbClr val="000080"/>
                </a:solidFill>
                <a:highlight>
                  <a:srgbClr val="FFFFFF"/>
                </a:highlight>
                <a:latin typeface="Consolas" panose="020B0609020204030204" pitchFamily="49" charset="0"/>
              </a:rPr>
              <a:t>x</a:t>
            </a: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a:solidFill>
                  <a:srgbClr val="000080"/>
                </a:solidFill>
                <a:highlight>
                  <a:srgbClr val="FFFFFF"/>
                </a:highlight>
                <a:latin typeface="Consolas" panose="020B0609020204030204" pitchFamily="49" charset="0"/>
              </a:rPr>
              <a:t>y</a:t>
            </a:r>
            <a:r>
              <a:rPr lang="en-US" dirty="0">
                <a:solidFill>
                  <a:srgbClr val="000000"/>
                </a:solidFill>
                <a:highlight>
                  <a:srgbClr val="FFFFFF"/>
                </a:highlight>
                <a:latin typeface="Consolas" panose="020B0609020204030204" pitchFamily="49" charset="0"/>
              </a:rPr>
              <a:t>)</a:t>
            </a:r>
          </a:p>
          <a:p>
            <a:pPr defTabSz="179388"/>
            <a:r>
              <a:rPr lang="ru-RU" dirty="0">
                <a:solidFill>
                  <a:srgbClr val="000000"/>
                </a:solidFill>
                <a:highlight>
                  <a:srgbClr val="FFFFFF"/>
                </a:highlight>
                <a:latin typeface="Consolas" panose="020B0609020204030204" pitchFamily="49" charset="0"/>
              </a:rPr>
              <a:t>{</a:t>
            </a:r>
          </a:p>
          <a:p>
            <a:pPr defTabSz="179388"/>
            <a:r>
              <a:rPr lang="en-US" dirty="0">
                <a:solidFill>
                  <a:srgbClr val="0000FF"/>
                </a:solidFill>
                <a:highlight>
                  <a:srgbClr val="FFFFFF"/>
                </a:highlight>
                <a:latin typeface="Consolas" panose="020B0609020204030204" pitchFamily="49" charset="0"/>
              </a:rPr>
              <a:t>	return</a:t>
            </a:r>
            <a:r>
              <a:rPr lang="en-US" dirty="0">
                <a:solidFill>
                  <a:srgbClr val="000000"/>
                </a:solidFill>
                <a:highlight>
                  <a:srgbClr val="FFFFFF"/>
                </a:highlight>
                <a:latin typeface="Consolas" panose="020B0609020204030204" pitchFamily="49" charset="0"/>
              </a:rPr>
              <a:t> </a:t>
            </a:r>
            <a:r>
              <a:rPr lang="en-US" dirty="0">
                <a:solidFill>
                  <a:srgbClr val="000080"/>
                </a:solidFill>
                <a:highlight>
                  <a:srgbClr val="FFFFFF"/>
                </a:highlight>
                <a:latin typeface="Consolas" panose="020B0609020204030204" pitchFamily="49" charset="0"/>
              </a:rPr>
              <a:t>x</a:t>
            </a:r>
            <a:r>
              <a:rPr lang="en-US" dirty="0">
                <a:solidFill>
                  <a:srgbClr val="000000"/>
                </a:solidFill>
                <a:highlight>
                  <a:srgbClr val="FFFFFF"/>
                </a:highlight>
                <a:latin typeface="Consolas" panose="020B0609020204030204" pitchFamily="49" charset="0"/>
              </a:rPr>
              <a:t> + </a:t>
            </a:r>
            <a:r>
              <a:rPr lang="en-US" dirty="0">
                <a:solidFill>
                  <a:srgbClr val="000080"/>
                </a:solidFill>
                <a:highlight>
                  <a:srgbClr val="FFFFFF"/>
                </a:highlight>
                <a:latin typeface="Consolas" panose="020B0609020204030204" pitchFamily="49" charset="0"/>
              </a:rPr>
              <a:t>y</a:t>
            </a:r>
            <a:r>
              <a:rPr lang="en-US" dirty="0">
                <a:solidFill>
                  <a:srgbClr val="000000"/>
                </a:solidFill>
                <a:highlight>
                  <a:srgbClr val="FFFFFF"/>
                </a:highlight>
                <a:latin typeface="Consolas" panose="020B0609020204030204" pitchFamily="49" charset="0"/>
              </a:rPr>
              <a:t>;</a:t>
            </a:r>
          </a:p>
          <a:p>
            <a:pPr defTabSz="179388"/>
            <a:r>
              <a:rPr lang="ru-RU" dirty="0">
                <a:solidFill>
                  <a:srgbClr val="000000"/>
                </a:solidFill>
                <a:highlight>
                  <a:srgbClr val="FFFFFF"/>
                </a:highlight>
                <a:latin typeface="Consolas" panose="020B0609020204030204" pitchFamily="49" charset="0"/>
              </a:rPr>
              <a:t>}</a:t>
            </a:r>
          </a:p>
          <a:p>
            <a:pPr defTabSz="179388"/>
            <a:endParaRPr lang="ru-RU" dirty="0">
              <a:solidFill>
                <a:srgbClr val="000000"/>
              </a:solidFill>
              <a:highlight>
                <a:srgbClr val="FFFFFF"/>
              </a:highlight>
              <a:latin typeface="Consolas" panose="020B0609020204030204" pitchFamily="49" charset="0"/>
            </a:endParaRPr>
          </a:p>
          <a:p>
            <a:pPr defTabSz="179388"/>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a:solidFill>
                  <a:srgbClr val="880000"/>
                </a:solidFill>
                <a:highlight>
                  <a:srgbClr val="FFFFFF"/>
                </a:highlight>
                <a:latin typeface="Consolas" panose="020B0609020204030204" pitchFamily="49" charset="0"/>
              </a:rPr>
              <a:t>main</a:t>
            </a:r>
            <a:r>
              <a:rPr lang="en-US" dirty="0">
                <a:solidFill>
                  <a:srgbClr val="000000"/>
                </a:solidFill>
                <a:highlight>
                  <a:srgbClr val="FFFFFF"/>
                </a:highlight>
                <a:latin typeface="Consolas" panose="020B0609020204030204" pitchFamily="49" charset="0"/>
              </a:rPr>
              <a:t>(</a:t>
            </a:r>
            <a:r>
              <a:rPr lang="en-US" dirty="0" err="1">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err="1">
                <a:solidFill>
                  <a:srgbClr val="000080"/>
                </a:solidFill>
                <a:highlight>
                  <a:srgbClr val="FFFFFF"/>
                </a:highlight>
                <a:latin typeface="Consolas" panose="020B0609020204030204" pitchFamily="49" charset="0"/>
              </a:rPr>
              <a:t>argc</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char</a:t>
            </a:r>
            <a:r>
              <a:rPr lang="en-US" dirty="0">
                <a:solidFill>
                  <a:srgbClr val="000000"/>
                </a:solidFill>
                <a:highlight>
                  <a:srgbClr val="FFFFFF"/>
                </a:highlight>
                <a:latin typeface="Consolas" panose="020B0609020204030204" pitchFamily="49" charset="0"/>
              </a:rPr>
              <a:t>* </a:t>
            </a:r>
            <a:r>
              <a:rPr lang="en-US" dirty="0" err="1">
                <a:solidFill>
                  <a:srgbClr val="000080"/>
                </a:solidFill>
                <a:highlight>
                  <a:srgbClr val="FFFFFF"/>
                </a:highlight>
                <a:latin typeface="Consolas" panose="020B0609020204030204" pitchFamily="49" charset="0"/>
              </a:rPr>
              <a:t>argv</a:t>
            </a:r>
            <a:r>
              <a:rPr lang="en-US" dirty="0">
                <a:solidFill>
                  <a:srgbClr val="000000"/>
                </a:solidFill>
                <a:highlight>
                  <a:srgbClr val="FFFFFF"/>
                </a:highlight>
                <a:latin typeface="Consolas" panose="020B0609020204030204" pitchFamily="49" charset="0"/>
              </a:rPr>
              <a:t>[])</a:t>
            </a:r>
          </a:p>
          <a:p>
            <a:pPr defTabSz="179388"/>
            <a:r>
              <a:rPr lang="ru-RU" dirty="0">
                <a:solidFill>
                  <a:srgbClr val="000000"/>
                </a:solidFill>
                <a:highlight>
                  <a:srgbClr val="FFFFFF"/>
                </a:highlight>
                <a:latin typeface="Consolas" panose="020B0609020204030204" pitchFamily="49" charset="0"/>
              </a:rPr>
              <a:t>{</a:t>
            </a:r>
          </a:p>
          <a:p>
            <a:pPr defTabSz="179388"/>
            <a:r>
              <a:rPr lang="en-US" dirty="0">
                <a:solidFill>
                  <a:srgbClr val="0000FF"/>
                </a:solidFill>
                <a:highlight>
                  <a:srgbClr val="FFFFFF"/>
                </a:highlight>
                <a:latin typeface="Consolas" panose="020B0609020204030204" pitchFamily="49" charset="0"/>
              </a:rPr>
              <a:t>	</a:t>
            </a:r>
            <a:r>
              <a:rPr lang="en-US" dirty="0">
                <a:solidFill>
                  <a:srgbClr val="FF0000"/>
                </a:solidFill>
                <a:highlight>
                  <a:srgbClr val="FFFFFF"/>
                </a:highlight>
                <a:latin typeface="Consolas" panose="020B0609020204030204" pitchFamily="49" charset="0"/>
              </a:rPr>
              <a:t>int&amp; </a:t>
            </a:r>
            <a:r>
              <a:rPr lang="en-US" dirty="0" err="1">
                <a:solidFill>
                  <a:srgbClr val="FF0000"/>
                </a:solidFill>
                <a:highlight>
                  <a:srgbClr val="FFFFFF"/>
                </a:highlight>
                <a:latin typeface="Consolas" panose="020B0609020204030204" pitchFamily="49" charset="0"/>
              </a:rPr>
              <a:t>wontCompile</a:t>
            </a:r>
            <a:r>
              <a:rPr lang="en-US" dirty="0">
                <a:solidFill>
                  <a:srgbClr val="FF0000"/>
                </a:solidFill>
                <a:highlight>
                  <a:srgbClr val="FFFFFF"/>
                </a:highlight>
                <a:latin typeface="Consolas" panose="020B0609020204030204" pitchFamily="49" charset="0"/>
              </a:rPr>
              <a:t> = Add(10, 20);  </a:t>
            </a:r>
            <a:r>
              <a:rPr lang="en-US" dirty="0">
                <a:solidFill>
                  <a:srgbClr val="008000"/>
                </a:solidFill>
                <a:highlight>
                  <a:srgbClr val="FFFFFF"/>
                </a:highlight>
                <a:latin typeface="Consolas" panose="020B0609020204030204" pitchFamily="49" charset="0"/>
              </a:rPr>
              <a:t>// </a:t>
            </a:r>
            <a:r>
              <a:rPr lang="ru-RU" dirty="0">
                <a:solidFill>
                  <a:srgbClr val="008000"/>
                </a:solidFill>
                <a:highlight>
                  <a:srgbClr val="FFFFFF"/>
                </a:highlight>
                <a:latin typeface="Consolas" panose="020B0609020204030204" pitchFamily="49" charset="0"/>
              </a:rPr>
              <a:t>Ошибка компиляции</a:t>
            </a:r>
            <a:endParaRPr lang="ru-RU" dirty="0">
              <a:solidFill>
                <a:srgbClr val="000000"/>
              </a:solidFill>
              <a:highlight>
                <a:srgbClr val="FFFFFF"/>
              </a:highlight>
              <a:latin typeface="Consolas" panose="020B0609020204030204" pitchFamily="49" charset="0"/>
            </a:endParaRPr>
          </a:p>
          <a:p>
            <a:pPr defTabSz="179388"/>
            <a:endParaRPr lang="en-US" dirty="0">
              <a:solidFill>
                <a:srgbClr val="0000FF"/>
              </a:solidFill>
              <a:highlight>
                <a:srgbClr val="FFFFFF"/>
              </a:highlight>
              <a:latin typeface="Consolas" panose="020B0609020204030204" pitchFamily="49" charset="0"/>
            </a:endParaRPr>
          </a:p>
          <a:p>
            <a:pPr defTabSz="179388"/>
            <a:r>
              <a:rPr lang="en-US" dirty="0">
                <a:solidFill>
                  <a:srgbClr val="0000FF"/>
                </a:solidFill>
                <a:highlight>
                  <a:srgbClr val="FFFFFF"/>
                </a:highlight>
                <a:latin typeface="Consolas" panose="020B0609020204030204" pitchFamily="49" charset="0"/>
              </a:rPr>
              <a:t>	const</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&amp; </a:t>
            </a:r>
            <a:r>
              <a:rPr lang="en-US" dirty="0">
                <a:solidFill>
                  <a:srgbClr val="000080"/>
                </a:solidFill>
                <a:highlight>
                  <a:srgbClr val="FFFFFF"/>
                </a:highlight>
                <a:latin typeface="Consolas" panose="020B0609020204030204" pitchFamily="49" charset="0"/>
              </a:rPr>
              <a:t>result</a:t>
            </a:r>
            <a:r>
              <a:rPr lang="en-US" dirty="0">
                <a:solidFill>
                  <a:srgbClr val="000000"/>
                </a:solidFill>
                <a:highlight>
                  <a:srgbClr val="FFFFFF"/>
                </a:highlight>
                <a:latin typeface="Consolas" panose="020B0609020204030204" pitchFamily="49" charset="0"/>
              </a:rPr>
              <a:t> = </a:t>
            </a:r>
            <a:r>
              <a:rPr lang="en-US" dirty="0">
                <a:solidFill>
                  <a:srgbClr val="880000"/>
                </a:solidFill>
                <a:highlight>
                  <a:srgbClr val="FFFFFF"/>
                </a:highlight>
                <a:latin typeface="Consolas" panose="020B0609020204030204" pitchFamily="49" charset="0"/>
              </a:rPr>
              <a:t>Add</a:t>
            </a:r>
            <a:r>
              <a:rPr lang="en-US" dirty="0">
                <a:solidFill>
                  <a:srgbClr val="000000"/>
                </a:solidFill>
                <a:highlight>
                  <a:srgbClr val="FFFFFF"/>
                </a:highlight>
                <a:latin typeface="Consolas" panose="020B0609020204030204" pitchFamily="49" charset="0"/>
              </a:rPr>
              <a:t>(10, 20); </a:t>
            </a:r>
            <a:r>
              <a:rPr lang="en-US" dirty="0">
                <a:solidFill>
                  <a:srgbClr val="008000"/>
                </a:solidFill>
                <a:highlight>
                  <a:srgbClr val="FFFFFF"/>
                </a:highlight>
                <a:latin typeface="Consolas" panose="020B0609020204030204" pitchFamily="49" charset="0"/>
              </a:rPr>
              <a:t>// OK</a:t>
            </a:r>
            <a:endParaRPr lang="en-US" dirty="0">
              <a:solidFill>
                <a:srgbClr val="000000"/>
              </a:solidFill>
              <a:highlight>
                <a:srgbClr val="FFFFFF"/>
              </a:highlight>
              <a:latin typeface="Consolas" panose="020B0609020204030204" pitchFamily="49" charset="0"/>
            </a:endParaRPr>
          </a:p>
          <a:p>
            <a:pPr defTabSz="179388"/>
            <a:endParaRPr lang="ru-RU" dirty="0">
              <a:solidFill>
                <a:srgbClr val="000000"/>
              </a:solidFill>
              <a:highlight>
                <a:srgbClr val="FFFFFF"/>
              </a:highlight>
              <a:latin typeface="Consolas" panose="020B0609020204030204" pitchFamily="49" charset="0"/>
            </a:endParaRPr>
          </a:p>
          <a:p>
            <a:pPr defTabSz="179388"/>
            <a:r>
              <a:rPr lang="en-US" dirty="0">
                <a:solidFill>
                  <a:srgbClr val="216F85"/>
                </a:solidFill>
                <a:highlight>
                  <a:srgbClr val="FFFFFF"/>
                </a:highlight>
                <a:latin typeface="Consolas" panose="020B0609020204030204" pitchFamily="49" charset="0"/>
              </a:rPr>
              <a:t>	</a:t>
            </a:r>
            <a:r>
              <a:rPr lang="en-US" dirty="0" err="1">
                <a:solidFill>
                  <a:srgbClr val="216F85"/>
                </a:solidFill>
                <a:highlight>
                  <a:srgbClr val="FFFFFF"/>
                </a:highlight>
                <a:latin typeface="Consolas" panose="020B0609020204030204" pitchFamily="49" charset="0"/>
              </a:rPr>
              <a:t>std</a:t>
            </a:r>
            <a:r>
              <a:rPr lang="en-US" dirty="0">
                <a:solidFill>
                  <a:srgbClr val="000000"/>
                </a:solidFill>
                <a:highlight>
                  <a:srgbClr val="FFFFFF"/>
                </a:highlight>
                <a:latin typeface="Consolas" panose="020B0609020204030204" pitchFamily="49" charset="0"/>
              </a:rPr>
              <a:t>::</a:t>
            </a:r>
            <a:r>
              <a:rPr lang="en-US" dirty="0" err="1">
                <a:solidFill>
                  <a:srgbClr val="000080"/>
                </a:solidFill>
                <a:highlight>
                  <a:srgbClr val="FFFFFF"/>
                </a:highlight>
                <a:latin typeface="Consolas" panose="020B0609020204030204" pitchFamily="49" charset="0"/>
              </a:rPr>
              <a:t>cout</a:t>
            </a:r>
            <a:r>
              <a:rPr lang="en-US" dirty="0">
                <a:solidFill>
                  <a:srgbClr val="000000"/>
                </a:solidFill>
                <a:highlight>
                  <a:srgbClr val="FFFFFF"/>
                </a:highlight>
                <a:latin typeface="Consolas" panose="020B0609020204030204" pitchFamily="49" charset="0"/>
              </a:rPr>
              <a:t> &lt;&lt; </a:t>
            </a:r>
            <a:r>
              <a:rPr lang="en-US" dirty="0">
                <a:solidFill>
                  <a:srgbClr val="000080"/>
                </a:solidFill>
                <a:highlight>
                  <a:srgbClr val="FFFFFF"/>
                </a:highlight>
                <a:latin typeface="Consolas" panose="020B0609020204030204" pitchFamily="49" charset="0"/>
              </a:rPr>
              <a:t>result</a:t>
            </a:r>
            <a:r>
              <a:rPr lang="en-US" dirty="0">
                <a:solidFill>
                  <a:srgbClr val="000000"/>
                </a:solidFill>
                <a:highlight>
                  <a:srgbClr val="FFFFFF"/>
                </a:highlight>
                <a:latin typeface="Consolas" panose="020B0609020204030204" pitchFamily="49" charset="0"/>
              </a:rPr>
              <a:t> &lt;&lt; </a:t>
            </a:r>
            <a:r>
              <a:rPr lang="en-US" dirty="0">
                <a:solidFill>
                  <a:srgbClr val="A31515"/>
                </a:solidFill>
                <a:highlight>
                  <a:srgbClr val="FFFFFF"/>
                </a:highlight>
                <a:latin typeface="Consolas" panose="020B0609020204030204" pitchFamily="49" charset="0"/>
              </a:rPr>
              <a:t>"\n"</a:t>
            </a:r>
            <a:r>
              <a:rPr lang="en-US" dirty="0">
                <a:solidFill>
                  <a:srgbClr val="000000"/>
                </a:solidFill>
                <a:highlight>
                  <a:srgbClr val="FFFFFF"/>
                </a:highlight>
                <a:latin typeface="Consolas" panose="020B0609020204030204" pitchFamily="49" charset="0"/>
              </a:rPr>
              <a:t>;</a:t>
            </a:r>
          </a:p>
          <a:p>
            <a:pPr defTabSz="179388"/>
            <a:r>
              <a:rPr lang="en-US" dirty="0">
                <a:solidFill>
                  <a:srgbClr val="0000FF"/>
                </a:solidFill>
                <a:highlight>
                  <a:srgbClr val="FFFFFF"/>
                </a:highlight>
                <a:latin typeface="Consolas" panose="020B0609020204030204" pitchFamily="49" charset="0"/>
              </a:rPr>
              <a:t>	return</a:t>
            </a:r>
            <a:r>
              <a:rPr lang="en-US" dirty="0">
                <a:solidFill>
                  <a:srgbClr val="000000"/>
                </a:solidFill>
                <a:highlight>
                  <a:srgbClr val="FFFFFF"/>
                </a:highlight>
                <a:latin typeface="Consolas" panose="020B0609020204030204" pitchFamily="49" charset="0"/>
              </a:rPr>
              <a:t> 0;</a:t>
            </a:r>
          </a:p>
          <a:p>
            <a:pPr defTabSz="179388"/>
            <a:r>
              <a:rPr lang="ru-RU" dirty="0">
                <a:solidFill>
                  <a:srgbClr val="000000"/>
                </a:solidFill>
                <a:highlight>
                  <a:srgbClr val="FFFFFF"/>
                </a:highlight>
                <a:latin typeface="Consolas" panose="020B0609020204030204" pitchFamily="49" charset="0"/>
              </a:rPr>
              <a:t>}</a:t>
            </a:r>
            <a:endParaRPr lang="ru-RU" dirty="0"/>
          </a:p>
        </p:txBody>
      </p:sp>
    </p:spTree>
    <p:extLst>
      <p:ext uri="{BB962C8B-B14F-4D97-AF65-F5344CB8AC3E}">
        <p14:creationId xmlns:p14="http://schemas.microsoft.com/office/powerpoint/2010/main" val="272990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Effect transition="in" filter="fade">
                                      <p:cBhvr>
                                        <p:cTn id="7" dur="500"/>
                                        <p:tgtEl>
                                          <p:spTgt spid="3">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1" end="11"/>
                                            </p:txEl>
                                          </p:spTgt>
                                        </p:tgtEl>
                                        <p:attrNameLst>
                                          <p:attrName>style.visibility</p:attrName>
                                        </p:attrNameLst>
                                      </p:cBhvr>
                                      <p:to>
                                        <p:strVal val="visible"/>
                                      </p:to>
                                    </p:set>
                                    <p:animEffect transition="in" filter="fade">
                                      <p:cBhvr>
                                        <p:cTn id="12" dur="500"/>
                                        <p:tgtEl>
                                          <p:spTgt spid="3">
                                            <p:txEl>
                                              <p:pRg st="11" end="1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13" end="13"/>
                                            </p:txEl>
                                          </p:spTgt>
                                        </p:tgtEl>
                                        <p:attrNameLst>
                                          <p:attrName>style.visibility</p:attrName>
                                        </p:attrNameLst>
                                      </p:cBhvr>
                                      <p:to>
                                        <p:strVal val="visible"/>
                                      </p:to>
                                    </p:set>
                                    <p:animEffect transition="in" filter="fade">
                                      <p:cBhvr>
                                        <p:cTn id="16"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BF08003-4B3A-9F3D-9E43-38B17725EEF6}"/>
              </a:ext>
            </a:extLst>
          </p:cNvPr>
          <p:cNvSpPr>
            <a:spLocks noGrp="1"/>
          </p:cNvSpPr>
          <p:nvPr>
            <p:ph type="title"/>
          </p:nvPr>
        </p:nvSpPr>
        <p:spPr/>
        <p:txBody>
          <a:bodyPr>
            <a:normAutofit/>
          </a:bodyPr>
          <a:lstStyle/>
          <a:p>
            <a:r>
              <a:rPr lang="ru-RU" dirty="0"/>
              <a:t>Выбора способа передачи параметра в функцию</a:t>
            </a:r>
          </a:p>
        </p:txBody>
      </p:sp>
      <p:pic>
        <p:nvPicPr>
          <p:cNvPr id="7" name="Рисунок 6">
            <a:extLst>
              <a:ext uri="{FF2B5EF4-FFF2-40B4-BE49-F238E27FC236}">
                <a16:creationId xmlns:a16="http://schemas.microsoft.com/office/drawing/2014/main" id="{D474F562-BE8D-89F7-B0BA-F0F335EAFD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1868" y="1604929"/>
            <a:ext cx="6948264" cy="5131725"/>
          </a:xfrm>
          <a:prstGeom prst="rect">
            <a:avLst/>
          </a:prstGeom>
        </p:spPr>
      </p:pic>
    </p:spTree>
    <p:extLst>
      <p:ext uri="{BB962C8B-B14F-4D97-AF65-F5344CB8AC3E}">
        <p14:creationId xmlns:p14="http://schemas.microsoft.com/office/powerpoint/2010/main" val="2681389196"/>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5C15BF-BECE-4ACC-C004-27DC926C1F91}"/>
              </a:ext>
            </a:extLst>
          </p:cNvPr>
          <p:cNvSpPr>
            <a:spLocks noGrp="1"/>
          </p:cNvSpPr>
          <p:nvPr>
            <p:ph type="title"/>
          </p:nvPr>
        </p:nvSpPr>
        <p:spPr/>
        <p:txBody>
          <a:bodyPr>
            <a:normAutofit/>
          </a:bodyPr>
          <a:lstStyle/>
          <a:p>
            <a:r>
              <a:rPr lang="ru-RU" dirty="0"/>
              <a:t>Выберите подходящий способ передачи параметра в функцию</a:t>
            </a:r>
          </a:p>
        </p:txBody>
      </p:sp>
      <p:sp>
        <p:nvSpPr>
          <p:cNvPr id="4" name="TextBox 3">
            <a:extLst>
              <a:ext uri="{FF2B5EF4-FFF2-40B4-BE49-F238E27FC236}">
                <a16:creationId xmlns:a16="http://schemas.microsoft.com/office/drawing/2014/main" id="{5E5EB4C5-2AA8-7D69-EEF6-9A3C60C93DBD}"/>
              </a:ext>
            </a:extLst>
          </p:cNvPr>
          <p:cNvSpPr txBox="1"/>
          <p:nvPr/>
        </p:nvSpPr>
        <p:spPr>
          <a:xfrm>
            <a:off x="1847528" y="1916833"/>
            <a:ext cx="2952328" cy="1200329"/>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IsEven</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int</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n</a:t>
            </a:r>
            <a:r>
              <a:rPr lang="en-US" dirty="0">
                <a:solidFill>
                  <a:srgbClr val="000000"/>
                </a:solidFill>
                <a:latin typeface="Consolas" panose="020B0609020204030204" pitchFamily="49" charset="0"/>
              </a:rPr>
              <a:t> % 2 == 0;</a:t>
            </a:r>
          </a:p>
          <a:p>
            <a:r>
              <a:rPr lang="ru-RU" dirty="0">
                <a:solidFill>
                  <a:srgbClr val="000000"/>
                </a:solidFill>
                <a:latin typeface="Consolas" panose="020B0609020204030204" pitchFamily="49" charset="0"/>
              </a:rPr>
              <a:t>}</a:t>
            </a:r>
          </a:p>
        </p:txBody>
      </p:sp>
      <p:sp>
        <p:nvSpPr>
          <p:cNvPr id="6" name="TextBox 5">
            <a:extLst>
              <a:ext uri="{FF2B5EF4-FFF2-40B4-BE49-F238E27FC236}">
                <a16:creationId xmlns:a16="http://schemas.microsoft.com/office/drawing/2014/main" id="{3A75A5C2-D337-0C91-1EDF-A7A40F0DB66D}"/>
              </a:ext>
            </a:extLst>
          </p:cNvPr>
          <p:cNvSpPr txBox="1"/>
          <p:nvPr/>
        </p:nvSpPr>
        <p:spPr>
          <a:xfrm>
            <a:off x="1869454" y="3417650"/>
            <a:ext cx="3506467" cy="1200329"/>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IsEven</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const</a:t>
            </a:r>
            <a:r>
              <a:rPr lang="en-US" dirty="0">
                <a:solidFill>
                  <a:srgbClr val="000000"/>
                </a:solidFill>
                <a:highlight>
                  <a:srgbClr val="FFFF00"/>
                </a:highlight>
                <a:latin typeface="Consolas" panose="020B0609020204030204" pitchFamily="49" charset="0"/>
              </a:rPr>
              <a:t> </a:t>
            </a:r>
            <a:r>
              <a:rPr lang="en-US" dirty="0">
                <a:solidFill>
                  <a:srgbClr val="0000FF"/>
                </a:solidFill>
                <a:highlight>
                  <a:srgbClr val="FFFF00"/>
                </a:highlight>
                <a:latin typeface="Consolas" panose="020B0609020204030204" pitchFamily="49" charset="0"/>
              </a:rPr>
              <a:t>int</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n</a:t>
            </a:r>
            <a:r>
              <a:rPr lang="en-US" dirty="0">
                <a:solidFill>
                  <a:srgbClr val="000000"/>
                </a:solidFill>
                <a:latin typeface="Consolas" panose="020B0609020204030204" pitchFamily="49" charset="0"/>
              </a:rPr>
              <a:t> % 2 == 0;</a:t>
            </a:r>
          </a:p>
          <a:p>
            <a:r>
              <a:rPr lang="ru-RU" dirty="0">
                <a:solidFill>
                  <a:srgbClr val="000000"/>
                </a:solidFill>
                <a:latin typeface="Consolas" panose="020B0609020204030204" pitchFamily="49" charset="0"/>
              </a:rPr>
              <a:t>}</a:t>
            </a:r>
          </a:p>
        </p:txBody>
      </p:sp>
      <p:sp>
        <p:nvSpPr>
          <p:cNvPr id="8" name="TextBox 7">
            <a:extLst>
              <a:ext uri="{FF2B5EF4-FFF2-40B4-BE49-F238E27FC236}">
                <a16:creationId xmlns:a16="http://schemas.microsoft.com/office/drawing/2014/main" id="{389E839C-8822-6A48-03F2-54A040954B6C}"/>
              </a:ext>
            </a:extLst>
          </p:cNvPr>
          <p:cNvSpPr txBox="1"/>
          <p:nvPr/>
        </p:nvSpPr>
        <p:spPr>
          <a:xfrm>
            <a:off x="1869454" y="4918467"/>
            <a:ext cx="3362451" cy="1200329"/>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IsEven</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int</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n</a:t>
            </a:r>
            <a:r>
              <a:rPr lang="en-US" dirty="0">
                <a:solidFill>
                  <a:srgbClr val="000000"/>
                </a:solidFill>
                <a:latin typeface="Consolas" panose="020B0609020204030204" pitchFamily="49" charset="0"/>
              </a:rPr>
              <a:t> % 2 == 0;</a:t>
            </a:r>
          </a:p>
          <a:p>
            <a:r>
              <a:rPr lang="ru-RU" dirty="0">
                <a:solidFill>
                  <a:srgbClr val="000000"/>
                </a:solidFill>
                <a:latin typeface="Consolas" panose="020B0609020204030204" pitchFamily="49" charset="0"/>
              </a:rPr>
              <a:t>}</a:t>
            </a:r>
          </a:p>
        </p:txBody>
      </p:sp>
      <p:sp>
        <p:nvSpPr>
          <p:cNvPr id="9" name="Прямоугольник 8">
            <a:extLst>
              <a:ext uri="{FF2B5EF4-FFF2-40B4-BE49-F238E27FC236}">
                <a16:creationId xmlns:a16="http://schemas.microsoft.com/office/drawing/2014/main" id="{E51920A3-1111-AD19-1D94-49F0BAAFD38A}"/>
              </a:ext>
            </a:extLst>
          </p:cNvPr>
          <p:cNvSpPr/>
          <p:nvPr/>
        </p:nvSpPr>
        <p:spPr>
          <a:xfrm>
            <a:off x="1703512" y="1916832"/>
            <a:ext cx="3240360" cy="1251062"/>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ACA603E2-078C-1981-8C1E-DD14A5A730DC}"/>
              </a:ext>
            </a:extLst>
          </p:cNvPr>
          <p:cNvSpPr txBox="1"/>
          <p:nvPr/>
        </p:nvSpPr>
        <p:spPr>
          <a:xfrm>
            <a:off x="5231904" y="1967566"/>
            <a:ext cx="4978896" cy="646331"/>
          </a:xfrm>
          <a:prstGeom prst="rect">
            <a:avLst/>
          </a:prstGeom>
          <a:noFill/>
        </p:spPr>
        <p:txBody>
          <a:bodyPr wrap="square" rtlCol="0">
            <a:spAutoFit/>
          </a:bodyPr>
          <a:lstStyle/>
          <a:p>
            <a:r>
              <a:rPr lang="ru-RU" dirty="0"/>
              <a:t>Параметр </a:t>
            </a:r>
            <a:r>
              <a:rPr lang="en-US" dirty="0"/>
              <a:t>n – </a:t>
            </a:r>
            <a:r>
              <a:rPr lang="ru-RU" dirty="0"/>
              <a:t>входной. Он легковесный, поэтому его лучше принимать по значению</a:t>
            </a:r>
          </a:p>
        </p:txBody>
      </p:sp>
    </p:spTree>
    <p:extLst>
      <p:ext uri="{BB962C8B-B14F-4D97-AF65-F5344CB8AC3E}">
        <p14:creationId xmlns:p14="http://schemas.microsoft.com/office/powerpoint/2010/main" val="3788781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5C15BF-BECE-4ACC-C004-27DC926C1F91}"/>
              </a:ext>
            </a:extLst>
          </p:cNvPr>
          <p:cNvSpPr>
            <a:spLocks noGrp="1"/>
          </p:cNvSpPr>
          <p:nvPr>
            <p:ph type="title"/>
          </p:nvPr>
        </p:nvSpPr>
        <p:spPr/>
        <p:txBody>
          <a:bodyPr>
            <a:normAutofit/>
          </a:bodyPr>
          <a:lstStyle/>
          <a:p>
            <a:r>
              <a:rPr lang="ru-RU" dirty="0"/>
              <a:t>Выберите подходящий способ передачи параметра в функцию</a:t>
            </a:r>
          </a:p>
        </p:txBody>
      </p:sp>
      <p:sp>
        <p:nvSpPr>
          <p:cNvPr id="10" name="TextBox 9">
            <a:extLst>
              <a:ext uri="{FF2B5EF4-FFF2-40B4-BE49-F238E27FC236}">
                <a16:creationId xmlns:a16="http://schemas.microsoft.com/office/drawing/2014/main" id="{ACA603E2-078C-1981-8C1E-DD14A5A730DC}"/>
              </a:ext>
            </a:extLst>
          </p:cNvPr>
          <p:cNvSpPr txBox="1"/>
          <p:nvPr/>
        </p:nvSpPr>
        <p:spPr>
          <a:xfrm>
            <a:off x="1631504" y="6211670"/>
            <a:ext cx="9371384" cy="646331"/>
          </a:xfrm>
          <a:prstGeom prst="rect">
            <a:avLst/>
          </a:prstGeom>
          <a:noFill/>
        </p:spPr>
        <p:txBody>
          <a:bodyPr wrap="square" rtlCol="0">
            <a:spAutoFit/>
          </a:bodyPr>
          <a:lstStyle/>
          <a:p>
            <a:r>
              <a:rPr lang="ru-RU" dirty="0"/>
              <a:t>Ожидается, что функция изменит значение переданного ей параметра.</a:t>
            </a:r>
          </a:p>
          <a:p>
            <a:r>
              <a:rPr lang="ru-RU" dirty="0"/>
              <a:t>Поэтому она принимает </a:t>
            </a:r>
            <a:r>
              <a:rPr lang="en-US" dirty="0"/>
              <a:t>s </a:t>
            </a:r>
            <a:r>
              <a:rPr lang="ru-RU" dirty="0"/>
              <a:t>по ссылке</a:t>
            </a:r>
          </a:p>
        </p:txBody>
      </p:sp>
      <p:sp>
        <p:nvSpPr>
          <p:cNvPr id="5" name="TextBox 4">
            <a:extLst>
              <a:ext uri="{FF2B5EF4-FFF2-40B4-BE49-F238E27FC236}">
                <a16:creationId xmlns:a16="http://schemas.microsoft.com/office/drawing/2014/main" id="{C7C01A9B-BBAF-98EF-E44D-D6CB8E61798F}"/>
              </a:ext>
            </a:extLst>
          </p:cNvPr>
          <p:cNvSpPr txBox="1"/>
          <p:nvPr/>
        </p:nvSpPr>
        <p:spPr>
          <a:xfrm>
            <a:off x="1775520" y="1628800"/>
            <a:ext cx="8640960" cy="1477328"/>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TrimBlanks</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auto</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.find_first_not_of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.npos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endParaRPr lang="en-US" dirty="0">
              <a:solidFill>
                <a:srgbClr val="000000"/>
              </a:solidFill>
              <a:latin typeface="Consolas" panose="020B0609020204030204" pitchFamily="49" charset="0"/>
            </a:endParaRPr>
          </a:p>
          <a:p>
            <a:r>
              <a:rPr lang="en-US" dirty="0">
                <a:solidFill>
                  <a:srgbClr val="808080"/>
                </a:solidFill>
                <a:latin typeface="Consolas" panose="020B0609020204030204" pitchFamily="49" charset="0"/>
              </a:rPr>
              <a:t>    s</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.substr</a:t>
            </a:r>
            <a:r>
              <a:rPr lang="en-US" dirty="0">
                <a:solidFill>
                  <a:srgbClr val="000000"/>
                </a:solidFill>
                <a:latin typeface="Consolas" panose="020B0609020204030204" pitchFamily="49" charset="0"/>
              </a:rPr>
              <a:t>(start,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.find_last_not_of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 start + 1);</a:t>
            </a:r>
          </a:p>
          <a:p>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7" name="TextBox 6">
            <a:extLst>
              <a:ext uri="{FF2B5EF4-FFF2-40B4-BE49-F238E27FC236}">
                <a16:creationId xmlns:a16="http://schemas.microsoft.com/office/drawing/2014/main" id="{BB01870A-79A9-7E4B-8F7F-7AFE5E482954}"/>
              </a:ext>
            </a:extLst>
          </p:cNvPr>
          <p:cNvSpPr txBox="1"/>
          <p:nvPr/>
        </p:nvSpPr>
        <p:spPr>
          <a:xfrm>
            <a:off x="1775520" y="3129639"/>
            <a:ext cx="8640960" cy="1477328"/>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TrimBlanks</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const </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auto</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.find_first_not_of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.npos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endParaRPr lang="en-US" dirty="0">
              <a:solidFill>
                <a:srgbClr val="000000"/>
              </a:solidFill>
              <a:latin typeface="Consolas" panose="020B0609020204030204" pitchFamily="49" charset="0"/>
            </a:endParaRPr>
          </a:p>
          <a:p>
            <a:r>
              <a:rPr lang="en-US" dirty="0">
                <a:solidFill>
                  <a:srgbClr val="808080"/>
                </a:solidFill>
                <a:latin typeface="Consolas" panose="020B0609020204030204" pitchFamily="49" charset="0"/>
              </a:rPr>
              <a:t>    s</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.substr</a:t>
            </a:r>
            <a:r>
              <a:rPr lang="en-US" dirty="0">
                <a:solidFill>
                  <a:srgbClr val="000000"/>
                </a:solidFill>
                <a:latin typeface="Consolas" panose="020B0609020204030204" pitchFamily="49" charset="0"/>
              </a:rPr>
              <a:t>(start,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.find_last_not_of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 start + 1);</a:t>
            </a:r>
          </a:p>
          <a:p>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11" name="TextBox 10">
            <a:extLst>
              <a:ext uri="{FF2B5EF4-FFF2-40B4-BE49-F238E27FC236}">
                <a16:creationId xmlns:a16="http://schemas.microsoft.com/office/drawing/2014/main" id="{4E38BB80-9F5E-ACA2-B1AC-8DC551F7C13E}"/>
              </a:ext>
            </a:extLst>
          </p:cNvPr>
          <p:cNvSpPr txBox="1"/>
          <p:nvPr/>
        </p:nvSpPr>
        <p:spPr>
          <a:xfrm>
            <a:off x="1775520" y="4682593"/>
            <a:ext cx="8640960" cy="1477328"/>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TrimBlanks</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auto</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.find_first_not_of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start !=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.npos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endParaRPr lang="en-US" dirty="0">
              <a:solidFill>
                <a:srgbClr val="000000"/>
              </a:solidFill>
              <a:latin typeface="Consolas" panose="020B0609020204030204" pitchFamily="49" charset="0"/>
            </a:endParaRPr>
          </a:p>
          <a:p>
            <a:r>
              <a:rPr lang="en-US" dirty="0">
                <a:solidFill>
                  <a:srgbClr val="808080"/>
                </a:solidFill>
                <a:latin typeface="Consolas" panose="020B0609020204030204" pitchFamily="49" charset="0"/>
              </a:rPr>
              <a:t>    s</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.substr</a:t>
            </a:r>
            <a:r>
              <a:rPr lang="en-US" dirty="0">
                <a:solidFill>
                  <a:srgbClr val="000000"/>
                </a:solidFill>
                <a:latin typeface="Consolas" panose="020B0609020204030204" pitchFamily="49" charset="0"/>
              </a:rPr>
              <a:t>(start, </a:t>
            </a:r>
            <a:r>
              <a:rPr lang="en-US" dirty="0" err="1">
                <a:solidFill>
                  <a:srgbClr val="808080"/>
                </a:solidFill>
                <a:latin typeface="Consolas" panose="020B0609020204030204" pitchFamily="49" charset="0"/>
              </a:rPr>
              <a:t>s</a:t>
            </a:r>
            <a:r>
              <a:rPr lang="en-US" dirty="0" err="1">
                <a:solidFill>
                  <a:srgbClr val="000000"/>
                </a:solidFill>
                <a:latin typeface="Consolas" panose="020B0609020204030204" pitchFamily="49" charset="0"/>
              </a:rPr>
              <a:t>.find_last_not_of</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 start + 1);</a:t>
            </a:r>
          </a:p>
          <a:p>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9" name="Прямоугольник 8">
            <a:extLst>
              <a:ext uri="{FF2B5EF4-FFF2-40B4-BE49-F238E27FC236}">
                <a16:creationId xmlns:a16="http://schemas.microsoft.com/office/drawing/2014/main" id="{E51920A3-1111-AD19-1D94-49F0BAAFD38A}"/>
              </a:ext>
            </a:extLst>
          </p:cNvPr>
          <p:cNvSpPr/>
          <p:nvPr/>
        </p:nvSpPr>
        <p:spPr>
          <a:xfrm>
            <a:off x="1775520" y="4666573"/>
            <a:ext cx="8352928" cy="1487566"/>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a:extLst>
              <a:ext uri="{FF2B5EF4-FFF2-40B4-BE49-F238E27FC236}">
                <a16:creationId xmlns:a16="http://schemas.microsoft.com/office/drawing/2014/main" id="{055FFF71-9CCE-3FFE-4C8B-19CF399C42EB}"/>
              </a:ext>
            </a:extLst>
          </p:cNvPr>
          <p:cNvSpPr/>
          <p:nvPr/>
        </p:nvSpPr>
        <p:spPr>
          <a:xfrm>
            <a:off x="1775520" y="3157876"/>
            <a:ext cx="8064896" cy="135112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4174733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animBg="1"/>
      <p:bldP spid="12" grpId="0" animBg="1"/>
    </p:bld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5C15BF-BECE-4ACC-C004-27DC926C1F91}"/>
              </a:ext>
            </a:extLst>
          </p:cNvPr>
          <p:cNvSpPr>
            <a:spLocks noGrp="1"/>
          </p:cNvSpPr>
          <p:nvPr>
            <p:ph type="title"/>
          </p:nvPr>
        </p:nvSpPr>
        <p:spPr/>
        <p:txBody>
          <a:bodyPr>
            <a:normAutofit/>
          </a:bodyPr>
          <a:lstStyle/>
          <a:p>
            <a:r>
              <a:rPr lang="ru-RU" dirty="0"/>
              <a:t>Выберите подходящий способ передачи параметра в функцию</a:t>
            </a:r>
          </a:p>
        </p:txBody>
      </p:sp>
      <p:sp>
        <p:nvSpPr>
          <p:cNvPr id="9" name="Прямоугольник 8">
            <a:extLst>
              <a:ext uri="{FF2B5EF4-FFF2-40B4-BE49-F238E27FC236}">
                <a16:creationId xmlns:a16="http://schemas.microsoft.com/office/drawing/2014/main" id="{E51920A3-1111-AD19-1D94-49F0BAAFD38A}"/>
              </a:ext>
            </a:extLst>
          </p:cNvPr>
          <p:cNvSpPr/>
          <p:nvPr/>
        </p:nvSpPr>
        <p:spPr>
          <a:xfrm>
            <a:off x="1553871" y="2342309"/>
            <a:ext cx="5604175" cy="129621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ACA603E2-078C-1981-8C1E-DD14A5A730DC}"/>
              </a:ext>
            </a:extLst>
          </p:cNvPr>
          <p:cNvSpPr txBox="1"/>
          <p:nvPr/>
        </p:nvSpPr>
        <p:spPr>
          <a:xfrm flipH="1">
            <a:off x="1553868" y="6171114"/>
            <a:ext cx="9114132" cy="646331"/>
          </a:xfrm>
          <a:prstGeom prst="rect">
            <a:avLst/>
          </a:prstGeom>
          <a:noFill/>
        </p:spPr>
        <p:txBody>
          <a:bodyPr wrap="square" rtlCol="0">
            <a:spAutoFit/>
          </a:bodyPr>
          <a:lstStyle/>
          <a:p>
            <a:r>
              <a:rPr lang="ru-RU" dirty="0"/>
              <a:t>Входной параметр типа </a:t>
            </a:r>
            <a:r>
              <a:rPr lang="en-US" dirty="0"/>
              <a:t>Point </a:t>
            </a:r>
            <a:r>
              <a:rPr lang="ru-RU" dirty="0"/>
              <a:t>– легковесный.</a:t>
            </a:r>
          </a:p>
          <a:p>
            <a:r>
              <a:rPr lang="ru-RU" dirty="0"/>
              <a:t>Он может быть эффективно передан по значению.</a:t>
            </a:r>
            <a:r>
              <a:rPr lang="en-US" dirty="0"/>
              <a:t> </a:t>
            </a:r>
            <a:r>
              <a:rPr lang="en-US" dirty="0">
                <a:hlinkClick r:id="rId2"/>
              </a:rPr>
              <a:t>https://godbolt.org/z/WYTq5q6Wx</a:t>
            </a:r>
            <a:endParaRPr lang="ru-RU" dirty="0"/>
          </a:p>
        </p:txBody>
      </p:sp>
      <p:sp>
        <p:nvSpPr>
          <p:cNvPr id="4" name="TextBox 3">
            <a:extLst>
              <a:ext uri="{FF2B5EF4-FFF2-40B4-BE49-F238E27FC236}">
                <a16:creationId xmlns:a16="http://schemas.microsoft.com/office/drawing/2014/main" id="{0BC1B0F6-D8B4-4756-7EE4-9F15569CEA96}"/>
              </a:ext>
            </a:extLst>
          </p:cNvPr>
          <p:cNvSpPr txBox="1"/>
          <p:nvPr/>
        </p:nvSpPr>
        <p:spPr>
          <a:xfrm>
            <a:off x="1542801" y="1403462"/>
            <a:ext cx="2399783" cy="923330"/>
          </a:xfrm>
          <a:prstGeom prst="rect">
            <a:avLst/>
          </a:prstGeom>
          <a:noFill/>
        </p:spPr>
        <p:txBody>
          <a:bodyPr wrap="square">
            <a:spAutoFit/>
          </a:bodyPr>
          <a:lstStyle/>
          <a:p>
            <a:r>
              <a:rPr lang="en-US" dirty="0">
                <a:solidFill>
                  <a:srgbClr val="0000FF"/>
                </a:solidFill>
                <a:latin typeface="Consolas" panose="020B0609020204030204" pitchFamily="49" charset="0"/>
              </a:rPr>
              <a:t>struct</a:t>
            </a:r>
            <a:r>
              <a:rPr lang="en-US" dirty="0">
                <a:solidFill>
                  <a:srgbClr val="000000"/>
                </a:solidFill>
                <a:latin typeface="Consolas" panose="020B0609020204030204" pitchFamily="49" charset="0"/>
              </a:rPr>
              <a:t> </a:t>
            </a:r>
            <a:r>
              <a:rPr lang="en-US" dirty="0">
                <a:solidFill>
                  <a:srgbClr val="2B91AF"/>
                </a:solidFill>
                <a:latin typeface="Consolas" panose="020B0609020204030204" pitchFamily="49" charset="0"/>
              </a:rPr>
              <a:t>Point</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x, y;</a:t>
            </a:r>
          </a:p>
          <a:p>
            <a:r>
              <a:rPr lang="ru-RU" dirty="0">
                <a:solidFill>
                  <a:srgbClr val="000000"/>
                </a:solidFill>
                <a:latin typeface="Consolas" panose="020B0609020204030204" pitchFamily="49" charset="0"/>
              </a:rPr>
              <a:t>};</a:t>
            </a:r>
          </a:p>
        </p:txBody>
      </p:sp>
      <p:sp>
        <p:nvSpPr>
          <p:cNvPr id="8" name="TextBox 7">
            <a:extLst>
              <a:ext uri="{FF2B5EF4-FFF2-40B4-BE49-F238E27FC236}">
                <a16:creationId xmlns:a16="http://schemas.microsoft.com/office/drawing/2014/main" id="{9A33671D-0CB6-C178-DAFD-88F13E021F90}"/>
              </a:ext>
            </a:extLst>
          </p:cNvPr>
          <p:cNvSpPr txBox="1"/>
          <p:nvPr/>
        </p:nvSpPr>
        <p:spPr>
          <a:xfrm>
            <a:off x="1542801" y="2382496"/>
            <a:ext cx="5615245"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PrintPoint</a:t>
            </a:r>
            <a:r>
              <a:rPr lang="en-US" dirty="0">
                <a:solidFill>
                  <a:srgbClr val="000000"/>
                </a:solidFill>
                <a:latin typeface="Consolas" panose="020B0609020204030204" pitchFamily="49" charset="0"/>
              </a:rPr>
              <a:t>(</a:t>
            </a:r>
            <a:r>
              <a:rPr lang="en-US" dirty="0">
                <a:solidFill>
                  <a:srgbClr val="2B91AF"/>
                </a:solidFill>
                <a:highlight>
                  <a:srgbClr val="FFFF00"/>
                </a:highlight>
                <a:latin typeface="Consolas" panose="020B0609020204030204" pitchFamily="49" charset="0"/>
              </a:rPr>
              <a:t>Point</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p</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std::</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.y</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12" name="TextBox 11">
            <a:extLst>
              <a:ext uri="{FF2B5EF4-FFF2-40B4-BE49-F238E27FC236}">
                <a16:creationId xmlns:a16="http://schemas.microsoft.com/office/drawing/2014/main" id="{9E3AE70B-3370-E1A9-B7C3-48DA70C262BE}"/>
              </a:ext>
            </a:extLst>
          </p:cNvPr>
          <p:cNvSpPr txBox="1"/>
          <p:nvPr/>
        </p:nvSpPr>
        <p:spPr>
          <a:xfrm>
            <a:off x="1553871" y="3638528"/>
            <a:ext cx="5615245"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PrintPoint</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const </a:t>
            </a:r>
            <a:r>
              <a:rPr lang="en-US" dirty="0">
                <a:solidFill>
                  <a:srgbClr val="2B91AF"/>
                </a:solidFill>
                <a:highlight>
                  <a:srgbClr val="FFFF00"/>
                </a:highlight>
                <a:latin typeface="Consolas" panose="020B0609020204030204" pitchFamily="49" charset="0"/>
              </a:rPr>
              <a:t>Point&amp;</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p</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std::</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.y</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13" name="TextBox 12">
            <a:extLst>
              <a:ext uri="{FF2B5EF4-FFF2-40B4-BE49-F238E27FC236}">
                <a16:creationId xmlns:a16="http://schemas.microsoft.com/office/drawing/2014/main" id="{5C62F077-8F79-3C48-861A-C4B2D9953BC5}"/>
              </a:ext>
            </a:extLst>
          </p:cNvPr>
          <p:cNvSpPr txBox="1"/>
          <p:nvPr/>
        </p:nvSpPr>
        <p:spPr>
          <a:xfrm>
            <a:off x="1542801" y="4854374"/>
            <a:ext cx="5615245"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PrintPoint</a:t>
            </a:r>
            <a:r>
              <a:rPr lang="en-US" dirty="0">
                <a:solidFill>
                  <a:srgbClr val="000000"/>
                </a:solidFill>
                <a:latin typeface="Consolas" panose="020B0609020204030204" pitchFamily="49" charset="0"/>
              </a:rPr>
              <a:t>(</a:t>
            </a:r>
            <a:r>
              <a:rPr lang="en-US" dirty="0">
                <a:solidFill>
                  <a:srgbClr val="2B91AF"/>
                </a:solidFill>
                <a:highlight>
                  <a:srgbClr val="FFFF00"/>
                </a:highlight>
                <a:latin typeface="Consolas" panose="020B0609020204030204" pitchFamily="49" charset="0"/>
              </a:rPr>
              <a:t>Point&amp;</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p</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std::</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 "</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808080"/>
                </a:solidFill>
                <a:latin typeface="Consolas" panose="020B0609020204030204" pitchFamily="49" charset="0"/>
              </a:rPr>
              <a:t>p</a:t>
            </a:r>
            <a:r>
              <a:rPr lang="en-US" dirty="0" err="1">
                <a:solidFill>
                  <a:srgbClr val="000000"/>
                </a:solidFill>
                <a:latin typeface="Consolas" panose="020B0609020204030204" pitchFamily="49" charset="0"/>
              </a:rPr>
              <a:t>.y</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"\n"</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Tree>
    <p:extLst>
      <p:ext uri="{BB962C8B-B14F-4D97-AF65-F5344CB8AC3E}">
        <p14:creationId xmlns:p14="http://schemas.microsoft.com/office/powerpoint/2010/main" val="1907680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85E742D-E96B-5109-1AB1-F4647CAEB3AF}"/>
              </a:ext>
            </a:extLst>
          </p:cNvPr>
          <p:cNvSpPr txBox="1"/>
          <p:nvPr/>
        </p:nvSpPr>
        <p:spPr>
          <a:xfrm>
            <a:off x="1559386" y="1512098"/>
            <a:ext cx="6985266"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&amp;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ru-RU" dirty="0">
                <a:solidFill>
                  <a:srgbClr val="000000"/>
                </a:solidFill>
                <a:latin typeface="Consolas" panose="020B0609020204030204" pitchFamily="49" charset="0"/>
              </a:rPr>
              <a:t>}</a:t>
            </a:r>
            <a:endParaRPr lang="ru-RU" dirty="0"/>
          </a:p>
        </p:txBody>
      </p:sp>
      <p:sp>
        <p:nvSpPr>
          <p:cNvPr id="2" name="Заголовок 1">
            <a:extLst>
              <a:ext uri="{FF2B5EF4-FFF2-40B4-BE49-F238E27FC236}">
                <a16:creationId xmlns:a16="http://schemas.microsoft.com/office/drawing/2014/main" id="{A25C15BF-BECE-4ACC-C004-27DC926C1F91}"/>
              </a:ext>
            </a:extLst>
          </p:cNvPr>
          <p:cNvSpPr>
            <a:spLocks noGrp="1"/>
          </p:cNvSpPr>
          <p:nvPr>
            <p:ph type="title"/>
          </p:nvPr>
        </p:nvSpPr>
        <p:spPr/>
        <p:txBody>
          <a:bodyPr>
            <a:normAutofit/>
          </a:bodyPr>
          <a:lstStyle/>
          <a:p>
            <a:r>
              <a:rPr lang="ru-RU" dirty="0"/>
              <a:t>Выберите подходящий способ передачи параметра в функцию</a:t>
            </a:r>
          </a:p>
        </p:txBody>
      </p:sp>
      <p:sp>
        <p:nvSpPr>
          <p:cNvPr id="9" name="Прямоугольник 8">
            <a:extLst>
              <a:ext uri="{FF2B5EF4-FFF2-40B4-BE49-F238E27FC236}">
                <a16:creationId xmlns:a16="http://schemas.microsoft.com/office/drawing/2014/main" id="{E51920A3-1111-AD19-1D94-49F0BAAFD38A}"/>
              </a:ext>
            </a:extLst>
          </p:cNvPr>
          <p:cNvSpPr/>
          <p:nvPr/>
        </p:nvSpPr>
        <p:spPr>
          <a:xfrm>
            <a:off x="1574903" y="4280982"/>
            <a:ext cx="6971238" cy="1200329"/>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ACA603E2-078C-1981-8C1E-DD14A5A730DC}"/>
              </a:ext>
            </a:extLst>
          </p:cNvPr>
          <p:cNvSpPr txBox="1"/>
          <p:nvPr/>
        </p:nvSpPr>
        <p:spPr>
          <a:xfrm flipH="1">
            <a:off x="1551636" y="6028311"/>
            <a:ext cx="9114132" cy="646331"/>
          </a:xfrm>
          <a:prstGeom prst="rect">
            <a:avLst/>
          </a:prstGeom>
          <a:noFill/>
        </p:spPr>
        <p:txBody>
          <a:bodyPr wrap="square" rtlCol="0">
            <a:spAutoFit/>
          </a:bodyPr>
          <a:lstStyle/>
          <a:p>
            <a:r>
              <a:rPr lang="ru-RU" dirty="0"/>
              <a:t>Вызываемый код ожидает, что функция изменит строку </a:t>
            </a:r>
            <a:r>
              <a:rPr lang="en-US" dirty="0"/>
              <a:t>s</a:t>
            </a:r>
            <a:r>
              <a:rPr lang="ru-RU" dirty="0"/>
              <a:t>, переданную снаружи.</a:t>
            </a:r>
          </a:p>
          <a:p>
            <a:r>
              <a:rPr lang="ru-RU" dirty="0"/>
              <a:t>Поэтому параметр </a:t>
            </a:r>
            <a:r>
              <a:rPr lang="en-US" dirty="0"/>
              <a:t>s </a:t>
            </a:r>
            <a:r>
              <a:rPr lang="ru-RU" dirty="0"/>
              <a:t>принимается по ссылке</a:t>
            </a:r>
          </a:p>
        </p:txBody>
      </p:sp>
      <p:sp>
        <p:nvSpPr>
          <p:cNvPr id="6" name="TextBox 5">
            <a:extLst>
              <a:ext uri="{FF2B5EF4-FFF2-40B4-BE49-F238E27FC236}">
                <a16:creationId xmlns:a16="http://schemas.microsoft.com/office/drawing/2014/main" id="{91749544-82E1-1AEB-5AD5-9BD6E85AC74B}"/>
              </a:ext>
            </a:extLst>
          </p:cNvPr>
          <p:cNvSpPr txBox="1"/>
          <p:nvPr/>
        </p:nvSpPr>
        <p:spPr>
          <a:xfrm>
            <a:off x="1561728" y="2945247"/>
            <a:ext cx="6985266"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const </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&amp;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ru-RU" dirty="0">
                <a:solidFill>
                  <a:srgbClr val="000000"/>
                </a:solidFill>
                <a:latin typeface="Consolas" panose="020B0609020204030204" pitchFamily="49" charset="0"/>
              </a:rPr>
              <a:t>}</a:t>
            </a:r>
            <a:endParaRPr lang="ru-RU" dirty="0"/>
          </a:p>
        </p:txBody>
      </p:sp>
      <p:sp>
        <p:nvSpPr>
          <p:cNvPr id="7" name="TextBox 6">
            <a:extLst>
              <a:ext uri="{FF2B5EF4-FFF2-40B4-BE49-F238E27FC236}">
                <a16:creationId xmlns:a16="http://schemas.microsoft.com/office/drawing/2014/main" id="{F06BFDB4-E621-5AC9-59F6-ABD73A831677}"/>
              </a:ext>
            </a:extLst>
          </p:cNvPr>
          <p:cNvSpPr txBox="1"/>
          <p:nvPr/>
        </p:nvSpPr>
        <p:spPr>
          <a:xfrm>
            <a:off x="1518012" y="4257917"/>
            <a:ext cx="6985266" cy="1200329"/>
          </a:xfrm>
          <a:prstGeom prst="rect">
            <a:avLst/>
          </a:prstGeom>
          <a:noFill/>
        </p:spPr>
        <p:txBody>
          <a:bodyPr wrap="square">
            <a:spAutoFit/>
          </a:bodyP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&amp;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ru-RU" dirty="0">
                <a:solidFill>
                  <a:srgbClr val="000000"/>
                </a:solidFill>
                <a:latin typeface="Consolas" panose="020B0609020204030204" pitchFamily="49" charset="0"/>
              </a:rPr>
              <a:t>}</a:t>
            </a:r>
            <a:endParaRPr lang="ru-RU" dirty="0"/>
          </a:p>
        </p:txBody>
      </p:sp>
      <p:sp>
        <p:nvSpPr>
          <p:cNvPr id="11" name="Прямоугольник 10">
            <a:extLst>
              <a:ext uri="{FF2B5EF4-FFF2-40B4-BE49-F238E27FC236}">
                <a16:creationId xmlns:a16="http://schemas.microsoft.com/office/drawing/2014/main" id="{F9789587-91FE-51C6-9B4D-FD77CA77EC35}"/>
              </a:ext>
            </a:extLst>
          </p:cNvPr>
          <p:cNvSpPr/>
          <p:nvPr/>
        </p:nvSpPr>
        <p:spPr>
          <a:xfrm>
            <a:off x="1574903" y="1535161"/>
            <a:ext cx="6985266" cy="26104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768622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Представление строкового литерала в памяти</a:t>
            </a:r>
          </a:p>
        </p:txBody>
      </p:sp>
      <p:grpSp>
        <p:nvGrpSpPr>
          <p:cNvPr id="34" name="Группа 33"/>
          <p:cNvGrpSpPr/>
          <p:nvPr/>
        </p:nvGrpSpPr>
        <p:grpSpPr>
          <a:xfrm>
            <a:off x="1919536" y="2924944"/>
            <a:ext cx="8190910" cy="1080120"/>
            <a:chOff x="899592" y="2276872"/>
            <a:chExt cx="6552728" cy="864096"/>
          </a:xfrm>
        </p:grpSpPr>
        <p:sp>
          <p:nvSpPr>
            <p:cNvPr id="5" name="Прямоугольник 4"/>
            <p:cNvSpPr/>
            <p:nvPr/>
          </p:nvSpPr>
          <p:spPr>
            <a:xfrm>
              <a:off x="899592"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H</a:t>
              </a:r>
              <a:endParaRPr lang="ru-RU" sz="2000" b="1" dirty="0">
                <a:solidFill>
                  <a:schemeClr val="tx1">
                    <a:lumMod val="95000"/>
                    <a:lumOff val="5000"/>
                  </a:schemeClr>
                </a:solidFill>
              </a:endParaRPr>
            </a:p>
          </p:txBody>
        </p:sp>
        <p:sp>
          <p:nvSpPr>
            <p:cNvPr id="6" name="Прямоугольник 5"/>
            <p:cNvSpPr/>
            <p:nvPr/>
          </p:nvSpPr>
          <p:spPr>
            <a:xfrm>
              <a:off x="1403648"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e</a:t>
              </a:r>
              <a:endParaRPr lang="ru-RU" sz="2000" b="1" dirty="0">
                <a:solidFill>
                  <a:schemeClr val="tx1">
                    <a:lumMod val="95000"/>
                    <a:lumOff val="5000"/>
                  </a:schemeClr>
                </a:solidFill>
              </a:endParaRPr>
            </a:p>
          </p:txBody>
        </p:sp>
        <p:sp>
          <p:nvSpPr>
            <p:cNvPr id="9" name="Прямоугольник 8"/>
            <p:cNvSpPr/>
            <p:nvPr/>
          </p:nvSpPr>
          <p:spPr>
            <a:xfrm>
              <a:off x="1907704"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l</a:t>
              </a:r>
              <a:endParaRPr lang="ru-RU" sz="2000" b="1" dirty="0">
                <a:solidFill>
                  <a:schemeClr val="tx1">
                    <a:lumMod val="95000"/>
                    <a:lumOff val="5000"/>
                  </a:schemeClr>
                </a:solidFill>
              </a:endParaRPr>
            </a:p>
          </p:txBody>
        </p:sp>
        <p:sp>
          <p:nvSpPr>
            <p:cNvPr id="10" name="Прямоугольник 9"/>
            <p:cNvSpPr/>
            <p:nvPr/>
          </p:nvSpPr>
          <p:spPr>
            <a:xfrm>
              <a:off x="2411760"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l</a:t>
              </a:r>
              <a:endParaRPr lang="ru-RU" sz="2000" b="1" dirty="0">
                <a:solidFill>
                  <a:schemeClr val="tx1">
                    <a:lumMod val="95000"/>
                    <a:lumOff val="5000"/>
                  </a:schemeClr>
                </a:solidFill>
              </a:endParaRPr>
            </a:p>
          </p:txBody>
        </p:sp>
        <p:sp>
          <p:nvSpPr>
            <p:cNvPr id="11" name="Прямоугольник 10"/>
            <p:cNvSpPr/>
            <p:nvPr/>
          </p:nvSpPr>
          <p:spPr>
            <a:xfrm>
              <a:off x="2915816"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o</a:t>
              </a:r>
              <a:endParaRPr lang="ru-RU" sz="2000" b="1" dirty="0">
                <a:solidFill>
                  <a:schemeClr val="tx1">
                    <a:lumMod val="95000"/>
                    <a:lumOff val="5000"/>
                  </a:schemeClr>
                </a:solidFill>
              </a:endParaRPr>
            </a:p>
          </p:txBody>
        </p:sp>
        <p:sp>
          <p:nvSpPr>
            <p:cNvPr id="12" name="Прямоугольник 11"/>
            <p:cNvSpPr/>
            <p:nvPr/>
          </p:nvSpPr>
          <p:spPr>
            <a:xfrm>
              <a:off x="3419872"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a:t>
              </a:r>
              <a:endParaRPr lang="ru-RU" sz="2000" b="1" dirty="0">
                <a:solidFill>
                  <a:schemeClr val="tx1">
                    <a:lumMod val="95000"/>
                    <a:lumOff val="5000"/>
                  </a:schemeClr>
                </a:solidFill>
              </a:endParaRPr>
            </a:p>
          </p:txBody>
        </p:sp>
        <p:sp>
          <p:nvSpPr>
            <p:cNvPr id="13" name="Прямоугольник 12"/>
            <p:cNvSpPr/>
            <p:nvPr/>
          </p:nvSpPr>
          <p:spPr>
            <a:xfrm>
              <a:off x="3923928"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 </a:t>
              </a:r>
              <a:endParaRPr lang="ru-RU" sz="2000" b="1" dirty="0">
                <a:solidFill>
                  <a:schemeClr val="tx1">
                    <a:lumMod val="95000"/>
                    <a:lumOff val="5000"/>
                  </a:schemeClr>
                </a:solidFill>
              </a:endParaRPr>
            </a:p>
          </p:txBody>
        </p:sp>
        <p:sp>
          <p:nvSpPr>
            <p:cNvPr id="14" name="Прямоугольник 13"/>
            <p:cNvSpPr/>
            <p:nvPr/>
          </p:nvSpPr>
          <p:spPr>
            <a:xfrm>
              <a:off x="4427984"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W</a:t>
              </a:r>
              <a:endParaRPr lang="ru-RU" sz="2000" b="1" dirty="0">
                <a:solidFill>
                  <a:schemeClr val="tx1">
                    <a:lumMod val="95000"/>
                    <a:lumOff val="5000"/>
                  </a:schemeClr>
                </a:solidFill>
              </a:endParaRPr>
            </a:p>
          </p:txBody>
        </p:sp>
        <p:sp>
          <p:nvSpPr>
            <p:cNvPr id="15" name="Прямоугольник 14"/>
            <p:cNvSpPr/>
            <p:nvPr/>
          </p:nvSpPr>
          <p:spPr>
            <a:xfrm>
              <a:off x="4932040"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o</a:t>
              </a:r>
              <a:endParaRPr lang="ru-RU" sz="2000" b="1" dirty="0">
                <a:solidFill>
                  <a:schemeClr val="tx1">
                    <a:lumMod val="95000"/>
                    <a:lumOff val="5000"/>
                  </a:schemeClr>
                </a:solidFill>
              </a:endParaRPr>
            </a:p>
          </p:txBody>
        </p:sp>
        <p:sp>
          <p:nvSpPr>
            <p:cNvPr id="16" name="Прямоугольник 15"/>
            <p:cNvSpPr/>
            <p:nvPr/>
          </p:nvSpPr>
          <p:spPr>
            <a:xfrm>
              <a:off x="5436096"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r</a:t>
              </a:r>
              <a:endParaRPr lang="ru-RU" sz="2000" b="1" dirty="0">
                <a:solidFill>
                  <a:schemeClr val="tx1">
                    <a:lumMod val="95000"/>
                    <a:lumOff val="5000"/>
                  </a:schemeClr>
                </a:solidFill>
              </a:endParaRPr>
            </a:p>
          </p:txBody>
        </p:sp>
        <p:sp>
          <p:nvSpPr>
            <p:cNvPr id="17" name="Прямоугольник 16"/>
            <p:cNvSpPr/>
            <p:nvPr/>
          </p:nvSpPr>
          <p:spPr>
            <a:xfrm>
              <a:off x="5940152"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l</a:t>
              </a:r>
              <a:endParaRPr lang="ru-RU" sz="2000" b="1" dirty="0">
                <a:solidFill>
                  <a:schemeClr val="tx1">
                    <a:lumMod val="95000"/>
                    <a:lumOff val="5000"/>
                  </a:schemeClr>
                </a:solidFill>
              </a:endParaRPr>
            </a:p>
          </p:txBody>
        </p:sp>
        <p:sp>
          <p:nvSpPr>
            <p:cNvPr id="18" name="Прямоугольник 17"/>
            <p:cNvSpPr/>
            <p:nvPr/>
          </p:nvSpPr>
          <p:spPr>
            <a:xfrm>
              <a:off x="6444208"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d</a:t>
              </a:r>
              <a:endParaRPr lang="ru-RU" sz="2000" b="1" dirty="0">
                <a:solidFill>
                  <a:schemeClr val="tx1">
                    <a:lumMod val="95000"/>
                    <a:lumOff val="5000"/>
                  </a:schemeClr>
                </a:solidFill>
              </a:endParaRPr>
            </a:p>
          </p:txBody>
        </p:sp>
        <p:sp>
          <p:nvSpPr>
            <p:cNvPr id="19" name="Прямоугольник 18"/>
            <p:cNvSpPr/>
            <p:nvPr/>
          </p:nvSpPr>
          <p:spPr>
            <a:xfrm>
              <a:off x="6948264" y="2276872"/>
              <a:ext cx="504056"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\0</a:t>
              </a:r>
              <a:endParaRPr lang="ru-RU" sz="2000" b="1" dirty="0">
                <a:solidFill>
                  <a:schemeClr val="tx1">
                    <a:lumMod val="95000"/>
                    <a:lumOff val="5000"/>
                  </a:schemeClr>
                </a:solidFill>
              </a:endParaRPr>
            </a:p>
          </p:txBody>
        </p:sp>
        <p:sp>
          <p:nvSpPr>
            <p:cNvPr id="21" name="Прямоугольник 20"/>
            <p:cNvSpPr/>
            <p:nvPr/>
          </p:nvSpPr>
          <p:spPr>
            <a:xfrm>
              <a:off x="899592"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72</a:t>
              </a:r>
              <a:endParaRPr lang="ru-RU" sz="2000" b="1" dirty="0">
                <a:solidFill>
                  <a:schemeClr val="tx1">
                    <a:lumMod val="95000"/>
                    <a:lumOff val="5000"/>
                  </a:schemeClr>
                </a:solidFill>
              </a:endParaRPr>
            </a:p>
          </p:txBody>
        </p:sp>
        <p:sp>
          <p:nvSpPr>
            <p:cNvPr id="22" name="Прямоугольник 21"/>
            <p:cNvSpPr/>
            <p:nvPr/>
          </p:nvSpPr>
          <p:spPr>
            <a:xfrm>
              <a:off x="1403648"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101</a:t>
              </a:r>
              <a:endParaRPr lang="ru-RU" sz="2000" b="1" dirty="0">
                <a:solidFill>
                  <a:schemeClr val="tx1">
                    <a:lumMod val="95000"/>
                    <a:lumOff val="5000"/>
                  </a:schemeClr>
                </a:solidFill>
              </a:endParaRPr>
            </a:p>
          </p:txBody>
        </p:sp>
        <p:sp>
          <p:nvSpPr>
            <p:cNvPr id="23" name="Прямоугольник 22"/>
            <p:cNvSpPr/>
            <p:nvPr/>
          </p:nvSpPr>
          <p:spPr>
            <a:xfrm>
              <a:off x="1907704"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108</a:t>
              </a:r>
              <a:endParaRPr lang="ru-RU" sz="2000" b="1" dirty="0">
                <a:solidFill>
                  <a:schemeClr val="tx1">
                    <a:lumMod val="95000"/>
                    <a:lumOff val="5000"/>
                  </a:schemeClr>
                </a:solidFill>
              </a:endParaRPr>
            </a:p>
          </p:txBody>
        </p:sp>
        <p:sp>
          <p:nvSpPr>
            <p:cNvPr id="24" name="Прямоугольник 23"/>
            <p:cNvSpPr/>
            <p:nvPr/>
          </p:nvSpPr>
          <p:spPr>
            <a:xfrm>
              <a:off x="2411760"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108</a:t>
              </a:r>
              <a:endParaRPr lang="ru-RU" sz="2000" b="1" dirty="0">
                <a:solidFill>
                  <a:schemeClr val="tx1">
                    <a:lumMod val="95000"/>
                    <a:lumOff val="5000"/>
                  </a:schemeClr>
                </a:solidFill>
              </a:endParaRPr>
            </a:p>
          </p:txBody>
        </p:sp>
        <p:sp>
          <p:nvSpPr>
            <p:cNvPr id="25" name="Прямоугольник 24"/>
            <p:cNvSpPr/>
            <p:nvPr/>
          </p:nvSpPr>
          <p:spPr>
            <a:xfrm>
              <a:off x="2915816"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111</a:t>
              </a:r>
              <a:endParaRPr lang="ru-RU" sz="2000" b="1" dirty="0">
                <a:solidFill>
                  <a:schemeClr val="tx1">
                    <a:lumMod val="95000"/>
                    <a:lumOff val="5000"/>
                  </a:schemeClr>
                </a:solidFill>
              </a:endParaRPr>
            </a:p>
          </p:txBody>
        </p:sp>
        <p:sp>
          <p:nvSpPr>
            <p:cNvPr id="26" name="Прямоугольник 25"/>
            <p:cNvSpPr/>
            <p:nvPr/>
          </p:nvSpPr>
          <p:spPr>
            <a:xfrm>
              <a:off x="3419872"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44</a:t>
              </a:r>
              <a:endParaRPr lang="ru-RU" sz="2000" b="1" dirty="0">
                <a:solidFill>
                  <a:schemeClr val="tx1">
                    <a:lumMod val="95000"/>
                    <a:lumOff val="5000"/>
                  </a:schemeClr>
                </a:solidFill>
              </a:endParaRPr>
            </a:p>
          </p:txBody>
        </p:sp>
        <p:sp>
          <p:nvSpPr>
            <p:cNvPr id="27" name="Прямоугольник 26"/>
            <p:cNvSpPr/>
            <p:nvPr/>
          </p:nvSpPr>
          <p:spPr>
            <a:xfrm>
              <a:off x="3923928"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 32</a:t>
              </a:r>
              <a:endParaRPr lang="ru-RU" sz="2000" b="1" dirty="0">
                <a:solidFill>
                  <a:schemeClr val="tx1">
                    <a:lumMod val="95000"/>
                    <a:lumOff val="5000"/>
                  </a:schemeClr>
                </a:solidFill>
              </a:endParaRPr>
            </a:p>
          </p:txBody>
        </p:sp>
        <p:sp>
          <p:nvSpPr>
            <p:cNvPr id="28" name="Прямоугольник 27"/>
            <p:cNvSpPr/>
            <p:nvPr/>
          </p:nvSpPr>
          <p:spPr>
            <a:xfrm>
              <a:off x="4427984"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87</a:t>
              </a:r>
              <a:endParaRPr lang="ru-RU" sz="2000" b="1" dirty="0">
                <a:solidFill>
                  <a:schemeClr val="tx1">
                    <a:lumMod val="95000"/>
                    <a:lumOff val="5000"/>
                  </a:schemeClr>
                </a:solidFill>
              </a:endParaRPr>
            </a:p>
          </p:txBody>
        </p:sp>
        <p:sp>
          <p:nvSpPr>
            <p:cNvPr id="29" name="Прямоугольник 28"/>
            <p:cNvSpPr/>
            <p:nvPr/>
          </p:nvSpPr>
          <p:spPr>
            <a:xfrm>
              <a:off x="4932040"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111</a:t>
              </a:r>
              <a:endParaRPr lang="ru-RU" sz="2000" b="1" dirty="0">
                <a:solidFill>
                  <a:schemeClr val="tx1">
                    <a:lumMod val="95000"/>
                    <a:lumOff val="5000"/>
                  </a:schemeClr>
                </a:solidFill>
              </a:endParaRPr>
            </a:p>
          </p:txBody>
        </p:sp>
        <p:sp>
          <p:nvSpPr>
            <p:cNvPr id="30" name="Прямоугольник 29"/>
            <p:cNvSpPr/>
            <p:nvPr/>
          </p:nvSpPr>
          <p:spPr>
            <a:xfrm>
              <a:off x="5436096"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114</a:t>
              </a:r>
              <a:endParaRPr lang="ru-RU" sz="2000" b="1" dirty="0">
                <a:solidFill>
                  <a:schemeClr val="tx1">
                    <a:lumMod val="95000"/>
                    <a:lumOff val="5000"/>
                  </a:schemeClr>
                </a:solidFill>
              </a:endParaRPr>
            </a:p>
          </p:txBody>
        </p:sp>
        <p:sp>
          <p:nvSpPr>
            <p:cNvPr id="31" name="Прямоугольник 30"/>
            <p:cNvSpPr/>
            <p:nvPr/>
          </p:nvSpPr>
          <p:spPr>
            <a:xfrm>
              <a:off x="5940152"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108</a:t>
              </a:r>
              <a:endParaRPr lang="ru-RU" sz="2000" b="1" dirty="0">
                <a:solidFill>
                  <a:schemeClr val="tx1">
                    <a:lumMod val="95000"/>
                    <a:lumOff val="5000"/>
                  </a:schemeClr>
                </a:solidFill>
              </a:endParaRPr>
            </a:p>
          </p:txBody>
        </p:sp>
        <p:sp>
          <p:nvSpPr>
            <p:cNvPr id="32" name="Прямоугольник 31"/>
            <p:cNvSpPr/>
            <p:nvPr/>
          </p:nvSpPr>
          <p:spPr>
            <a:xfrm>
              <a:off x="6444208"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100</a:t>
              </a:r>
              <a:endParaRPr lang="ru-RU" sz="2000" b="1" dirty="0">
                <a:solidFill>
                  <a:schemeClr val="tx1">
                    <a:lumMod val="95000"/>
                    <a:lumOff val="5000"/>
                  </a:schemeClr>
                </a:solidFill>
              </a:endParaRPr>
            </a:p>
          </p:txBody>
        </p:sp>
        <p:sp>
          <p:nvSpPr>
            <p:cNvPr id="33" name="Прямоугольник 32"/>
            <p:cNvSpPr/>
            <p:nvPr/>
          </p:nvSpPr>
          <p:spPr>
            <a:xfrm>
              <a:off x="6948264" y="2708920"/>
              <a:ext cx="504056" cy="4320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95000"/>
                      <a:lumOff val="5000"/>
                    </a:schemeClr>
                  </a:solidFill>
                </a:rPr>
                <a:t>0</a:t>
              </a:r>
              <a:endParaRPr lang="ru-RU" sz="2000" b="1" dirty="0">
                <a:solidFill>
                  <a:schemeClr val="tx1">
                    <a:lumMod val="95000"/>
                    <a:lumOff val="5000"/>
                  </a:schemeClr>
                </a:solidFill>
              </a:endParaRPr>
            </a:p>
          </p:txBody>
        </p:sp>
      </p:grpSp>
    </p:spTree>
    <p:extLst>
      <p:ext uri="{BB962C8B-B14F-4D97-AF65-F5344CB8AC3E}">
        <p14:creationId xmlns:p14="http://schemas.microsoft.com/office/powerpoint/2010/main" val="70892194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50049F5-5119-3520-3607-C67F66D1BB1D}"/>
              </a:ext>
            </a:extLst>
          </p:cNvPr>
          <p:cNvSpPr txBox="1"/>
          <p:nvPr/>
        </p:nvSpPr>
        <p:spPr>
          <a:xfrm>
            <a:off x="1584158" y="3268411"/>
            <a:ext cx="7680194" cy="1754326"/>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IsStringInLowerCase</a:t>
            </a:r>
            <a:r>
              <a:rPr lang="en-US" dirty="0">
                <a:solidFill>
                  <a:srgbClr val="000000"/>
                </a:solidFill>
                <a:latin typeface="Consolas" panose="020B0609020204030204" pitchFamily="49" charset="0"/>
              </a:rPr>
              <a:t>(</a:t>
            </a:r>
            <a:r>
              <a:rPr lang="en-US" dirty="0">
                <a:solidFill>
                  <a:srgbClr val="0000FF"/>
                </a:solidFill>
                <a:highlight>
                  <a:srgbClr val="FFFF00"/>
                </a:highlight>
                <a:latin typeface="Consolas" panose="020B0609020204030204" pitchFamily="49" charset="0"/>
              </a:rPr>
              <a:t>const </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false</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true</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12" name="TextBox 11">
            <a:extLst>
              <a:ext uri="{FF2B5EF4-FFF2-40B4-BE49-F238E27FC236}">
                <a16:creationId xmlns:a16="http://schemas.microsoft.com/office/drawing/2014/main" id="{DF381CC4-43FE-7C84-027E-944514FF5ECB}"/>
              </a:ext>
            </a:extLst>
          </p:cNvPr>
          <p:cNvSpPr txBox="1"/>
          <p:nvPr/>
        </p:nvSpPr>
        <p:spPr>
          <a:xfrm>
            <a:off x="1584158" y="4974293"/>
            <a:ext cx="7680194" cy="1754326"/>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IsStringInLowerCase</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&amp;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false</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true</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
        <p:nvSpPr>
          <p:cNvPr id="2" name="Заголовок 1">
            <a:extLst>
              <a:ext uri="{FF2B5EF4-FFF2-40B4-BE49-F238E27FC236}">
                <a16:creationId xmlns:a16="http://schemas.microsoft.com/office/drawing/2014/main" id="{A25C15BF-BECE-4ACC-C004-27DC926C1F91}"/>
              </a:ext>
            </a:extLst>
          </p:cNvPr>
          <p:cNvSpPr>
            <a:spLocks noGrp="1"/>
          </p:cNvSpPr>
          <p:nvPr>
            <p:ph type="title"/>
          </p:nvPr>
        </p:nvSpPr>
        <p:spPr/>
        <p:txBody>
          <a:bodyPr>
            <a:normAutofit/>
          </a:bodyPr>
          <a:lstStyle/>
          <a:p>
            <a:r>
              <a:rPr lang="ru-RU" dirty="0"/>
              <a:t>Выберите подходящий способ передачи параметра в функцию</a:t>
            </a:r>
          </a:p>
        </p:txBody>
      </p:sp>
      <p:sp>
        <p:nvSpPr>
          <p:cNvPr id="9" name="Прямоугольник 8">
            <a:extLst>
              <a:ext uri="{FF2B5EF4-FFF2-40B4-BE49-F238E27FC236}">
                <a16:creationId xmlns:a16="http://schemas.microsoft.com/office/drawing/2014/main" id="{E51920A3-1111-AD19-1D94-49F0BAAFD38A}"/>
              </a:ext>
            </a:extLst>
          </p:cNvPr>
          <p:cNvSpPr/>
          <p:nvPr/>
        </p:nvSpPr>
        <p:spPr>
          <a:xfrm>
            <a:off x="1584159" y="3286897"/>
            <a:ext cx="7572763" cy="1663175"/>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a:extLst>
              <a:ext uri="{FF2B5EF4-FFF2-40B4-BE49-F238E27FC236}">
                <a16:creationId xmlns:a16="http://schemas.microsoft.com/office/drawing/2014/main" id="{ACA603E2-078C-1981-8C1E-DD14A5A730DC}"/>
              </a:ext>
            </a:extLst>
          </p:cNvPr>
          <p:cNvSpPr txBox="1"/>
          <p:nvPr/>
        </p:nvSpPr>
        <p:spPr>
          <a:xfrm flipH="1">
            <a:off x="4223792" y="6136644"/>
            <a:ext cx="6384050" cy="646331"/>
          </a:xfrm>
          <a:prstGeom prst="rect">
            <a:avLst/>
          </a:prstGeom>
          <a:noFill/>
        </p:spPr>
        <p:txBody>
          <a:bodyPr wrap="square" rtlCol="0">
            <a:spAutoFit/>
          </a:bodyPr>
          <a:lstStyle/>
          <a:p>
            <a:r>
              <a:rPr lang="ru-RU" dirty="0"/>
              <a:t>Неизменяемый потенциально тяжёлый аргумент следует принимать </a:t>
            </a:r>
            <a:r>
              <a:rPr lang="ru-RU" b="1" dirty="0"/>
              <a:t>по константной ссылке</a:t>
            </a:r>
            <a:r>
              <a:rPr lang="ru-RU" dirty="0"/>
              <a:t>, чтобы не копировать его</a:t>
            </a:r>
          </a:p>
        </p:txBody>
      </p:sp>
      <p:sp>
        <p:nvSpPr>
          <p:cNvPr id="4" name="TextBox 3">
            <a:extLst>
              <a:ext uri="{FF2B5EF4-FFF2-40B4-BE49-F238E27FC236}">
                <a16:creationId xmlns:a16="http://schemas.microsoft.com/office/drawing/2014/main" id="{14FFAF42-23DA-3023-A275-26A2092E2C50}"/>
              </a:ext>
            </a:extLst>
          </p:cNvPr>
          <p:cNvSpPr txBox="1"/>
          <p:nvPr/>
        </p:nvSpPr>
        <p:spPr>
          <a:xfrm>
            <a:off x="1584158" y="1556792"/>
            <a:ext cx="7680194" cy="1754326"/>
          </a:xfrm>
          <a:prstGeom prst="rect">
            <a:avLst/>
          </a:prstGeom>
          <a:noFill/>
        </p:spPr>
        <p:txBody>
          <a:bodyPr wrap="square">
            <a:spAutoFit/>
          </a:bodyPr>
          <a:lstStyle/>
          <a:p>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IsStringInLowerCase</a:t>
            </a:r>
            <a:r>
              <a:rPr lang="en-US" dirty="0">
                <a:solidFill>
                  <a:srgbClr val="000000"/>
                </a:solidFill>
                <a:latin typeface="Consolas" panose="020B0609020204030204" pitchFamily="49" charset="0"/>
              </a:rPr>
              <a:t>(</a:t>
            </a:r>
            <a:r>
              <a:rPr lang="en-US" dirty="0">
                <a:solidFill>
                  <a:srgbClr val="000000"/>
                </a:solidFill>
                <a:highlight>
                  <a:srgbClr val="FFFF00"/>
                </a:highlight>
                <a:latin typeface="Consolas" panose="020B0609020204030204" pitchFamily="49" charset="0"/>
              </a:rPr>
              <a:t>std::</a:t>
            </a:r>
            <a:r>
              <a:rPr lang="en-US" dirty="0">
                <a:solidFill>
                  <a:srgbClr val="2B91AF"/>
                </a:solidFill>
                <a:highlight>
                  <a:srgbClr val="FFFF00"/>
                </a:highlight>
                <a:latin typeface="Consolas" panose="020B0609020204030204" pitchFamily="49" charset="0"/>
              </a:rPr>
              <a:t>string</a:t>
            </a:r>
            <a:r>
              <a:rPr lang="en-US" dirty="0">
                <a:solidFill>
                  <a:srgbClr val="000000"/>
                </a:solidFill>
                <a:highlight>
                  <a:srgbClr val="FFFF00"/>
                </a:highlight>
                <a:latin typeface="Consolas" panose="020B0609020204030204" pitchFamily="49" charset="0"/>
              </a:rPr>
              <a:t> </a:t>
            </a:r>
            <a:r>
              <a:rPr lang="en-US" dirty="0">
                <a:solidFill>
                  <a:srgbClr val="808080"/>
                </a:solidFill>
                <a:highlight>
                  <a:srgbClr val="FFFF00"/>
                </a:highlight>
                <a:latin typeface="Consolas" panose="020B0609020204030204" pitchFamily="49" charset="0"/>
              </a:rPr>
              <a:t>s</a:t>
            </a:r>
            <a:r>
              <a:rPr lang="en-US" dirty="0">
                <a:solidFill>
                  <a:srgbClr val="000000"/>
                </a:solidFill>
                <a:latin typeface="Consolas" panose="020B0609020204030204" pitchFamily="49" charset="0"/>
              </a:rPr>
              <a:t>) </a:t>
            </a:r>
            <a:r>
              <a:rPr lang="ru-RU"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  for</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a:t>
            </a:r>
            <a:r>
              <a:rPr lang="en-US" dirty="0">
                <a:solidFill>
                  <a:srgbClr val="808080"/>
                </a:solidFill>
                <a:latin typeface="Consolas" panose="020B0609020204030204" pitchFamily="49" charset="0"/>
              </a:rPr>
              <a:t>s</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 != std::</a:t>
            </a:r>
            <a:r>
              <a:rPr lang="en-US" dirty="0" err="1">
                <a:solidFill>
                  <a:srgbClr val="000000"/>
                </a:solidFill>
                <a:latin typeface="Consolas" panose="020B0609020204030204" pitchFamily="49" charset="0"/>
              </a:rPr>
              <a:t>tolower</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static_cast</a:t>
            </a:r>
            <a:r>
              <a:rPr lang="en-US" dirty="0">
                <a:solidFill>
                  <a:srgbClr val="000000"/>
                </a:solidFill>
                <a:latin typeface="Consolas" panose="020B0609020204030204" pitchFamily="49" charset="0"/>
              </a:rPr>
              <a:t>&lt;</a:t>
            </a:r>
            <a:r>
              <a:rPr lang="en-US" dirty="0">
                <a:solidFill>
                  <a:srgbClr val="0000FF"/>
                </a:solidFill>
                <a:latin typeface="Consolas" panose="020B0609020204030204" pitchFamily="49" charset="0"/>
              </a:rPr>
              <a:t>unsigned</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char</a:t>
            </a:r>
            <a:r>
              <a:rPr lang="en-US" dirty="0">
                <a:solidFill>
                  <a:srgbClr val="000000"/>
                </a:solidFill>
                <a:latin typeface="Consolas" panose="020B0609020204030204" pitchFamily="49" charset="0"/>
              </a:rPr>
              <a:t>&gt;(</a:t>
            </a:r>
            <a:r>
              <a:rPr lang="en-US" dirty="0" err="1">
                <a:solidFill>
                  <a:srgbClr val="000000"/>
                </a:solidFill>
                <a:latin typeface="Consolas" panose="020B0609020204030204" pitchFamily="49" charset="0"/>
              </a:rPr>
              <a:t>ch</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false</a:t>
            </a:r>
            <a:r>
              <a:rPr lang="en-US" dirty="0">
                <a:solidFill>
                  <a:srgbClr val="000000"/>
                </a:solidFill>
                <a:latin typeface="Consolas" panose="020B0609020204030204" pitchFamily="49" charset="0"/>
              </a:rPr>
              <a:t>;</a:t>
            </a:r>
            <a:endParaRPr lang="ru-RU"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true</a:t>
            </a:r>
            <a:r>
              <a:rPr lang="en-US" dirty="0">
                <a:solidFill>
                  <a:srgbClr val="000000"/>
                </a:solidFill>
                <a:latin typeface="Consolas" panose="020B0609020204030204" pitchFamily="49" charset="0"/>
              </a:rPr>
              <a:t>;</a:t>
            </a:r>
          </a:p>
          <a:p>
            <a:r>
              <a:rPr lang="ru-RU" dirty="0">
                <a:solidFill>
                  <a:srgbClr val="000000"/>
                </a:solidFill>
                <a:latin typeface="Consolas" panose="020B0609020204030204" pitchFamily="49" charset="0"/>
              </a:rPr>
              <a:t>}</a:t>
            </a:r>
            <a:endParaRPr lang="ru-RU" dirty="0"/>
          </a:p>
        </p:txBody>
      </p:sp>
    </p:spTree>
    <p:extLst>
      <p:ext uri="{BB962C8B-B14F-4D97-AF65-F5344CB8AC3E}">
        <p14:creationId xmlns:p14="http://schemas.microsoft.com/office/powerpoint/2010/main" val="3911239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Пространства имен</a:t>
            </a:r>
          </a:p>
        </p:txBody>
      </p:sp>
      <p:sp>
        <p:nvSpPr>
          <p:cNvPr id="3" name="Текст 2"/>
          <p:cNvSpPr>
            <a:spLocks noGrp="1"/>
          </p:cNvSpPr>
          <p:nvPr>
            <p:ph type="body" idx="1"/>
          </p:nvPr>
        </p:nvSpPr>
        <p:spPr/>
        <p:txBody>
          <a:bodyPr/>
          <a:lstStyle/>
          <a:p>
            <a:endParaRPr lang="ru-RU"/>
          </a:p>
        </p:txBody>
      </p:sp>
    </p:spTree>
    <p:extLst>
      <p:ext uri="{BB962C8B-B14F-4D97-AF65-F5344CB8AC3E}">
        <p14:creationId xmlns:p14="http://schemas.microsoft.com/office/powerpoint/2010/main" val="3926854164"/>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ru-RU"/>
              <a:t>Пространства имен</a:t>
            </a:r>
          </a:p>
        </p:txBody>
      </p:sp>
      <p:sp>
        <p:nvSpPr>
          <p:cNvPr id="27651" name="Rectangle 3"/>
          <p:cNvSpPr>
            <a:spLocks noGrp="1" noChangeArrowheads="1"/>
          </p:cNvSpPr>
          <p:nvPr>
            <p:ph idx="1"/>
          </p:nvPr>
        </p:nvSpPr>
        <p:spPr/>
        <p:txBody>
          <a:bodyPr>
            <a:normAutofit fontScale="92500" lnSpcReduction="10000"/>
          </a:bodyPr>
          <a:lstStyle/>
          <a:p>
            <a:r>
              <a:rPr lang="ru-RU" dirty="0"/>
              <a:t>Логически сгруппируют классы, переменные и функции в именованные области</a:t>
            </a:r>
          </a:p>
          <a:p>
            <a:pPr lvl="1"/>
            <a:r>
              <a:rPr lang="ru-RU" dirty="0"/>
              <a:t>Позволяют избежать конфликта имен идентификаторов в различных модулях проекта</a:t>
            </a:r>
          </a:p>
          <a:p>
            <a:pPr lvl="1"/>
            <a:r>
              <a:rPr lang="ru-RU" dirty="0"/>
              <a:t>Разбивают программу на функциональные единицы</a:t>
            </a:r>
            <a:endParaRPr lang="en-US" dirty="0"/>
          </a:p>
          <a:p>
            <a:r>
              <a:rPr lang="ru-RU" dirty="0"/>
              <a:t>Доступ к идентификатору внутри пространства имен:</a:t>
            </a:r>
          </a:p>
          <a:p>
            <a:pPr lvl="1"/>
            <a:r>
              <a:rPr lang="en-US" dirty="0"/>
              <a:t>&lt;namespace&gt;::&lt;identifier&gt;</a:t>
            </a:r>
          </a:p>
          <a:p>
            <a:pPr lvl="1"/>
            <a:r>
              <a:rPr lang="ru-RU" dirty="0"/>
              <a:t>Либо:</a:t>
            </a:r>
          </a:p>
          <a:p>
            <a:pPr lvl="2"/>
            <a:r>
              <a:rPr lang="en-US" b="1" dirty="0">
                <a:latin typeface="Courier New" pitchFamily="49" charset="0"/>
                <a:cs typeface="Courier New" pitchFamily="49" charset="0"/>
              </a:rPr>
              <a:t>using namespace &lt;namespace&gt;; &lt;identifier&gt;;</a:t>
            </a:r>
          </a:p>
          <a:p>
            <a:pPr lvl="1"/>
            <a:r>
              <a:rPr lang="ru-RU" dirty="0"/>
              <a:t>Либо:</a:t>
            </a:r>
          </a:p>
          <a:p>
            <a:pPr lvl="2"/>
            <a:r>
              <a:rPr lang="en-US" b="1" dirty="0">
                <a:latin typeface="Courier New" pitchFamily="49" charset="0"/>
                <a:cs typeface="Courier New" pitchFamily="49" charset="0"/>
              </a:rPr>
              <a:t>using &lt;namespace&gt;::&lt;identifier&gt;; &lt;identifier&gt;;</a:t>
            </a:r>
          </a:p>
          <a:p>
            <a:pPr lvl="1"/>
            <a:r>
              <a:rPr lang="ru-RU" b="1" dirty="0">
                <a:solidFill>
                  <a:srgbClr val="FF0000"/>
                </a:solidFill>
              </a:rPr>
              <a:t>Не рекомендуется использовать </a:t>
            </a:r>
            <a:r>
              <a:rPr lang="en-US" b="1" dirty="0">
                <a:solidFill>
                  <a:srgbClr val="FF0000"/>
                </a:solidFill>
                <a:latin typeface="Courier New" pitchFamily="49" charset="0"/>
                <a:cs typeface="Courier New" pitchFamily="49" charset="0"/>
              </a:rPr>
              <a:t>using namespace</a:t>
            </a:r>
            <a:r>
              <a:rPr lang="en-US" b="1" dirty="0">
                <a:solidFill>
                  <a:srgbClr val="FF0000"/>
                </a:solidFill>
              </a:rPr>
              <a:t> </a:t>
            </a:r>
            <a:r>
              <a:rPr lang="ru-RU" b="1" dirty="0">
                <a:solidFill>
                  <a:srgbClr val="FF0000"/>
                </a:solidFill>
              </a:rPr>
              <a:t>в заголовочных файлах</a:t>
            </a:r>
          </a:p>
        </p:txBody>
      </p:sp>
    </p:spTree>
    <p:custDataLst>
      <p:tags r:id="rId1"/>
    </p:custDataLst>
    <p:extLst>
      <p:ext uri="{BB962C8B-B14F-4D97-AF65-F5344CB8AC3E}">
        <p14:creationId xmlns:p14="http://schemas.microsoft.com/office/powerpoint/2010/main" val="4042563887"/>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D0D00F-4FB3-14D4-826E-2565043E66B6}"/>
              </a:ext>
            </a:extLst>
          </p:cNvPr>
          <p:cNvSpPr txBox="1"/>
          <p:nvPr/>
        </p:nvSpPr>
        <p:spPr>
          <a:xfrm>
            <a:off x="0" y="0"/>
            <a:ext cx="12192000" cy="6894195"/>
          </a:xfrm>
          <a:prstGeom prst="rect">
            <a:avLst/>
          </a:prstGeom>
          <a:noFill/>
        </p:spPr>
        <p:txBody>
          <a:bodyPr wrap="square">
            <a:spAutoFit/>
          </a:bodyPr>
          <a:lstStyle/>
          <a:p>
            <a:r>
              <a:rPr lang="en-US" sz="1700" b="0" dirty="0">
                <a:solidFill>
                  <a:srgbClr val="0000FF"/>
                </a:solidFill>
                <a:effectLst/>
                <a:latin typeface="Consolas" panose="020B0609020204030204" pitchFamily="49" charset="0"/>
              </a:rPr>
              <a:t>namespace</a:t>
            </a:r>
            <a:r>
              <a:rPr lang="en-US" sz="1700" b="0" dirty="0">
                <a:solidFill>
                  <a:srgbClr val="000000"/>
                </a:solidFill>
                <a:effectLst/>
                <a:latin typeface="Consolas" panose="020B0609020204030204" pitchFamily="49" charset="0"/>
              </a:rPr>
              <a:t> graphics {</a:t>
            </a:r>
          </a:p>
          <a:p>
            <a:r>
              <a:rPr lang="en-US" sz="1700" b="0" dirty="0">
                <a:solidFill>
                  <a:srgbClr val="0000FF"/>
                </a:solidFill>
                <a:effectLst/>
                <a:latin typeface="Consolas" panose="020B0609020204030204" pitchFamily="49" charset="0"/>
              </a:rPr>
              <a:t>namespace</a:t>
            </a:r>
            <a:r>
              <a:rPr lang="en-US" sz="1700" b="0" dirty="0">
                <a:solidFill>
                  <a:srgbClr val="000000"/>
                </a:solidFill>
                <a:effectLst/>
                <a:latin typeface="Consolas" panose="020B0609020204030204" pitchFamily="49" charset="0"/>
              </a:rPr>
              <a:t> shapes {</a:t>
            </a:r>
          </a:p>
          <a:p>
            <a:r>
              <a:rPr lang="en-US" sz="1700" b="0" dirty="0">
                <a:solidFill>
                  <a:srgbClr val="0000FF"/>
                </a:solidFill>
                <a:effectLst/>
                <a:latin typeface="Consolas" panose="020B0609020204030204" pitchFamily="49" charset="0"/>
              </a:rPr>
              <a:t>struct</a:t>
            </a:r>
            <a:r>
              <a:rPr lang="en-US" sz="1700" b="0" dirty="0">
                <a:solidFill>
                  <a:srgbClr val="000000"/>
                </a:solidFill>
                <a:effectLst/>
                <a:latin typeface="Consolas" panose="020B0609020204030204" pitchFamily="49" charset="0"/>
              </a:rPr>
              <a:t> </a:t>
            </a:r>
            <a:r>
              <a:rPr lang="en-US" sz="1700" b="0" dirty="0">
                <a:solidFill>
                  <a:srgbClr val="2B91AF"/>
                </a:solidFill>
                <a:effectLst/>
                <a:latin typeface="Consolas" panose="020B0609020204030204" pitchFamily="49" charset="0"/>
              </a:rPr>
              <a:t>Point </a:t>
            </a:r>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    </a:t>
            </a:r>
            <a:r>
              <a:rPr lang="en-US" sz="1700" b="0" dirty="0">
                <a:solidFill>
                  <a:srgbClr val="0000FF"/>
                </a:solidFill>
                <a:effectLst/>
                <a:latin typeface="Consolas" panose="020B0609020204030204" pitchFamily="49" charset="0"/>
              </a:rPr>
              <a:t>int</a:t>
            </a:r>
            <a:r>
              <a:rPr lang="en-US" sz="1700" b="0" dirty="0">
                <a:solidFill>
                  <a:srgbClr val="000000"/>
                </a:solidFill>
                <a:effectLst/>
                <a:latin typeface="Consolas" panose="020B0609020204030204" pitchFamily="49" charset="0"/>
              </a:rPr>
              <a:t> x = </a:t>
            </a:r>
            <a:r>
              <a:rPr lang="en-US" sz="1700" b="0" dirty="0">
                <a:solidFill>
                  <a:srgbClr val="098658"/>
                </a:solidFill>
                <a:effectLst/>
                <a:latin typeface="Consolas" panose="020B0609020204030204" pitchFamily="49" charset="0"/>
              </a:rPr>
              <a:t>0</a:t>
            </a:r>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    </a:t>
            </a:r>
            <a:r>
              <a:rPr lang="en-US" sz="1700" b="0" dirty="0">
                <a:solidFill>
                  <a:srgbClr val="0000FF"/>
                </a:solidFill>
                <a:effectLst/>
                <a:latin typeface="Consolas" panose="020B0609020204030204" pitchFamily="49" charset="0"/>
              </a:rPr>
              <a:t>int</a:t>
            </a:r>
            <a:r>
              <a:rPr lang="en-US" sz="1700" b="0" dirty="0">
                <a:solidFill>
                  <a:srgbClr val="000000"/>
                </a:solidFill>
                <a:effectLst/>
                <a:latin typeface="Consolas" panose="020B0609020204030204" pitchFamily="49" charset="0"/>
              </a:rPr>
              <a:t> y = </a:t>
            </a:r>
            <a:r>
              <a:rPr lang="en-US" sz="1700" b="0" dirty="0">
                <a:solidFill>
                  <a:srgbClr val="098658"/>
                </a:solidFill>
                <a:effectLst/>
                <a:latin typeface="Consolas" panose="020B0609020204030204" pitchFamily="49" charset="0"/>
              </a:rPr>
              <a:t>0</a:t>
            </a:r>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a:t>
            </a:r>
          </a:p>
          <a:p>
            <a:endParaRPr lang="en-US" sz="1700" b="0" dirty="0">
              <a:solidFill>
                <a:srgbClr val="000000"/>
              </a:solidFill>
              <a:effectLst/>
              <a:latin typeface="Consolas" panose="020B0609020204030204" pitchFamily="49" charset="0"/>
            </a:endParaRPr>
          </a:p>
          <a:p>
            <a:r>
              <a:rPr lang="en-US" sz="1700" b="0" dirty="0">
                <a:solidFill>
                  <a:srgbClr val="0000FF"/>
                </a:solidFill>
                <a:effectLst/>
                <a:latin typeface="Consolas" panose="020B0609020204030204" pitchFamily="49" charset="0"/>
              </a:rPr>
              <a:t>void</a:t>
            </a:r>
            <a:r>
              <a:rPr lang="en-US" sz="1700" b="0" dirty="0">
                <a:solidFill>
                  <a:srgbClr val="000000"/>
                </a:solidFill>
                <a:effectLst/>
                <a:latin typeface="Consolas" panose="020B0609020204030204" pitchFamily="49" charset="0"/>
              </a:rPr>
              <a:t> </a:t>
            </a:r>
            <a:r>
              <a:rPr lang="en-US" sz="1700" b="0" dirty="0">
                <a:solidFill>
                  <a:srgbClr val="74531F"/>
                </a:solidFill>
                <a:effectLst/>
                <a:latin typeface="Consolas" panose="020B0609020204030204" pitchFamily="49" charset="0"/>
              </a:rPr>
              <a:t>Print</a:t>
            </a:r>
            <a:r>
              <a:rPr lang="en-US" sz="1700" b="0" dirty="0">
                <a:solidFill>
                  <a:srgbClr val="000000"/>
                </a:solidFill>
                <a:effectLst/>
                <a:latin typeface="Consolas" panose="020B0609020204030204" pitchFamily="49" charset="0"/>
              </a:rPr>
              <a:t>(</a:t>
            </a:r>
            <a:r>
              <a:rPr lang="en-US" sz="1700" b="0" dirty="0">
                <a:solidFill>
                  <a:srgbClr val="2B91AF"/>
                </a:solidFill>
                <a:effectLst/>
                <a:latin typeface="Consolas" panose="020B0609020204030204" pitchFamily="49" charset="0"/>
              </a:rPr>
              <a:t>Point</a:t>
            </a:r>
            <a:r>
              <a:rPr lang="en-US" sz="1700" b="0" dirty="0">
                <a:solidFill>
                  <a:srgbClr val="000000"/>
                </a:solidFill>
                <a:effectLst/>
                <a:latin typeface="Consolas" panose="020B0609020204030204" pitchFamily="49" charset="0"/>
              </a:rPr>
              <a:t> </a:t>
            </a:r>
            <a:r>
              <a:rPr lang="en-US" sz="1700" b="0" dirty="0">
                <a:solidFill>
                  <a:srgbClr val="808080"/>
                </a:solidFill>
                <a:effectLst/>
                <a:latin typeface="Consolas" panose="020B0609020204030204" pitchFamily="49" charset="0"/>
              </a:rPr>
              <a:t>p</a:t>
            </a:r>
            <a:r>
              <a:rPr lang="en-US" sz="1700" b="0" dirty="0">
                <a:solidFill>
                  <a:srgbClr val="000000"/>
                </a:solidFill>
                <a:effectLst/>
                <a:latin typeface="Consolas" panose="020B0609020204030204" pitchFamily="49" charset="0"/>
              </a:rPr>
              <a:t>) {</a:t>
            </a:r>
          </a:p>
          <a:p>
            <a:r>
              <a:rPr lang="en-US" sz="1700" b="0" dirty="0">
                <a:solidFill>
                  <a:srgbClr val="000000"/>
                </a:solidFill>
                <a:effectLst/>
                <a:latin typeface="Consolas" panose="020B0609020204030204" pitchFamily="49" charset="0"/>
              </a:rPr>
              <a:t>    std::</a:t>
            </a:r>
            <a:r>
              <a:rPr lang="en-US" sz="1700" b="0" dirty="0" err="1">
                <a:solidFill>
                  <a:srgbClr val="000000"/>
                </a:solidFill>
                <a:effectLst/>
                <a:latin typeface="Consolas" panose="020B0609020204030204" pitchFamily="49" charset="0"/>
              </a:rPr>
              <a:t>cout</a:t>
            </a:r>
            <a:r>
              <a:rPr lang="en-US" sz="1700" b="0" dirty="0">
                <a:solidFill>
                  <a:srgbClr val="000000"/>
                </a:solidFill>
                <a:effectLst/>
                <a:latin typeface="Consolas" panose="020B0609020204030204" pitchFamily="49" charset="0"/>
              </a:rPr>
              <a:t> &lt;&lt; </a:t>
            </a:r>
            <a:r>
              <a:rPr lang="en-US" sz="1700" b="0" dirty="0" err="1">
                <a:solidFill>
                  <a:srgbClr val="808080"/>
                </a:solidFill>
                <a:effectLst/>
                <a:latin typeface="Consolas" panose="020B0609020204030204" pitchFamily="49" charset="0"/>
              </a:rPr>
              <a:t>p</a:t>
            </a:r>
            <a:r>
              <a:rPr lang="en-US" sz="1700" b="0" dirty="0" err="1">
                <a:solidFill>
                  <a:srgbClr val="000000"/>
                </a:solidFill>
                <a:effectLst/>
                <a:latin typeface="Consolas" panose="020B0609020204030204" pitchFamily="49" charset="0"/>
              </a:rPr>
              <a:t>.x</a:t>
            </a:r>
            <a:r>
              <a:rPr lang="en-US" sz="1700" b="0" dirty="0">
                <a:solidFill>
                  <a:srgbClr val="000000"/>
                </a:solidFill>
                <a:effectLst/>
                <a:latin typeface="Consolas" panose="020B0609020204030204" pitchFamily="49" charset="0"/>
              </a:rPr>
              <a:t> &lt;&lt; </a:t>
            </a:r>
            <a:r>
              <a:rPr lang="en-US" sz="1700" b="0" dirty="0">
                <a:solidFill>
                  <a:srgbClr val="E21F1F"/>
                </a:solidFill>
                <a:effectLst/>
                <a:latin typeface="Consolas" panose="020B0609020204030204" pitchFamily="49" charset="0"/>
              </a:rPr>
              <a:t>"</a:t>
            </a:r>
            <a:r>
              <a:rPr lang="en-US" sz="1700" b="0" dirty="0">
                <a:solidFill>
                  <a:srgbClr val="A31515"/>
                </a:solidFill>
                <a:effectLst/>
                <a:latin typeface="Consolas" panose="020B0609020204030204" pitchFamily="49" charset="0"/>
              </a:rPr>
              <a:t>, </a:t>
            </a:r>
            <a:r>
              <a:rPr lang="en-US" sz="1700" b="0" dirty="0">
                <a:solidFill>
                  <a:srgbClr val="E21F1F"/>
                </a:solidFill>
                <a:effectLst/>
                <a:latin typeface="Consolas" panose="020B0609020204030204" pitchFamily="49" charset="0"/>
              </a:rPr>
              <a:t>"</a:t>
            </a:r>
            <a:r>
              <a:rPr lang="en-US" sz="1700" b="0" dirty="0">
                <a:solidFill>
                  <a:srgbClr val="000000"/>
                </a:solidFill>
                <a:effectLst/>
                <a:latin typeface="Consolas" panose="020B0609020204030204" pitchFamily="49" charset="0"/>
              </a:rPr>
              <a:t> &lt;&lt; </a:t>
            </a:r>
            <a:r>
              <a:rPr lang="en-US" sz="1700" b="0" dirty="0" err="1">
                <a:solidFill>
                  <a:srgbClr val="808080"/>
                </a:solidFill>
                <a:effectLst/>
                <a:latin typeface="Consolas" panose="020B0609020204030204" pitchFamily="49" charset="0"/>
              </a:rPr>
              <a:t>p</a:t>
            </a:r>
            <a:r>
              <a:rPr lang="en-US" sz="1700" b="0" dirty="0" err="1">
                <a:solidFill>
                  <a:srgbClr val="000000"/>
                </a:solidFill>
                <a:effectLst/>
                <a:latin typeface="Consolas" panose="020B0609020204030204" pitchFamily="49" charset="0"/>
              </a:rPr>
              <a:t>.y</a:t>
            </a:r>
            <a:r>
              <a:rPr lang="en-US" sz="1700" b="0" dirty="0">
                <a:solidFill>
                  <a:srgbClr val="000000"/>
                </a:solidFill>
                <a:effectLst/>
                <a:latin typeface="Consolas" panose="020B0609020204030204" pitchFamily="49" charset="0"/>
              </a:rPr>
              <a:t> &lt;&lt; </a:t>
            </a:r>
            <a:r>
              <a:rPr lang="en-US" sz="1700" b="0" dirty="0">
                <a:solidFill>
                  <a:srgbClr val="E21F1F"/>
                </a:solidFill>
                <a:effectLst/>
                <a:latin typeface="Consolas" panose="020B0609020204030204" pitchFamily="49" charset="0"/>
              </a:rPr>
              <a:t>"</a:t>
            </a:r>
            <a:r>
              <a:rPr lang="en-US" sz="1700" b="0" dirty="0">
                <a:solidFill>
                  <a:srgbClr val="B776FB"/>
                </a:solidFill>
                <a:effectLst/>
                <a:latin typeface="Consolas" panose="020B0609020204030204" pitchFamily="49" charset="0"/>
              </a:rPr>
              <a:t>\n</a:t>
            </a:r>
            <a:r>
              <a:rPr lang="en-US" sz="1700" b="0" dirty="0">
                <a:solidFill>
                  <a:srgbClr val="E21F1F"/>
                </a:solidFill>
                <a:effectLst/>
                <a:latin typeface="Consolas" panose="020B0609020204030204" pitchFamily="49" charset="0"/>
              </a:rPr>
              <a:t>"</a:t>
            </a:r>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a:t>
            </a:r>
            <a:r>
              <a:rPr lang="en-US" sz="1700" b="0" dirty="0">
                <a:solidFill>
                  <a:srgbClr val="008000"/>
                </a:solidFill>
                <a:effectLst/>
                <a:latin typeface="Consolas" panose="020B0609020204030204" pitchFamily="49" charset="0"/>
              </a:rPr>
              <a:t> // namespace shapes</a:t>
            </a:r>
            <a:endParaRPr lang="en-US" sz="1700" b="0" dirty="0">
              <a:solidFill>
                <a:srgbClr val="000000"/>
              </a:solidFill>
              <a:effectLst/>
              <a:latin typeface="Consolas" panose="020B0609020204030204" pitchFamily="49" charset="0"/>
            </a:endParaRPr>
          </a:p>
          <a:p>
            <a:endParaRPr lang="en-US" sz="1700" b="0" dirty="0">
              <a:solidFill>
                <a:srgbClr val="000000"/>
              </a:solidFill>
              <a:effectLst/>
              <a:latin typeface="Consolas" panose="020B0609020204030204" pitchFamily="49" charset="0"/>
            </a:endParaRPr>
          </a:p>
          <a:p>
            <a:r>
              <a:rPr lang="en-US" sz="1700" b="0" dirty="0">
                <a:solidFill>
                  <a:srgbClr val="0000FF"/>
                </a:solidFill>
                <a:effectLst/>
                <a:latin typeface="Consolas" panose="020B0609020204030204" pitchFamily="49" charset="0"/>
              </a:rPr>
              <a:t>void</a:t>
            </a:r>
            <a:r>
              <a:rPr lang="en-US" sz="1700" b="0" dirty="0">
                <a:solidFill>
                  <a:srgbClr val="000000"/>
                </a:solidFill>
                <a:effectLst/>
                <a:latin typeface="Consolas" panose="020B0609020204030204" pitchFamily="49" charset="0"/>
              </a:rPr>
              <a:t> </a:t>
            </a:r>
            <a:r>
              <a:rPr lang="en-US" sz="1700" b="0" dirty="0">
                <a:solidFill>
                  <a:srgbClr val="74531F"/>
                </a:solidFill>
                <a:effectLst/>
                <a:latin typeface="Consolas" panose="020B0609020204030204" pitchFamily="49" charset="0"/>
              </a:rPr>
              <a:t>Draw</a:t>
            </a:r>
            <a:r>
              <a:rPr lang="en-US" sz="1700" b="0" dirty="0">
                <a:solidFill>
                  <a:srgbClr val="000000"/>
                </a:solidFill>
                <a:effectLst/>
                <a:latin typeface="Consolas" panose="020B0609020204030204" pitchFamily="49" charset="0"/>
              </a:rPr>
              <a:t>(shapes::</a:t>
            </a:r>
            <a:r>
              <a:rPr lang="en-US" sz="1700" b="0" dirty="0">
                <a:solidFill>
                  <a:srgbClr val="2B91AF"/>
                </a:solidFill>
                <a:effectLst/>
                <a:latin typeface="Consolas" panose="020B0609020204030204" pitchFamily="49" charset="0"/>
              </a:rPr>
              <a:t>Point</a:t>
            </a:r>
            <a:r>
              <a:rPr lang="en-US" sz="1700" b="0" dirty="0">
                <a:solidFill>
                  <a:srgbClr val="000000"/>
                </a:solidFill>
                <a:effectLst/>
                <a:latin typeface="Consolas" panose="020B0609020204030204" pitchFamily="49" charset="0"/>
              </a:rPr>
              <a:t> </a:t>
            </a:r>
            <a:r>
              <a:rPr lang="en-US" sz="1700" b="0" dirty="0">
                <a:solidFill>
                  <a:srgbClr val="808080"/>
                </a:solidFill>
                <a:effectLst/>
                <a:latin typeface="Consolas" panose="020B0609020204030204" pitchFamily="49" charset="0"/>
              </a:rPr>
              <a:t>p</a:t>
            </a:r>
            <a:r>
              <a:rPr lang="en-US" sz="1700" b="0" dirty="0">
                <a:solidFill>
                  <a:srgbClr val="000000"/>
                </a:solidFill>
                <a:effectLst/>
                <a:latin typeface="Consolas" panose="020B0609020204030204" pitchFamily="49" charset="0"/>
              </a:rPr>
              <a:t>) {</a:t>
            </a:r>
          </a:p>
          <a:p>
            <a:r>
              <a:rPr lang="en-US" sz="1700" b="0" dirty="0">
                <a:solidFill>
                  <a:srgbClr val="008000"/>
                </a:solidFill>
                <a:effectLst/>
                <a:latin typeface="Consolas" panose="020B0609020204030204" pitchFamily="49" charset="0"/>
              </a:rPr>
              <a:t>    // ...</a:t>
            </a:r>
            <a:endParaRPr lang="en-US" sz="1700" b="0" dirty="0">
              <a:solidFill>
                <a:srgbClr val="000000"/>
              </a:solidFill>
              <a:effectLst/>
              <a:latin typeface="Consolas" panose="020B0609020204030204" pitchFamily="49" charset="0"/>
            </a:endParaRPr>
          </a:p>
          <a:p>
            <a:r>
              <a:rPr lang="en-US" sz="1700" b="0" dirty="0">
                <a:solidFill>
                  <a:srgbClr val="000000"/>
                </a:solidFill>
                <a:effectLst/>
                <a:latin typeface="Consolas" panose="020B0609020204030204" pitchFamily="49" charset="0"/>
              </a:rPr>
              <a:t>}</a:t>
            </a:r>
          </a:p>
          <a:p>
            <a:endParaRPr lang="en-US" sz="1700" b="0" dirty="0">
              <a:solidFill>
                <a:srgbClr val="000000"/>
              </a:solidFill>
              <a:effectLst/>
              <a:latin typeface="Consolas" panose="020B0609020204030204" pitchFamily="49" charset="0"/>
            </a:endParaRPr>
          </a:p>
          <a:p>
            <a:r>
              <a:rPr lang="en-US" sz="1700" b="0" dirty="0">
                <a:solidFill>
                  <a:srgbClr val="000000"/>
                </a:solidFill>
                <a:effectLst/>
                <a:latin typeface="Consolas" panose="020B0609020204030204" pitchFamily="49" charset="0"/>
              </a:rPr>
              <a:t>}</a:t>
            </a:r>
            <a:r>
              <a:rPr lang="en-US" sz="1700" b="0" dirty="0">
                <a:solidFill>
                  <a:srgbClr val="008000"/>
                </a:solidFill>
                <a:effectLst/>
                <a:latin typeface="Consolas" panose="020B0609020204030204" pitchFamily="49" charset="0"/>
              </a:rPr>
              <a:t> // namespace graphics</a:t>
            </a:r>
            <a:endParaRPr lang="en-US" sz="1700" b="0" dirty="0">
              <a:solidFill>
                <a:srgbClr val="000000"/>
              </a:solidFill>
              <a:effectLst/>
              <a:latin typeface="Consolas" panose="020B0609020204030204" pitchFamily="49" charset="0"/>
            </a:endParaRPr>
          </a:p>
          <a:p>
            <a:br>
              <a:rPr lang="en-US" sz="1700" b="0" dirty="0">
                <a:solidFill>
                  <a:srgbClr val="000000"/>
                </a:solidFill>
                <a:effectLst/>
                <a:latin typeface="Consolas" panose="020B0609020204030204" pitchFamily="49" charset="0"/>
              </a:rPr>
            </a:br>
            <a:r>
              <a:rPr lang="en-US" sz="1700" b="0" dirty="0">
                <a:solidFill>
                  <a:srgbClr val="0000FF"/>
                </a:solidFill>
                <a:effectLst/>
                <a:latin typeface="Consolas" panose="020B0609020204030204" pitchFamily="49" charset="0"/>
              </a:rPr>
              <a:t>int</a:t>
            </a:r>
            <a:r>
              <a:rPr lang="en-US" sz="1700" b="0" dirty="0">
                <a:solidFill>
                  <a:srgbClr val="000000"/>
                </a:solidFill>
                <a:effectLst/>
                <a:latin typeface="Consolas" panose="020B0609020204030204" pitchFamily="49" charset="0"/>
              </a:rPr>
              <a:t> </a:t>
            </a:r>
            <a:r>
              <a:rPr lang="en-US" sz="1700" b="0" dirty="0">
                <a:solidFill>
                  <a:srgbClr val="74531F"/>
                </a:solidFill>
                <a:effectLst/>
                <a:latin typeface="Consolas" panose="020B0609020204030204" pitchFamily="49" charset="0"/>
              </a:rPr>
              <a:t>main</a:t>
            </a:r>
            <a:r>
              <a:rPr lang="en-US" sz="1700" b="0" dirty="0">
                <a:solidFill>
                  <a:srgbClr val="000000"/>
                </a:solidFill>
                <a:effectLst/>
                <a:latin typeface="Consolas" panose="020B0609020204030204" pitchFamily="49" charset="0"/>
              </a:rPr>
              <a:t>() {</a:t>
            </a:r>
          </a:p>
          <a:p>
            <a:r>
              <a:rPr lang="en-US" sz="1700" b="0" dirty="0">
                <a:solidFill>
                  <a:srgbClr val="000000"/>
                </a:solidFill>
                <a:effectLst/>
                <a:latin typeface="Consolas" panose="020B0609020204030204" pitchFamily="49" charset="0"/>
              </a:rPr>
              <a:t>    graphics::shapes::</a:t>
            </a:r>
            <a:r>
              <a:rPr lang="en-US" sz="1700" b="0" dirty="0">
                <a:solidFill>
                  <a:srgbClr val="2B91AF"/>
                </a:solidFill>
                <a:effectLst/>
                <a:latin typeface="Consolas" panose="020B0609020204030204" pitchFamily="49" charset="0"/>
              </a:rPr>
              <a:t>Point</a:t>
            </a:r>
            <a:r>
              <a:rPr lang="en-US" sz="1700" b="0" dirty="0">
                <a:solidFill>
                  <a:srgbClr val="000000"/>
                </a:solidFill>
                <a:effectLst/>
                <a:latin typeface="Consolas" panose="020B0609020204030204" pitchFamily="49" charset="0"/>
              </a:rPr>
              <a:t> </a:t>
            </a:r>
            <a:r>
              <a:rPr lang="en-US" sz="1700" b="0" dirty="0">
                <a:solidFill>
                  <a:srgbClr val="1F377F"/>
                </a:solidFill>
                <a:effectLst/>
                <a:latin typeface="Consolas" panose="020B0609020204030204" pitchFamily="49" charset="0"/>
              </a:rPr>
              <a:t>p</a:t>
            </a:r>
            <a:r>
              <a:rPr lang="en-US" sz="1700" b="0" dirty="0">
                <a:solidFill>
                  <a:srgbClr val="000000"/>
                </a:solidFill>
                <a:effectLst/>
                <a:latin typeface="Consolas" panose="020B0609020204030204" pitchFamily="49" charset="0"/>
              </a:rPr>
              <a:t>{ </a:t>
            </a:r>
            <a:r>
              <a:rPr lang="en-US" sz="1700" b="0" dirty="0">
                <a:solidFill>
                  <a:srgbClr val="098658"/>
                </a:solidFill>
                <a:effectLst/>
                <a:latin typeface="Consolas" panose="020B0609020204030204" pitchFamily="49" charset="0"/>
              </a:rPr>
              <a:t>10</a:t>
            </a:r>
            <a:r>
              <a:rPr lang="en-US" sz="1700" b="0" dirty="0">
                <a:solidFill>
                  <a:srgbClr val="000000"/>
                </a:solidFill>
                <a:effectLst/>
                <a:latin typeface="Consolas" panose="020B0609020204030204" pitchFamily="49" charset="0"/>
              </a:rPr>
              <a:t>, </a:t>
            </a:r>
            <a:r>
              <a:rPr lang="en-US" sz="1700" b="0" dirty="0">
                <a:solidFill>
                  <a:srgbClr val="098658"/>
                </a:solidFill>
                <a:effectLst/>
                <a:latin typeface="Consolas" panose="020B0609020204030204" pitchFamily="49" charset="0"/>
              </a:rPr>
              <a:t>20</a:t>
            </a:r>
            <a:r>
              <a:rPr lang="en-US" sz="1700" b="0" dirty="0">
                <a:solidFill>
                  <a:srgbClr val="000000"/>
                </a:solidFill>
                <a:effectLst/>
                <a:latin typeface="Consolas" panose="020B0609020204030204" pitchFamily="49" charset="0"/>
              </a:rPr>
              <a:t> };</a:t>
            </a:r>
          </a:p>
          <a:p>
            <a:r>
              <a:rPr lang="en-US" sz="1700" b="0" dirty="0">
                <a:solidFill>
                  <a:srgbClr val="000000"/>
                </a:solidFill>
                <a:effectLst/>
                <a:latin typeface="Consolas" panose="020B0609020204030204" pitchFamily="49" charset="0"/>
              </a:rPr>
              <a:t>    </a:t>
            </a:r>
            <a:r>
              <a:rPr lang="en-US" sz="1700" b="0" dirty="0">
                <a:solidFill>
                  <a:srgbClr val="74531F"/>
                </a:solidFill>
                <a:effectLst/>
                <a:latin typeface="Consolas" panose="020B0609020204030204" pitchFamily="49" charset="0"/>
              </a:rPr>
              <a:t>Print</a:t>
            </a:r>
            <a:r>
              <a:rPr lang="en-US" sz="1700" b="0" dirty="0">
                <a:solidFill>
                  <a:srgbClr val="000000"/>
                </a:solidFill>
                <a:effectLst/>
                <a:latin typeface="Consolas" panose="020B0609020204030204" pitchFamily="49" charset="0"/>
              </a:rPr>
              <a:t>(</a:t>
            </a:r>
            <a:r>
              <a:rPr lang="en-US" sz="1700" b="0" dirty="0">
                <a:solidFill>
                  <a:srgbClr val="1F377F"/>
                </a:solidFill>
                <a:effectLst/>
                <a:latin typeface="Consolas" panose="020B0609020204030204" pitchFamily="49" charset="0"/>
              </a:rPr>
              <a:t>p</a:t>
            </a:r>
            <a:r>
              <a:rPr lang="en-US" sz="1700" b="0" dirty="0">
                <a:solidFill>
                  <a:srgbClr val="000000"/>
                </a:solidFill>
                <a:effectLst/>
                <a:latin typeface="Consolas" panose="020B0609020204030204" pitchFamily="49" charset="0"/>
              </a:rPr>
              <a:t>);</a:t>
            </a:r>
            <a:r>
              <a:rPr lang="en-US" sz="1700" b="0" dirty="0">
                <a:solidFill>
                  <a:srgbClr val="008000"/>
                </a:solidFill>
                <a:effectLst/>
                <a:latin typeface="Consolas" panose="020B0609020204030204" pitchFamily="49" charset="0"/>
              </a:rPr>
              <a:t> // Print </a:t>
            </a:r>
            <a:r>
              <a:rPr lang="ru-RU" sz="1700" b="0" dirty="0">
                <a:solidFill>
                  <a:srgbClr val="008000"/>
                </a:solidFill>
                <a:effectLst/>
                <a:latin typeface="Consolas" panose="020B0609020204030204" pitchFamily="49" charset="0"/>
              </a:rPr>
              <a:t>будет найдена благодаря </a:t>
            </a:r>
            <a:r>
              <a:rPr lang="en-US" sz="1700" b="0" dirty="0">
                <a:solidFill>
                  <a:srgbClr val="008000"/>
                </a:solidFill>
                <a:effectLst/>
                <a:latin typeface="Consolas" panose="020B0609020204030204" pitchFamily="49" charset="0"/>
              </a:rPr>
              <a:t>ADL</a:t>
            </a:r>
            <a:endParaRPr lang="en-US" sz="1700" b="0" dirty="0">
              <a:solidFill>
                <a:srgbClr val="000000"/>
              </a:solidFill>
              <a:effectLst/>
              <a:latin typeface="Consolas" panose="020B0609020204030204" pitchFamily="49" charset="0"/>
            </a:endParaRPr>
          </a:p>
          <a:p>
            <a:r>
              <a:rPr lang="en-US" sz="1700" b="0" dirty="0">
                <a:solidFill>
                  <a:srgbClr val="000000"/>
                </a:solidFill>
                <a:effectLst/>
                <a:latin typeface="Consolas" panose="020B0609020204030204" pitchFamily="49" charset="0"/>
              </a:rPr>
              <a:t>    graphics::</a:t>
            </a:r>
            <a:r>
              <a:rPr lang="en-US" sz="1700" b="0" dirty="0">
                <a:solidFill>
                  <a:srgbClr val="74531F"/>
                </a:solidFill>
                <a:effectLst/>
                <a:latin typeface="Consolas" panose="020B0609020204030204" pitchFamily="49" charset="0"/>
              </a:rPr>
              <a:t>Draw</a:t>
            </a:r>
            <a:r>
              <a:rPr lang="en-US" sz="1700" b="0" dirty="0">
                <a:solidFill>
                  <a:srgbClr val="000000"/>
                </a:solidFill>
                <a:effectLst/>
                <a:latin typeface="Consolas" panose="020B0609020204030204" pitchFamily="49" charset="0"/>
              </a:rPr>
              <a:t>(</a:t>
            </a:r>
            <a:r>
              <a:rPr lang="en-US" sz="1700" b="0" dirty="0">
                <a:solidFill>
                  <a:srgbClr val="1F377F"/>
                </a:solidFill>
                <a:effectLst/>
                <a:latin typeface="Consolas" panose="020B0609020204030204" pitchFamily="49" charset="0"/>
              </a:rPr>
              <a:t>p</a:t>
            </a:r>
            <a:r>
              <a:rPr lang="en-US" sz="1700" b="0" dirty="0">
                <a:solidFill>
                  <a:srgbClr val="000000"/>
                </a:solidFill>
                <a:effectLst/>
                <a:latin typeface="Consolas" panose="020B0609020204030204" pitchFamily="49" charset="0"/>
              </a:rPr>
              <a:t>);</a:t>
            </a:r>
            <a:r>
              <a:rPr lang="en-US" sz="1700" b="0" dirty="0">
                <a:solidFill>
                  <a:srgbClr val="008000"/>
                </a:solidFill>
                <a:effectLst/>
                <a:latin typeface="Consolas" panose="020B0609020204030204" pitchFamily="49" charset="0"/>
              </a:rPr>
              <a:t> // </a:t>
            </a:r>
            <a:r>
              <a:rPr lang="ru-RU" sz="1700" b="0" dirty="0">
                <a:solidFill>
                  <a:srgbClr val="008000"/>
                </a:solidFill>
                <a:effectLst/>
                <a:latin typeface="Consolas" panose="020B0609020204030204" pitchFamily="49" charset="0"/>
              </a:rPr>
              <a:t>Надо указать </a:t>
            </a:r>
            <a:r>
              <a:rPr lang="en-US" sz="1700" b="0" dirty="0">
                <a:solidFill>
                  <a:srgbClr val="008000"/>
                </a:solidFill>
                <a:effectLst/>
                <a:latin typeface="Consolas" panose="020B0609020204030204" pitchFamily="49" charset="0"/>
              </a:rPr>
              <a:t>namespace, </a:t>
            </a:r>
            <a:r>
              <a:rPr lang="ru-RU" sz="1700" b="0" dirty="0">
                <a:solidFill>
                  <a:srgbClr val="008000"/>
                </a:solidFill>
                <a:effectLst/>
                <a:latin typeface="Consolas" panose="020B0609020204030204" pitchFamily="49" charset="0"/>
              </a:rPr>
              <a:t>т.к. </a:t>
            </a:r>
            <a:r>
              <a:rPr lang="en-US" sz="1700" b="0" dirty="0">
                <a:solidFill>
                  <a:srgbClr val="008000"/>
                </a:solidFill>
                <a:effectLst/>
                <a:latin typeface="Consolas" panose="020B0609020204030204" pitchFamily="49" charset="0"/>
              </a:rPr>
              <a:t>ADL </a:t>
            </a:r>
            <a:r>
              <a:rPr lang="ru-RU" sz="1700" b="0" dirty="0">
                <a:solidFill>
                  <a:srgbClr val="008000"/>
                </a:solidFill>
                <a:effectLst/>
                <a:latin typeface="Consolas" panose="020B0609020204030204" pitchFamily="49" charset="0"/>
              </a:rPr>
              <a:t>не найдёт </a:t>
            </a:r>
            <a:r>
              <a:rPr lang="en-US" sz="1700" b="0" dirty="0">
                <a:solidFill>
                  <a:srgbClr val="008000"/>
                </a:solidFill>
                <a:effectLst/>
                <a:latin typeface="Consolas" panose="020B0609020204030204" pitchFamily="49" charset="0"/>
              </a:rPr>
              <a:t>Draw</a:t>
            </a:r>
            <a:endParaRPr lang="en-US" sz="1700" b="0" dirty="0">
              <a:solidFill>
                <a:srgbClr val="000000"/>
              </a:solidFill>
              <a:effectLst/>
              <a:latin typeface="Consolas" panose="020B0609020204030204" pitchFamily="49" charset="0"/>
            </a:endParaRPr>
          </a:p>
          <a:p>
            <a:endParaRPr lang="en-US" sz="1700" b="0" dirty="0">
              <a:solidFill>
                <a:srgbClr val="000000"/>
              </a:solidFill>
              <a:effectLst/>
              <a:latin typeface="Consolas" panose="020B0609020204030204" pitchFamily="49" charset="0"/>
            </a:endParaRPr>
          </a:p>
          <a:p>
            <a:r>
              <a:rPr lang="en-US" sz="1700" b="0" dirty="0">
                <a:solidFill>
                  <a:srgbClr val="000000"/>
                </a:solidFill>
                <a:effectLst/>
                <a:latin typeface="Consolas" panose="020B0609020204030204" pitchFamily="49" charset="0"/>
              </a:rPr>
              <a:t>    </a:t>
            </a:r>
            <a:r>
              <a:rPr lang="en-US" sz="1700" b="0" dirty="0">
                <a:solidFill>
                  <a:srgbClr val="0000FF"/>
                </a:solidFill>
                <a:effectLst/>
                <a:latin typeface="Consolas" panose="020B0609020204030204" pitchFamily="49" charset="0"/>
              </a:rPr>
              <a:t>using</a:t>
            </a:r>
            <a:r>
              <a:rPr lang="en-US" sz="1700" b="0" dirty="0">
                <a:solidFill>
                  <a:srgbClr val="000000"/>
                </a:solidFill>
                <a:effectLst/>
                <a:latin typeface="Consolas" panose="020B0609020204030204" pitchFamily="49" charset="0"/>
              </a:rPr>
              <a:t> graphics::shapes::</a:t>
            </a:r>
            <a:r>
              <a:rPr lang="en-US" sz="1700" b="0" dirty="0">
                <a:solidFill>
                  <a:srgbClr val="2B91AF"/>
                </a:solidFill>
                <a:effectLst/>
                <a:latin typeface="Consolas" panose="020B0609020204030204" pitchFamily="49" charset="0"/>
              </a:rPr>
              <a:t>Point</a:t>
            </a:r>
            <a:r>
              <a:rPr lang="en-US" sz="1700" b="0" dirty="0">
                <a:solidFill>
                  <a:srgbClr val="000000"/>
                </a:solidFill>
                <a:effectLst/>
                <a:latin typeface="Consolas" panose="020B0609020204030204" pitchFamily="49" charset="0"/>
              </a:rPr>
              <a:t>;</a:t>
            </a:r>
          </a:p>
          <a:p>
            <a:r>
              <a:rPr lang="en-US" sz="1700" b="0" dirty="0">
                <a:solidFill>
                  <a:srgbClr val="000000"/>
                </a:solidFill>
                <a:effectLst/>
                <a:latin typeface="Consolas" panose="020B0609020204030204" pitchFamily="49" charset="0"/>
              </a:rPr>
              <a:t>    </a:t>
            </a:r>
            <a:r>
              <a:rPr lang="en-US" sz="1700" b="0" dirty="0">
                <a:solidFill>
                  <a:srgbClr val="2B91AF"/>
                </a:solidFill>
                <a:effectLst/>
                <a:latin typeface="Consolas" panose="020B0609020204030204" pitchFamily="49" charset="0"/>
              </a:rPr>
              <a:t>Point</a:t>
            </a:r>
            <a:r>
              <a:rPr lang="en-US" sz="1700" b="0" dirty="0">
                <a:solidFill>
                  <a:srgbClr val="000000"/>
                </a:solidFill>
                <a:effectLst/>
                <a:latin typeface="Consolas" panose="020B0609020204030204" pitchFamily="49" charset="0"/>
              </a:rPr>
              <a:t> </a:t>
            </a:r>
            <a:r>
              <a:rPr lang="en-US" sz="1700" b="0" dirty="0">
                <a:solidFill>
                  <a:srgbClr val="1F377F"/>
                </a:solidFill>
                <a:effectLst/>
                <a:latin typeface="Consolas" panose="020B0609020204030204" pitchFamily="49" charset="0"/>
              </a:rPr>
              <a:t>p2</a:t>
            </a:r>
            <a:r>
              <a:rPr lang="en-US" sz="1700" b="0" dirty="0">
                <a:solidFill>
                  <a:srgbClr val="000000"/>
                </a:solidFill>
                <a:effectLst/>
                <a:latin typeface="Consolas" panose="020B0609020204030204" pitchFamily="49" charset="0"/>
              </a:rPr>
              <a:t>;</a:t>
            </a:r>
            <a:r>
              <a:rPr lang="en-US" sz="1700" b="0" dirty="0">
                <a:solidFill>
                  <a:srgbClr val="008000"/>
                </a:solidFill>
                <a:effectLst/>
                <a:latin typeface="Consolas" panose="020B0609020204030204" pitchFamily="49" charset="0"/>
              </a:rPr>
              <a:t> // </a:t>
            </a:r>
            <a:r>
              <a:rPr lang="ru-RU" sz="1700" b="0" dirty="0">
                <a:solidFill>
                  <a:srgbClr val="008000"/>
                </a:solidFill>
                <a:effectLst/>
                <a:latin typeface="Consolas" panose="020B0609020204030204" pitchFamily="49" charset="0"/>
              </a:rPr>
              <a:t>Теперь можно не указывать полное имя для </a:t>
            </a:r>
            <a:r>
              <a:rPr lang="en-US" sz="1700" b="0" dirty="0">
                <a:solidFill>
                  <a:srgbClr val="008000"/>
                </a:solidFill>
                <a:effectLst/>
                <a:latin typeface="Consolas" panose="020B0609020204030204" pitchFamily="49" charset="0"/>
              </a:rPr>
              <a:t>Point</a:t>
            </a:r>
            <a:endParaRPr lang="en-US" sz="1700" b="0" dirty="0">
              <a:solidFill>
                <a:srgbClr val="000000"/>
              </a:solidFill>
              <a:effectLst/>
              <a:latin typeface="Consolas" panose="020B0609020204030204" pitchFamily="49" charset="0"/>
            </a:endParaRPr>
          </a:p>
          <a:p>
            <a:r>
              <a:rPr lang="en-US" sz="17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33731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6" end="16"/>
                                            </p:txEl>
                                          </p:spTgt>
                                        </p:tgtEl>
                                        <p:attrNameLst>
                                          <p:attrName>style.visibility</p:attrName>
                                        </p:attrNameLst>
                                      </p:cBhvr>
                                      <p:to>
                                        <p:strVal val="visible"/>
                                      </p:to>
                                    </p:set>
                                    <p:animEffect transition="in" filter="fade">
                                      <p:cBhvr>
                                        <p:cTn id="10" dur="500"/>
                                        <p:tgtEl>
                                          <p:spTgt spid="5">
                                            <p:txEl>
                                              <p:pRg st="16" end="1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fade">
                                      <p:cBhvr>
                                        <p:cTn id="15" dur="500"/>
                                        <p:tgtEl>
                                          <p:spTgt spid="5">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0" end="10"/>
                                            </p:txEl>
                                          </p:spTgt>
                                        </p:tgtEl>
                                        <p:attrNameLst>
                                          <p:attrName>style.visibility</p:attrName>
                                        </p:attrNameLst>
                                      </p:cBhvr>
                                      <p:to>
                                        <p:strVal val="visible"/>
                                      </p:to>
                                    </p:set>
                                    <p:animEffect transition="in" filter="fade">
                                      <p:cBhvr>
                                        <p:cTn id="18" dur="500"/>
                                        <p:tgtEl>
                                          <p:spTgt spid="5">
                                            <p:txEl>
                                              <p:pRg st="10" end="1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3" end="3"/>
                                            </p:txEl>
                                          </p:spTgt>
                                        </p:tgtEl>
                                        <p:attrNameLst>
                                          <p:attrName>style.visibility</p:attrName>
                                        </p:attrNameLst>
                                      </p:cBhvr>
                                      <p:to>
                                        <p:strVal val="visible"/>
                                      </p:to>
                                    </p:set>
                                    <p:animEffect transition="in" filter="fade">
                                      <p:cBhvr>
                                        <p:cTn id="26" dur="500"/>
                                        <p:tgtEl>
                                          <p:spTgt spid="5">
                                            <p:txEl>
                                              <p:pRg st="3" end="3"/>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fade">
                                      <p:cBhvr>
                                        <p:cTn id="29" dur="500"/>
                                        <p:tgtEl>
                                          <p:spTgt spid="5">
                                            <p:txEl>
                                              <p:pRg st="4" end="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8" end="18"/>
                                            </p:txEl>
                                          </p:spTgt>
                                        </p:tgtEl>
                                        <p:attrNameLst>
                                          <p:attrName>style.visibility</p:attrName>
                                        </p:attrNameLst>
                                      </p:cBhvr>
                                      <p:to>
                                        <p:strVal val="visible"/>
                                      </p:to>
                                    </p:set>
                                    <p:animEffect transition="in" filter="fade">
                                      <p:cBhvr>
                                        <p:cTn id="37" dur="500"/>
                                        <p:tgtEl>
                                          <p:spTgt spid="5">
                                            <p:txEl>
                                              <p:pRg st="18" end="1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8" end="8"/>
                                            </p:txEl>
                                          </p:spTgt>
                                        </p:tgtEl>
                                        <p:attrNameLst>
                                          <p:attrName>style.visibility</p:attrName>
                                        </p:attrNameLst>
                                      </p:cBhvr>
                                      <p:to>
                                        <p:strVal val="visible"/>
                                      </p:to>
                                    </p:set>
                                    <p:animEffect transition="in" filter="fade">
                                      <p:cBhvr>
                                        <p:cTn id="45" dur="500"/>
                                        <p:tgtEl>
                                          <p:spTgt spid="5">
                                            <p:txEl>
                                              <p:pRg st="8" end="8"/>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9" end="9"/>
                                            </p:txEl>
                                          </p:spTgt>
                                        </p:tgtEl>
                                        <p:attrNameLst>
                                          <p:attrName>style.visibility</p:attrName>
                                        </p:attrNameLst>
                                      </p:cBhvr>
                                      <p:to>
                                        <p:strVal val="visible"/>
                                      </p:to>
                                    </p:set>
                                    <p:animEffect transition="in" filter="fade">
                                      <p:cBhvr>
                                        <p:cTn id="48" dur="500"/>
                                        <p:tgtEl>
                                          <p:spTgt spid="5">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
                                            <p:txEl>
                                              <p:pRg st="19" end="19"/>
                                            </p:txEl>
                                          </p:spTgt>
                                        </p:tgtEl>
                                        <p:attrNameLst>
                                          <p:attrName>style.visibility</p:attrName>
                                        </p:attrNameLst>
                                      </p:cBhvr>
                                      <p:to>
                                        <p:strVal val="visible"/>
                                      </p:to>
                                    </p:set>
                                    <p:animEffect transition="in" filter="fade">
                                      <p:cBhvr>
                                        <p:cTn id="53" dur="500"/>
                                        <p:tgtEl>
                                          <p:spTgt spid="5">
                                            <p:txEl>
                                              <p:pRg st="19" end="19"/>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5">
                                            <p:txEl>
                                              <p:pRg st="12" end="12"/>
                                            </p:txEl>
                                          </p:spTgt>
                                        </p:tgtEl>
                                        <p:attrNameLst>
                                          <p:attrName>style.visibility</p:attrName>
                                        </p:attrNameLst>
                                      </p:cBhvr>
                                      <p:to>
                                        <p:strVal val="visible"/>
                                      </p:to>
                                    </p:set>
                                    <p:animEffect transition="in" filter="fade">
                                      <p:cBhvr>
                                        <p:cTn id="58" dur="500"/>
                                        <p:tgtEl>
                                          <p:spTgt spid="5">
                                            <p:txEl>
                                              <p:pRg st="12" end="12"/>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5">
                                            <p:txEl>
                                              <p:pRg st="13" end="13"/>
                                            </p:txEl>
                                          </p:spTgt>
                                        </p:tgtEl>
                                        <p:attrNameLst>
                                          <p:attrName>style.visibility</p:attrName>
                                        </p:attrNameLst>
                                      </p:cBhvr>
                                      <p:to>
                                        <p:strVal val="visible"/>
                                      </p:to>
                                    </p:set>
                                    <p:animEffect transition="in" filter="fade">
                                      <p:cBhvr>
                                        <p:cTn id="61" dur="500"/>
                                        <p:tgtEl>
                                          <p:spTgt spid="5">
                                            <p:txEl>
                                              <p:pRg st="13" end="13"/>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
                                            <p:txEl>
                                              <p:pRg st="14" end="14"/>
                                            </p:txEl>
                                          </p:spTgt>
                                        </p:tgtEl>
                                        <p:attrNameLst>
                                          <p:attrName>style.visibility</p:attrName>
                                        </p:attrNameLst>
                                      </p:cBhvr>
                                      <p:to>
                                        <p:strVal val="visible"/>
                                      </p:to>
                                    </p:set>
                                    <p:animEffect transition="in" filter="fade">
                                      <p:cBhvr>
                                        <p:cTn id="64" dur="500"/>
                                        <p:tgtEl>
                                          <p:spTgt spid="5">
                                            <p:txEl>
                                              <p:pRg st="14" end="1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5">
                                            <p:txEl>
                                              <p:pRg st="20" end="20"/>
                                            </p:txEl>
                                          </p:spTgt>
                                        </p:tgtEl>
                                        <p:attrNameLst>
                                          <p:attrName>style.visibility</p:attrName>
                                        </p:attrNameLst>
                                      </p:cBhvr>
                                      <p:to>
                                        <p:strVal val="visible"/>
                                      </p:to>
                                    </p:set>
                                    <p:animEffect transition="in" filter="fade">
                                      <p:cBhvr>
                                        <p:cTn id="69" dur="500"/>
                                        <p:tgtEl>
                                          <p:spTgt spid="5">
                                            <p:txEl>
                                              <p:pRg st="20" end="20"/>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22" end="22"/>
                                            </p:txEl>
                                          </p:spTgt>
                                        </p:tgtEl>
                                        <p:attrNameLst>
                                          <p:attrName>style.visibility</p:attrName>
                                        </p:attrNameLst>
                                      </p:cBhvr>
                                      <p:to>
                                        <p:strVal val="visible"/>
                                      </p:to>
                                    </p:set>
                                    <p:animEffect transition="in" filter="fade">
                                      <p:cBhvr>
                                        <p:cTn id="74" dur="500"/>
                                        <p:tgtEl>
                                          <p:spTgt spid="5">
                                            <p:txEl>
                                              <p:pRg st="22" end="22"/>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23" end="23"/>
                                            </p:txEl>
                                          </p:spTgt>
                                        </p:tgtEl>
                                        <p:attrNameLst>
                                          <p:attrName>style.visibility</p:attrName>
                                        </p:attrNameLst>
                                      </p:cBhvr>
                                      <p:to>
                                        <p:strVal val="visible"/>
                                      </p:to>
                                    </p:set>
                                    <p:animEffect transition="in" filter="fade">
                                      <p:cBhvr>
                                        <p:cTn id="77" dur="500"/>
                                        <p:tgtEl>
                                          <p:spTgt spid="5">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FBFA6-051A-9BB3-FF66-A9C0FE71D755}"/>
              </a:ext>
            </a:extLst>
          </p:cNvPr>
          <p:cNvSpPr txBox="1"/>
          <p:nvPr/>
        </p:nvSpPr>
        <p:spPr>
          <a:xfrm>
            <a:off x="479376" y="1916832"/>
            <a:ext cx="8664624" cy="3511201"/>
          </a:xfrm>
          <a:prstGeom prst="rect">
            <a:avLst/>
          </a:prstGeom>
          <a:noFill/>
        </p:spPr>
        <p:txBody>
          <a:bodyPr wrap="square">
            <a:spAutoFit/>
          </a:bodyPr>
          <a:lstStyle/>
          <a:p>
            <a:r>
              <a:rPr lang="en-US" b="0" dirty="0">
                <a:solidFill>
                  <a:srgbClr val="0000FF"/>
                </a:solidFill>
                <a:effectLst/>
                <a:latin typeface="Consolas" panose="020B0609020204030204" pitchFamily="49" charset="0"/>
              </a:rPr>
              <a:t>namespace</a:t>
            </a:r>
            <a:r>
              <a:rPr lang="en-US" b="0" dirty="0">
                <a:solidFill>
                  <a:srgbClr val="000000"/>
                </a:solidFill>
                <a:effectLst/>
                <a:latin typeface="Consolas" panose="020B0609020204030204" pitchFamily="49" charset="0"/>
              </a:rPr>
              <a:t> game::units</a:t>
            </a:r>
          </a:p>
          <a:p>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struct</a:t>
            </a:r>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Monster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namespace game::units</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using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namespace</a:t>
            </a:r>
            <a:r>
              <a:rPr lang="en-US" b="0" dirty="0">
                <a:solidFill>
                  <a:srgbClr val="000000"/>
                </a:solidFill>
                <a:effectLst/>
                <a:latin typeface="Consolas" panose="020B0609020204030204" pitchFamily="49" charset="0"/>
              </a:rPr>
              <a:t> game::units;</a:t>
            </a:r>
          </a:p>
          <a:p>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Monster</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4" name="Title 3">
            <a:extLst>
              <a:ext uri="{FF2B5EF4-FFF2-40B4-BE49-F238E27FC236}">
                <a16:creationId xmlns:a16="http://schemas.microsoft.com/office/drawing/2014/main" id="{181D0156-596E-9E6B-DCFF-BC34708B9CCC}"/>
              </a:ext>
            </a:extLst>
          </p:cNvPr>
          <p:cNvSpPr>
            <a:spLocks noGrp="1"/>
          </p:cNvSpPr>
          <p:nvPr>
            <p:ph type="title"/>
          </p:nvPr>
        </p:nvSpPr>
        <p:spPr/>
        <p:txBody>
          <a:bodyPr/>
          <a:lstStyle/>
          <a:p>
            <a:r>
              <a:rPr lang="en-US" dirty="0"/>
              <a:t>using namespace</a:t>
            </a:r>
          </a:p>
        </p:txBody>
      </p:sp>
    </p:spTree>
    <p:extLst>
      <p:ext uri="{BB962C8B-B14F-4D97-AF65-F5344CB8AC3E}">
        <p14:creationId xmlns:p14="http://schemas.microsoft.com/office/powerpoint/2010/main" val="188945043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C55103C-323E-8D76-71BF-5E65FF0F6B3A}"/>
              </a:ext>
            </a:extLst>
          </p:cNvPr>
          <p:cNvSpPr>
            <a:spLocks noGrp="1"/>
          </p:cNvSpPr>
          <p:nvPr>
            <p:ph type="title"/>
          </p:nvPr>
        </p:nvSpPr>
        <p:spPr/>
        <p:txBody>
          <a:bodyPr/>
          <a:lstStyle/>
          <a:p>
            <a:r>
              <a:rPr lang="ru-RU" dirty="0"/>
              <a:t>Безымянное пространство имён</a:t>
            </a:r>
          </a:p>
        </p:txBody>
      </p:sp>
      <p:sp>
        <p:nvSpPr>
          <p:cNvPr id="3" name="Объект 2">
            <a:extLst>
              <a:ext uri="{FF2B5EF4-FFF2-40B4-BE49-F238E27FC236}">
                <a16:creationId xmlns:a16="http://schemas.microsoft.com/office/drawing/2014/main" id="{65F53CF8-A13B-BDDA-01AA-AC8F3ABC0D54}"/>
              </a:ext>
            </a:extLst>
          </p:cNvPr>
          <p:cNvSpPr>
            <a:spLocks noGrp="1"/>
          </p:cNvSpPr>
          <p:nvPr>
            <p:ph idx="1"/>
          </p:nvPr>
        </p:nvSpPr>
        <p:spPr/>
        <p:txBody>
          <a:bodyPr/>
          <a:lstStyle/>
          <a:p>
            <a:r>
              <a:rPr lang="ru-RU" dirty="0"/>
              <a:t>Типы, функции и переменные, объявленные в безымянном пространстве имён видны только в текущей единице компиляции</a:t>
            </a:r>
          </a:p>
          <a:p>
            <a:r>
              <a:rPr lang="ru-RU" dirty="0"/>
              <a:t>Полезно для объявления внутренних функций</a:t>
            </a:r>
            <a:endParaRPr lang="en-US" dirty="0"/>
          </a:p>
          <a:p>
            <a:r>
              <a:rPr lang="ru-RU" dirty="0"/>
              <a:t>Может помочь</a:t>
            </a:r>
            <a:r>
              <a:rPr lang="en-US" dirty="0"/>
              <a:t> </a:t>
            </a:r>
            <a:r>
              <a:rPr lang="ru-RU" dirty="0"/>
              <a:t>компилятору сгенерировать более компактный код</a:t>
            </a:r>
          </a:p>
        </p:txBody>
      </p:sp>
    </p:spTree>
    <p:extLst>
      <p:ext uri="{BB962C8B-B14F-4D97-AF65-F5344CB8AC3E}">
        <p14:creationId xmlns:p14="http://schemas.microsoft.com/office/powerpoint/2010/main" val="300516410"/>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D460D70F-F6A2-EEC5-DE28-A547D0EAB42D}"/>
              </a:ext>
            </a:extLst>
          </p:cNvPr>
          <p:cNvSpPr>
            <a:spLocks noGrp="1"/>
          </p:cNvSpPr>
          <p:nvPr>
            <p:ph type="title"/>
          </p:nvPr>
        </p:nvSpPr>
        <p:spPr/>
        <p:txBody>
          <a:bodyPr/>
          <a:lstStyle/>
          <a:p>
            <a:r>
              <a:rPr lang="ru-RU" dirty="0"/>
              <a:t>Безымянное пространство имён</a:t>
            </a:r>
          </a:p>
        </p:txBody>
      </p:sp>
      <p:sp>
        <p:nvSpPr>
          <p:cNvPr id="7" name="TextBox 6">
            <a:extLst>
              <a:ext uri="{FF2B5EF4-FFF2-40B4-BE49-F238E27FC236}">
                <a16:creationId xmlns:a16="http://schemas.microsoft.com/office/drawing/2014/main" id="{A658E9FB-7B02-D86B-5D23-CAC2D7837A0C}"/>
              </a:ext>
            </a:extLst>
          </p:cNvPr>
          <p:cNvSpPr txBox="1"/>
          <p:nvPr/>
        </p:nvSpPr>
        <p:spPr>
          <a:xfrm>
            <a:off x="838200" y="1690688"/>
            <a:ext cx="6625952" cy="5078313"/>
          </a:xfrm>
          <a:prstGeom prst="rect">
            <a:avLst/>
          </a:prstGeom>
          <a:noFill/>
        </p:spPr>
        <p:txBody>
          <a:bodyPr wrap="square">
            <a:spAutoFit/>
          </a:bodyPr>
          <a:lstStyle/>
          <a:p>
            <a:r>
              <a:rPr lang="en-US" dirty="0">
                <a:solidFill>
                  <a:srgbClr val="0000FF"/>
                </a:solidFill>
                <a:latin typeface="Consolas" panose="020B0609020204030204" pitchFamily="49" charset="0"/>
              </a:rPr>
              <a:t>n</a:t>
            </a:r>
            <a:r>
              <a:rPr lang="en-US" b="0" dirty="0">
                <a:solidFill>
                  <a:srgbClr val="0000FF"/>
                </a:solidFill>
                <a:effectLst/>
                <a:latin typeface="Consolas" panose="020B0609020204030204" pitchFamily="49" charset="0"/>
              </a:rPr>
              <a:t>amespace</a:t>
            </a:r>
            <a:r>
              <a:rPr lang="ru-RU" b="0" dirty="0">
                <a:solidFill>
                  <a:srgbClr val="0000FF"/>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struct</a:t>
            </a:r>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Data</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value;</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ProcessData</a:t>
            </a:r>
            <a:r>
              <a:rPr lang="en-US" b="0" dirty="0">
                <a:solidFill>
                  <a:srgbClr val="000000"/>
                </a:solidFill>
                <a:effectLst/>
                <a:latin typeface="Consolas" panose="020B0609020204030204" pitchFamily="49" charset="0"/>
              </a:rPr>
              <a:t>(</a:t>
            </a:r>
            <a:r>
              <a:rPr lang="en-US" b="0" dirty="0">
                <a:solidFill>
                  <a:srgbClr val="2B91AF"/>
                </a:solidFill>
                <a:effectLst/>
                <a:latin typeface="Consolas" panose="020B0609020204030204" pitchFamily="49" charset="0"/>
              </a:rPr>
              <a:t>Data</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namespace</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2B91AF"/>
                </a:solidFill>
                <a:effectLst/>
                <a:latin typeface="Consolas" panose="020B0609020204030204" pitchFamily="49" charset="0"/>
              </a:rPr>
              <a:t>Data</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ProcessData</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37792529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27370F-25DC-48AA-E054-A2D73468D730}"/>
              </a:ext>
            </a:extLst>
          </p:cNvPr>
          <p:cNvSpPr>
            <a:spLocks noGrp="1"/>
          </p:cNvSpPr>
          <p:nvPr>
            <p:ph type="title"/>
          </p:nvPr>
        </p:nvSpPr>
        <p:spPr/>
        <p:txBody>
          <a:bodyPr/>
          <a:lstStyle/>
          <a:p>
            <a:r>
              <a:rPr lang="ru-RU" dirty="0"/>
              <a:t>Вопросы</a:t>
            </a:r>
            <a:endParaRPr lang="en-US" dirty="0"/>
          </a:p>
        </p:txBody>
      </p:sp>
      <p:sp>
        <p:nvSpPr>
          <p:cNvPr id="4" name="Text Placeholder 3">
            <a:extLst>
              <a:ext uri="{FF2B5EF4-FFF2-40B4-BE49-F238E27FC236}">
                <a16:creationId xmlns:a16="http://schemas.microsoft.com/office/drawing/2014/main" id="{E4E97F2B-2623-5F17-4AC4-AC445087965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97441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ru-RU" dirty="0"/>
              <a:t>Подробнее о целых числах</a:t>
            </a:r>
          </a:p>
        </p:txBody>
      </p:sp>
      <p:sp>
        <p:nvSpPr>
          <p:cNvPr id="21507" name="Rectangle 3"/>
          <p:cNvSpPr>
            <a:spLocks noGrp="1" noChangeArrowheads="1"/>
          </p:cNvSpPr>
          <p:nvPr>
            <p:ph idx="1"/>
          </p:nvPr>
        </p:nvSpPr>
        <p:spPr/>
        <p:txBody>
          <a:bodyPr/>
          <a:lstStyle/>
          <a:p>
            <a:pPr eaLnBrk="1" hangingPunct="1">
              <a:lnSpc>
                <a:spcPct val="80000"/>
              </a:lnSpc>
            </a:pPr>
            <a:r>
              <a:rPr lang="ru-RU" sz="2400" dirty="0"/>
              <a:t>Хранят целые числа различного размера</a:t>
            </a:r>
          </a:p>
          <a:p>
            <a:pPr lvl="1" eaLnBrk="1" hangingPunct="1">
              <a:lnSpc>
                <a:spcPct val="80000"/>
              </a:lnSpc>
            </a:pPr>
            <a:r>
              <a:rPr lang="en-US" sz="2000" dirty="0"/>
              <a:t>char</a:t>
            </a:r>
          </a:p>
          <a:p>
            <a:pPr lvl="1" eaLnBrk="1" hangingPunct="1">
              <a:lnSpc>
                <a:spcPct val="80000"/>
              </a:lnSpc>
            </a:pPr>
            <a:r>
              <a:rPr lang="en-US" sz="2000" dirty="0"/>
              <a:t>short</a:t>
            </a:r>
            <a:r>
              <a:rPr lang="ru-RU" sz="2000" dirty="0"/>
              <a:t> или </a:t>
            </a:r>
            <a:r>
              <a:rPr lang="en-US" sz="2000" dirty="0"/>
              <a:t>short int</a:t>
            </a:r>
          </a:p>
          <a:p>
            <a:pPr lvl="1" eaLnBrk="1" hangingPunct="1">
              <a:lnSpc>
                <a:spcPct val="80000"/>
              </a:lnSpc>
            </a:pPr>
            <a:r>
              <a:rPr lang="en-US" sz="2000" dirty="0" err="1"/>
              <a:t>int</a:t>
            </a:r>
            <a:endParaRPr lang="en-US" sz="2000" dirty="0"/>
          </a:p>
          <a:p>
            <a:pPr lvl="1" eaLnBrk="1" hangingPunct="1">
              <a:lnSpc>
                <a:spcPct val="80000"/>
              </a:lnSpc>
            </a:pPr>
            <a:r>
              <a:rPr lang="en-US" sz="2000" dirty="0"/>
              <a:t>long </a:t>
            </a:r>
            <a:r>
              <a:rPr lang="ru-RU" sz="2000" dirty="0"/>
              <a:t>или </a:t>
            </a:r>
            <a:r>
              <a:rPr lang="en-US" sz="2000" dirty="0"/>
              <a:t>long int</a:t>
            </a:r>
          </a:p>
          <a:p>
            <a:pPr eaLnBrk="1" hangingPunct="1">
              <a:lnSpc>
                <a:spcPct val="80000"/>
              </a:lnSpc>
            </a:pPr>
            <a:r>
              <a:rPr lang="ru-RU" sz="2400" dirty="0"/>
              <a:t>Целые числа со знаком и без знака</a:t>
            </a:r>
          </a:p>
          <a:p>
            <a:pPr lvl="1" eaLnBrk="1" hangingPunct="1">
              <a:lnSpc>
                <a:spcPct val="80000"/>
              </a:lnSpc>
            </a:pPr>
            <a:r>
              <a:rPr lang="en-US" sz="2000" dirty="0"/>
              <a:t>signed</a:t>
            </a:r>
          </a:p>
          <a:p>
            <a:pPr lvl="1" eaLnBrk="1" hangingPunct="1">
              <a:lnSpc>
                <a:spcPct val="80000"/>
              </a:lnSpc>
            </a:pPr>
            <a:r>
              <a:rPr lang="en-US" sz="2000" dirty="0"/>
              <a:t>unsigned</a:t>
            </a:r>
            <a:endParaRPr lang="ru-RU" sz="2000" dirty="0"/>
          </a:p>
          <a:p>
            <a:pPr eaLnBrk="1" hangingPunct="1">
              <a:lnSpc>
                <a:spcPct val="80000"/>
              </a:lnSpc>
            </a:pPr>
            <a:r>
              <a:rPr lang="ru-RU" sz="2400" dirty="0"/>
              <a:t>Гарантируется следующее соотношение размеров целочисленных типов:</a:t>
            </a:r>
          </a:p>
          <a:p>
            <a:pPr lvl="1" eaLnBrk="1" hangingPunct="1">
              <a:lnSpc>
                <a:spcPct val="80000"/>
              </a:lnSpc>
            </a:pPr>
            <a:r>
              <a:rPr lang="en-US" sz="2000" dirty="0" err="1"/>
              <a:t>sizeof</a:t>
            </a:r>
            <a:r>
              <a:rPr lang="en-US" sz="2000" dirty="0"/>
              <a:t>(char) &lt;= </a:t>
            </a:r>
            <a:r>
              <a:rPr lang="en-US" sz="2000" dirty="0" err="1"/>
              <a:t>sizeof</a:t>
            </a:r>
            <a:r>
              <a:rPr lang="en-US" sz="2000" dirty="0"/>
              <a:t>(short)</a:t>
            </a:r>
          </a:p>
          <a:p>
            <a:pPr lvl="1" eaLnBrk="1" hangingPunct="1">
              <a:lnSpc>
                <a:spcPct val="80000"/>
              </a:lnSpc>
            </a:pPr>
            <a:r>
              <a:rPr lang="en-US" sz="2000" dirty="0" err="1"/>
              <a:t>sizeof</a:t>
            </a:r>
            <a:r>
              <a:rPr lang="en-US" sz="2000" dirty="0"/>
              <a:t>(short) &lt;= </a:t>
            </a:r>
            <a:r>
              <a:rPr lang="en-US" sz="2000" dirty="0" err="1"/>
              <a:t>sizeof</a:t>
            </a:r>
            <a:r>
              <a:rPr lang="en-US" sz="2000" dirty="0"/>
              <a:t>(</a:t>
            </a:r>
            <a:r>
              <a:rPr lang="en-US" sz="2000" dirty="0" err="1"/>
              <a:t>int</a:t>
            </a:r>
            <a:r>
              <a:rPr lang="en-US" sz="2000" dirty="0"/>
              <a:t>)</a:t>
            </a:r>
          </a:p>
          <a:p>
            <a:pPr lvl="1" eaLnBrk="1" hangingPunct="1">
              <a:lnSpc>
                <a:spcPct val="80000"/>
              </a:lnSpc>
            </a:pPr>
            <a:r>
              <a:rPr lang="en-US" sz="2000" dirty="0" err="1"/>
              <a:t>sizeof</a:t>
            </a:r>
            <a:r>
              <a:rPr lang="en-US" sz="2000" dirty="0"/>
              <a:t>(</a:t>
            </a:r>
            <a:r>
              <a:rPr lang="en-US" sz="2000" dirty="0" err="1"/>
              <a:t>int</a:t>
            </a:r>
            <a:r>
              <a:rPr lang="en-US" sz="2000" dirty="0"/>
              <a:t>) &lt;= </a:t>
            </a:r>
            <a:r>
              <a:rPr lang="en-US" sz="2000" dirty="0" err="1"/>
              <a:t>sizeof</a:t>
            </a:r>
            <a:r>
              <a:rPr lang="en-US" sz="2000" dirty="0"/>
              <a:t>(long)</a:t>
            </a:r>
            <a:endParaRPr lang="ru-RU" sz="2000" dirty="0"/>
          </a:p>
        </p:txBody>
      </p:sp>
    </p:spTree>
    <p:extLst>
      <p:ext uri="{BB962C8B-B14F-4D97-AF65-F5344CB8AC3E}">
        <p14:creationId xmlns:p14="http://schemas.microsoft.com/office/powerpoint/2010/main" val="11734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animEffect transition="in" filter="fade">
                                      <p:cBhvr>
                                        <p:cTn id="7" dur="500"/>
                                        <p:tgtEl>
                                          <p:spTgt spid="2150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507">
                                            <p:txEl>
                                              <p:pRg st="1" end="1"/>
                                            </p:txEl>
                                          </p:spTgt>
                                        </p:tgtEl>
                                        <p:attrNameLst>
                                          <p:attrName>style.visibility</p:attrName>
                                        </p:attrNameLst>
                                      </p:cBhvr>
                                      <p:to>
                                        <p:strVal val="visible"/>
                                      </p:to>
                                    </p:set>
                                    <p:animEffect transition="in" filter="fade">
                                      <p:cBhvr>
                                        <p:cTn id="10" dur="500"/>
                                        <p:tgtEl>
                                          <p:spTgt spid="2150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507">
                                            <p:txEl>
                                              <p:pRg st="2" end="2"/>
                                            </p:txEl>
                                          </p:spTgt>
                                        </p:tgtEl>
                                        <p:attrNameLst>
                                          <p:attrName>style.visibility</p:attrName>
                                        </p:attrNameLst>
                                      </p:cBhvr>
                                      <p:to>
                                        <p:strVal val="visible"/>
                                      </p:to>
                                    </p:set>
                                    <p:animEffect transition="in" filter="fade">
                                      <p:cBhvr>
                                        <p:cTn id="13" dur="500"/>
                                        <p:tgtEl>
                                          <p:spTgt spid="2150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507">
                                            <p:txEl>
                                              <p:pRg st="3" end="3"/>
                                            </p:txEl>
                                          </p:spTgt>
                                        </p:tgtEl>
                                        <p:attrNameLst>
                                          <p:attrName>style.visibility</p:attrName>
                                        </p:attrNameLst>
                                      </p:cBhvr>
                                      <p:to>
                                        <p:strVal val="visible"/>
                                      </p:to>
                                    </p:set>
                                    <p:animEffect transition="in" filter="fade">
                                      <p:cBhvr>
                                        <p:cTn id="16" dur="500"/>
                                        <p:tgtEl>
                                          <p:spTgt spid="2150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507">
                                            <p:txEl>
                                              <p:pRg st="4" end="4"/>
                                            </p:txEl>
                                          </p:spTgt>
                                        </p:tgtEl>
                                        <p:attrNameLst>
                                          <p:attrName>style.visibility</p:attrName>
                                        </p:attrNameLst>
                                      </p:cBhvr>
                                      <p:to>
                                        <p:strVal val="visible"/>
                                      </p:to>
                                    </p:set>
                                    <p:animEffect transition="in" filter="fade">
                                      <p:cBhvr>
                                        <p:cTn id="19" dur="500"/>
                                        <p:tgtEl>
                                          <p:spTgt spid="2150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1507">
                                            <p:txEl>
                                              <p:pRg st="5" end="5"/>
                                            </p:txEl>
                                          </p:spTgt>
                                        </p:tgtEl>
                                        <p:attrNameLst>
                                          <p:attrName>style.visibility</p:attrName>
                                        </p:attrNameLst>
                                      </p:cBhvr>
                                      <p:to>
                                        <p:strVal val="visible"/>
                                      </p:to>
                                    </p:set>
                                    <p:animEffect transition="in" filter="fade">
                                      <p:cBhvr>
                                        <p:cTn id="24" dur="500"/>
                                        <p:tgtEl>
                                          <p:spTgt spid="21507">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507">
                                            <p:txEl>
                                              <p:pRg st="6" end="6"/>
                                            </p:txEl>
                                          </p:spTgt>
                                        </p:tgtEl>
                                        <p:attrNameLst>
                                          <p:attrName>style.visibility</p:attrName>
                                        </p:attrNameLst>
                                      </p:cBhvr>
                                      <p:to>
                                        <p:strVal val="visible"/>
                                      </p:to>
                                    </p:set>
                                    <p:animEffect transition="in" filter="fade">
                                      <p:cBhvr>
                                        <p:cTn id="27" dur="500"/>
                                        <p:tgtEl>
                                          <p:spTgt spid="21507">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507">
                                            <p:txEl>
                                              <p:pRg st="7" end="7"/>
                                            </p:txEl>
                                          </p:spTgt>
                                        </p:tgtEl>
                                        <p:attrNameLst>
                                          <p:attrName>style.visibility</p:attrName>
                                        </p:attrNameLst>
                                      </p:cBhvr>
                                      <p:to>
                                        <p:strVal val="visible"/>
                                      </p:to>
                                    </p:set>
                                    <p:animEffect transition="in" filter="fade">
                                      <p:cBhvr>
                                        <p:cTn id="30" dur="500"/>
                                        <p:tgtEl>
                                          <p:spTgt spid="21507">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1507">
                                            <p:txEl>
                                              <p:pRg st="8" end="8"/>
                                            </p:txEl>
                                          </p:spTgt>
                                        </p:tgtEl>
                                        <p:attrNameLst>
                                          <p:attrName>style.visibility</p:attrName>
                                        </p:attrNameLst>
                                      </p:cBhvr>
                                      <p:to>
                                        <p:strVal val="visible"/>
                                      </p:to>
                                    </p:set>
                                    <p:animEffect transition="in" filter="fade">
                                      <p:cBhvr>
                                        <p:cTn id="35" dur="500"/>
                                        <p:tgtEl>
                                          <p:spTgt spid="21507">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507">
                                            <p:txEl>
                                              <p:pRg st="9" end="9"/>
                                            </p:txEl>
                                          </p:spTgt>
                                        </p:tgtEl>
                                        <p:attrNameLst>
                                          <p:attrName>style.visibility</p:attrName>
                                        </p:attrNameLst>
                                      </p:cBhvr>
                                      <p:to>
                                        <p:strVal val="visible"/>
                                      </p:to>
                                    </p:set>
                                    <p:animEffect transition="in" filter="fade">
                                      <p:cBhvr>
                                        <p:cTn id="38" dur="500"/>
                                        <p:tgtEl>
                                          <p:spTgt spid="21507">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507">
                                            <p:txEl>
                                              <p:pRg st="10" end="10"/>
                                            </p:txEl>
                                          </p:spTgt>
                                        </p:tgtEl>
                                        <p:attrNameLst>
                                          <p:attrName>style.visibility</p:attrName>
                                        </p:attrNameLst>
                                      </p:cBhvr>
                                      <p:to>
                                        <p:strVal val="visible"/>
                                      </p:to>
                                    </p:set>
                                    <p:animEffect transition="in" filter="fade">
                                      <p:cBhvr>
                                        <p:cTn id="41" dur="500"/>
                                        <p:tgtEl>
                                          <p:spTgt spid="21507">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507">
                                            <p:txEl>
                                              <p:pRg st="11" end="11"/>
                                            </p:txEl>
                                          </p:spTgt>
                                        </p:tgtEl>
                                        <p:attrNameLst>
                                          <p:attrName>style.visibility</p:attrName>
                                        </p:attrNameLst>
                                      </p:cBhvr>
                                      <p:to>
                                        <p:strVal val="visible"/>
                                      </p:to>
                                    </p:set>
                                    <p:animEffect transition="in" filter="fade">
                                      <p:cBhvr>
                                        <p:cTn id="44" dur="500"/>
                                        <p:tgtEl>
                                          <p:spTgt spid="2150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Знаковые и </a:t>
            </a:r>
            <a:r>
              <a:rPr lang="ru-RU" dirty="0" err="1"/>
              <a:t>беззнаковые</a:t>
            </a:r>
            <a:r>
              <a:rPr lang="ru-RU" dirty="0"/>
              <a:t> целые числа</a:t>
            </a:r>
          </a:p>
        </p:txBody>
      </p:sp>
      <p:sp>
        <p:nvSpPr>
          <p:cNvPr id="3" name="Содержимое 2"/>
          <p:cNvSpPr>
            <a:spLocks noGrp="1"/>
          </p:cNvSpPr>
          <p:nvPr>
            <p:ph idx="1"/>
          </p:nvPr>
        </p:nvSpPr>
        <p:spPr/>
        <p:txBody>
          <a:bodyPr/>
          <a:lstStyle/>
          <a:p>
            <a:r>
              <a:rPr lang="ru-RU" dirty="0"/>
              <a:t>Типы </a:t>
            </a:r>
            <a:r>
              <a:rPr lang="en-US" dirty="0" err="1"/>
              <a:t>int</a:t>
            </a:r>
            <a:r>
              <a:rPr lang="en-US" dirty="0"/>
              <a:t> </a:t>
            </a:r>
            <a:r>
              <a:rPr lang="ru-RU" dirty="0"/>
              <a:t>и</a:t>
            </a:r>
            <a:r>
              <a:rPr lang="en-US" dirty="0"/>
              <a:t> short </a:t>
            </a:r>
            <a:r>
              <a:rPr lang="ru-RU" dirty="0"/>
              <a:t>являются знаковыми</a:t>
            </a:r>
          </a:p>
          <a:p>
            <a:pPr lvl="1"/>
            <a:r>
              <a:rPr lang="en-US" dirty="0"/>
              <a:t>int </a:t>
            </a:r>
            <a:r>
              <a:rPr lang="ru-RU" dirty="0"/>
              <a:t>== </a:t>
            </a:r>
            <a:r>
              <a:rPr lang="en-US" dirty="0"/>
              <a:t>signed int</a:t>
            </a:r>
          </a:p>
          <a:p>
            <a:pPr lvl="1"/>
            <a:r>
              <a:rPr lang="en-US" dirty="0"/>
              <a:t>short =</a:t>
            </a:r>
            <a:r>
              <a:rPr lang="ru-RU" dirty="0"/>
              <a:t>=</a:t>
            </a:r>
            <a:r>
              <a:rPr lang="en-US" dirty="0"/>
              <a:t> signed short</a:t>
            </a:r>
          </a:p>
          <a:p>
            <a:r>
              <a:rPr lang="ru-RU" dirty="0"/>
              <a:t>Тип </a:t>
            </a:r>
            <a:r>
              <a:rPr lang="en-US" dirty="0"/>
              <a:t>char</a:t>
            </a:r>
            <a:r>
              <a:rPr lang="ru-RU" dirty="0"/>
              <a:t>,</a:t>
            </a:r>
            <a:r>
              <a:rPr lang="en-US" dirty="0"/>
              <a:t> </a:t>
            </a:r>
            <a:r>
              <a:rPr lang="ru-RU" b="1" dirty="0"/>
              <a:t>как правило</a:t>
            </a:r>
            <a:r>
              <a:rPr lang="ru-RU" dirty="0"/>
              <a:t>, тоже знаковый</a:t>
            </a:r>
          </a:p>
          <a:p>
            <a:pPr lvl="1"/>
            <a:r>
              <a:rPr lang="ru-RU" dirty="0"/>
              <a:t>Это поведение может изменяться при помощи настроек некоторых компиляторов</a:t>
            </a:r>
          </a:p>
          <a:p>
            <a:pPr lvl="1"/>
            <a:r>
              <a:rPr lang="ru-RU" dirty="0"/>
              <a:t>Можно явно указать знак </a:t>
            </a:r>
            <a:r>
              <a:rPr lang="en-US" dirty="0"/>
              <a:t>char:</a:t>
            </a:r>
            <a:endParaRPr lang="ru-RU" dirty="0"/>
          </a:p>
          <a:p>
            <a:pPr lvl="1"/>
            <a:r>
              <a:rPr lang="en-US" dirty="0"/>
              <a:t>signed char </a:t>
            </a:r>
            <a:r>
              <a:rPr lang="ru-RU" dirty="0"/>
              <a:t>или </a:t>
            </a:r>
            <a:r>
              <a:rPr lang="en-US" dirty="0"/>
              <a:t>unsigned char</a:t>
            </a:r>
          </a:p>
        </p:txBody>
      </p:sp>
    </p:spTree>
    <p:extLst>
      <p:ext uri="{BB962C8B-B14F-4D97-AF65-F5344CB8AC3E}">
        <p14:creationId xmlns:p14="http://schemas.microsoft.com/office/powerpoint/2010/main" val="1159409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C165D-E38D-435E-807F-67D2F1F8D255}"/>
              </a:ext>
            </a:extLst>
          </p:cNvPr>
          <p:cNvSpPr>
            <a:spLocks noGrp="1"/>
          </p:cNvSpPr>
          <p:nvPr>
            <p:ph type="title"/>
          </p:nvPr>
        </p:nvSpPr>
        <p:spPr/>
        <p:txBody>
          <a:bodyPr/>
          <a:lstStyle/>
          <a:p>
            <a:r>
              <a:rPr lang="ru-RU" dirty="0"/>
              <a:t>Прочие целые числа</a:t>
            </a:r>
          </a:p>
        </p:txBody>
      </p:sp>
      <p:sp>
        <p:nvSpPr>
          <p:cNvPr id="3" name="Content Placeholder 2">
            <a:extLst>
              <a:ext uri="{FF2B5EF4-FFF2-40B4-BE49-F238E27FC236}">
                <a16:creationId xmlns:a16="http://schemas.microsoft.com/office/drawing/2014/main" id="{49482662-97F6-406A-A39F-F06DE78E3376}"/>
              </a:ext>
            </a:extLst>
          </p:cNvPr>
          <p:cNvSpPr>
            <a:spLocks noGrp="1"/>
          </p:cNvSpPr>
          <p:nvPr>
            <p:ph idx="1"/>
          </p:nvPr>
        </p:nvSpPr>
        <p:spPr/>
        <p:txBody>
          <a:bodyPr>
            <a:normAutofit fontScale="55000" lnSpcReduction="20000"/>
          </a:bodyPr>
          <a:lstStyle/>
          <a:p>
            <a:r>
              <a:rPr lang="en-US" dirty="0" err="1"/>
              <a:t>size_t</a:t>
            </a:r>
            <a:endParaRPr lang="ru-RU" dirty="0"/>
          </a:p>
          <a:p>
            <a:pPr lvl="1"/>
            <a:r>
              <a:rPr lang="ru-RU" dirty="0"/>
              <a:t>Беззнаковый тип, способный хранить размер объекта в памяти или количество типов</a:t>
            </a:r>
          </a:p>
          <a:p>
            <a:r>
              <a:rPr lang="en-US" dirty="0"/>
              <a:t>int8_t, int16_t, int32_t, int64_t</a:t>
            </a:r>
            <a:endParaRPr lang="ru-RU" dirty="0"/>
          </a:p>
          <a:p>
            <a:pPr lvl="1"/>
            <a:r>
              <a:rPr lang="ru-RU" dirty="0"/>
              <a:t>Числа со знаком фиксированной разрядности</a:t>
            </a:r>
          </a:p>
          <a:p>
            <a:r>
              <a:rPr lang="en-US" dirty="0"/>
              <a:t>uint8_t, uint16_t, uint32_t, uint64_t</a:t>
            </a:r>
          </a:p>
          <a:p>
            <a:pPr lvl="1"/>
            <a:r>
              <a:rPr lang="ru-RU" dirty="0"/>
              <a:t>Числа без знака указанной разрядности</a:t>
            </a:r>
            <a:endParaRPr lang="en-US" dirty="0"/>
          </a:p>
          <a:p>
            <a:r>
              <a:rPr lang="en-US" dirty="0"/>
              <a:t>int_fast8_t, int_fast16_t, int_fast32_t, int_fast64_t</a:t>
            </a:r>
          </a:p>
          <a:p>
            <a:pPr lvl="1"/>
            <a:r>
              <a:rPr lang="ru-RU" dirty="0"/>
              <a:t>Самый быстрый знаковый целочисленный тип не меньшей разрядности</a:t>
            </a:r>
          </a:p>
          <a:p>
            <a:r>
              <a:rPr lang="en-US" dirty="0"/>
              <a:t>uint_fast8_t, uint_fast16_t, uint_fast32_t, uint_fast64_t</a:t>
            </a:r>
          </a:p>
          <a:p>
            <a:pPr lvl="1"/>
            <a:r>
              <a:rPr lang="ru-RU" dirty="0"/>
              <a:t>Самый быстрый беззнаковый целочисленный тип не меньшей разрядности</a:t>
            </a:r>
          </a:p>
          <a:p>
            <a:r>
              <a:rPr lang="en-US" dirty="0" err="1"/>
              <a:t>intmax_t</a:t>
            </a:r>
            <a:r>
              <a:rPr lang="en-US" dirty="0"/>
              <a:t>, </a:t>
            </a:r>
            <a:r>
              <a:rPr lang="en-US" dirty="0" err="1"/>
              <a:t>uintmax_t</a:t>
            </a:r>
            <a:endParaRPr lang="en-US" dirty="0"/>
          </a:p>
          <a:p>
            <a:r>
              <a:rPr lang="en-US" dirty="0" err="1"/>
              <a:t>intptr_t</a:t>
            </a:r>
            <a:r>
              <a:rPr lang="en-US" dirty="0"/>
              <a:t>, </a:t>
            </a:r>
            <a:r>
              <a:rPr lang="en-US" dirty="0" err="1"/>
              <a:t>uintptr_t</a:t>
            </a:r>
            <a:endParaRPr lang="en-US" dirty="0"/>
          </a:p>
          <a:p>
            <a:r>
              <a:rPr lang="en-US" dirty="0"/>
              <a:t>int_least8_t, int_least16_t, int_least32_t, int_least64_t, uint_least8_t, uint_least16_t, uint_least32_t, uint_least64_t</a:t>
            </a:r>
            <a:endParaRPr lang="ru-RU" dirty="0"/>
          </a:p>
          <a:p>
            <a:r>
              <a:rPr lang="ru-RU" dirty="0"/>
              <a:t>Объявлены в </a:t>
            </a:r>
            <a:r>
              <a:rPr lang="en-US" dirty="0"/>
              <a:t>&lt;</a:t>
            </a:r>
            <a:r>
              <a:rPr lang="en-US" dirty="0" err="1"/>
              <a:t>cstdint</a:t>
            </a:r>
            <a:r>
              <a:rPr lang="en-US" dirty="0"/>
              <a:t>&gt;</a:t>
            </a:r>
          </a:p>
          <a:p>
            <a:r>
              <a:rPr lang="en-US" dirty="0">
                <a:hlinkClick r:id="rId3"/>
              </a:rPr>
              <a:t>https://en.cppreference.com/w/cpp/types/integer</a:t>
            </a:r>
            <a:endParaRPr lang="en-US" dirty="0"/>
          </a:p>
        </p:txBody>
      </p:sp>
    </p:spTree>
    <p:extLst>
      <p:ext uri="{BB962C8B-B14F-4D97-AF65-F5344CB8AC3E}">
        <p14:creationId xmlns:p14="http://schemas.microsoft.com/office/powerpoint/2010/main" val="1253522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fade">
                                      <p:cBhvr>
                                        <p:cTn id="62" dur="500"/>
                                        <p:tgtEl>
                                          <p:spTgt spid="3">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fade">
                                      <p:cBhvr>
                                        <p:cTn id="6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65E1B25-A8A0-2385-3D20-3E282ECE9B5F}"/>
            </a:ext>
          </a:extLst>
        </p:cNvPr>
        <p:cNvGrpSpPr/>
        <p:nvPr/>
      </p:nvGrpSpPr>
      <p:grpSpPr>
        <a:xfrm>
          <a:off x="0" y="0"/>
          <a:ext cx="0" cy="0"/>
          <a:chOff x="0" y="0"/>
          <a:chExt cx="0" cy="0"/>
        </a:xfrm>
      </p:grpSpPr>
      <p:pic>
        <p:nvPicPr>
          <p:cNvPr id="5" name="Рисунок 4">
            <a:extLst>
              <a:ext uri="{FF2B5EF4-FFF2-40B4-BE49-F238E27FC236}">
                <a16:creationId xmlns:a16="http://schemas.microsoft.com/office/drawing/2014/main" id="{F5707477-C08B-5386-7803-DA7A0EFCF2B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0"/>
            <a:ext cx="12191998" cy="6857999"/>
          </a:xfrm>
          <a:prstGeom prst="rect">
            <a:avLst/>
          </a:prstGeom>
        </p:spPr>
      </p:pic>
      <p:sp>
        <p:nvSpPr>
          <p:cNvPr id="7" name="Заголовок 6">
            <a:extLst>
              <a:ext uri="{FF2B5EF4-FFF2-40B4-BE49-F238E27FC236}">
                <a16:creationId xmlns:a16="http://schemas.microsoft.com/office/drawing/2014/main" id="{53778AC3-DD31-FE20-F1FB-3EC484451CFB}"/>
              </a:ext>
            </a:extLst>
          </p:cNvPr>
          <p:cNvSpPr>
            <a:spLocks noGrp="1"/>
          </p:cNvSpPr>
          <p:nvPr>
            <p:ph type="ctrTitle"/>
          </p:nvPr>
        </p:nvSpPr>
        <p:spPr>
          <a:xfrm>
            <a:off x="911424" y="1122362"/>
            <a:ext cx="10297144" cy="4034830"/>
          </a:xfrm>
        </p:spPr>
        <p:txBody>
          <a:bodyPr>
            <a:normAutofit/>
          </a:bodyPr>
          <a:lstStyle/>
          <a:p>
            <a:pPr algn="l"/>
            <a:r>
              <a:rPr lang="ru-RU" sz="10700" dirty="0">
                <a:solidFill>
                  <a:schemeClr val="bg1"/>
                </a:solidFill>
                <a:latin typeface="Impact" panose="020B0806030902050204" pitchFamily="34" charset="0"/>
              </a:rPr>
              <a:t>Синтаксис языка </a:t>
            </a:r>
            <a:r>
              <a:rPr lang="en-US" sz="10700" dirty="0">
                <a:solidFill>
                  <a:schemeClr val="bg1"/>
                </a:solidFill>
                <a:latin typeface="Impact" panose="020B0806030902050204" pitchFamily="34" charset="0"/>
              </a:rPr>
              <a:t>C++</a:t>
            </a:r>
            <a:endParaRPr lang="ru-RU" sz="9600" dirty="0">
              <a:solidFill>
                <a:schemeClr val="bg1"/>
              </a:solidFill>
              <a:latin typeface="Impact" panose="020B0806030902050204" pitchFamily="34" charset="0"/>
            </a:endParaRPr>
          </a:p>
        </p:txBody>
      </p:sp>
    </p:spTree>
    <p:extLst>
      <p:ext uri="{BB962C8B-B14F-4D97-AF65-F5344CB8AC3E}">
        <p14:creationId xmlns:p14="http://schemas.microsoft.com/office/powerpoint/2010/main" val="553203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a:bodyPr>
          <a:lstStyle/>
          <a:p>
            <a:pPr>
              <a:defRPr/>
            </a:pPr>
            <a:r>
              <a:rPr lang="ru-RU" dirty="0"/>
              <a:t>Числа с плавающей запятой</a:t>
            </a:r>
          </a:p>
        </p:txBody>
      </p:sp>
      <p:sp>
        <p:nvSpPr>
          <p:cNvPr id="24579" name="Rectangle 3"/>
          <p:cNvSpPr>
            <a:spLocks noGrp="1" noChangeArrowheads="1"/>
          </p:cNvSpPr>
          <p:nvPr>
            <p:ph idx="1"/>
          </p:nvPr>
        </p:nvSpPr>
        <p:spPr/>
        <p:txBody>
          <a:bodyPr>
            <a:normAutofit fontScale="85000" lnSpcReduction="20000"/>
          </a:bodyPr>
          <a:lstStyle/>
          <a:p>
            <a:pPr eaLnBrk="1" hangingPunct="1"/>
            <a:r>
              <a:rPr lang="ru-RU" sz="2800" dirty="0"/>
              <a:t>Хранят вещественные числа различного размера и точности</a:t>
            </a:r>
            <a:endParaRPr lang="en-US" sz="2800" dirty="0"/>
          </a:p>
          <a:p>
            <a:pPr lvl="1" eaLnBrk="1" hangingPunct="1"/>
            <a:r>
              <a:rPr lang="en-US" dirty="0"/>
              <a:t>float</a:t>
            </a:r>
          </a:p>
          <a:p>
            <a:pPr lvl="1" eaLnBrk="1" hangingPunct="1"/>
            <a:r>
              <a:rPr lang="en-US" dirty="0"/>
              <a:t>double</a:t>
            </a:r>
          </a:p>
          <a:p>
            <a:pPr lvl="1" eaLnBrk="1" hangingPunct="1"/>
            <a:r>
              <a:rPr lang="en-US" dirty="0"/>
              <a:t>long double</a:t>
            </a:r>
            <a:endParaRPr lang="ru-RU" dirty="0"/>
          </a:p>
          <a:p>
            <a:pPr eaLnBrk="1" hangingPunct="1"/>
            <a:r>
              <a:rPr lang="ru-RU" sz="2800" dirty="0"/>
              <a:t>Гарантированы</a:t>
            </a:r>
            <a:r>
              <a:rPr lang="en-US" sz="2800" dirty="0"/>
              <a:t> </a:t>
            </a:r>
            <a:r>
              <a:rPr lang="ru-RU" sz="2800" dirty="0"/>
              <a:t>следующие соотношения размеров вещественных типов данных</a:t>
            </a:r>
          </a:p>
          <a:p>
            <a:pPr lvl="1" eaLnBrk="1" hangingPunct="1"/>
            <a:r>
              <a:rPr lang="en-US" dirty="0" err="1"/>
              <a:t>sizeof</a:t>
            </a:r>
            <a:r>
              <a:rPr lang="en-US" dirty="0"/>
              <a:t>(float) &lt;= </a:t>
            </a:r>
            <a:r>
              <a:rPr lang="en-US" dirty="0" err="1"/>
              <a:t>sizeof</a:t>
            </a:r>
            <a:r>
              <a:rPr lang="en-US" dirty="0"/>
              <a:t>(double) </a:t>
            </a:r>
            <a:endParaRPr lang="ru-RU" dirty="0"/>
          </a:p>
          <a:p>
            <a:pPr lvl="1" eaLnBrk="1" hangingPunct="1"/>
            <a:r>
              <a:rPr lang="en-US" dirty="0" err="1"/>
              <a:t>sizeof</a:t>
            </a:r>
            <a:r>
              <a:rPr lang="en-US" dirty="0"/>
              <a:t>(double) &lt;= </a:t>
            </a:r>
            <a:r>
              <a:rPr lang="en-US" dirty="0" err="1"/>
              <a:t>sizeof</a:t>
            </a:r>
            <a:r>
              <a:rPr lang="en-US" dirty="0"/>
              <a:t> (long double)</a:t>
            </a:r>
          </a:p>
          <a:p>
            <a:r>
              <a:rPr lang="ru-RU" dirty="0"/>
              <a:t>Могут поддерживать специальные значения:</a:t>
            </a:r>
          </a:p>
          <a:p>
            <a:pPr lvl="1"/>
            <a:r>
              <a:rPr lang="ru-RU" dirty="0"/>
              <a:t>Положительная и отрицательная бесконечности</a:t>
            </a:r>
            <a:r>
              <a:rPr lang="en-US" dirty="0"/>
              <a:t> (INFINITY)</a:t>
            </a:r>
            <a:endParaRPr lang="ru-RU" dirty="0"/>
          </a:p>
          <a:p>
            <a:pPr lvl="1"/>
            <a:r>
              <a:rPr lang="ru-RU" dirty="0"/>
              <a:t>Отрицательный ноль. Равен положительному нулю</a:t>
            </a:r>
            <a:endParaRPr lang="en-US" dirty="0"/>
          </a:p>
          <a:p>
            <a:pPr lvl="2"/>
            <a:r>
              <a:rPr lang="en-US" dirty="0"/>
              <a:t>1.0/0.0 == INFINITY</a:t>
            </a:r>
          </a:p>
          <a:p>
            <a:pPr lvl="2"/>
            <a:r>
              <a:rPr lang="en-US" dirty="0"/>
              <a:t>1.0/-0.0 == -INFINITY</a:t>
            </a:r>
          </a:p>
          <a:p>
            <a:pPr lvl="1"/>
            <a:r>
              <a:rPr lang="ru-RU" dirty="0"/>
              <a:t>Не-числа (</a:t>
            </a:r>
            <a:r>
              <a:rPr lang="en-US" dirty="0"/>
              <a:t>not-a-number, </a:t>
            </a:r>
            <a:r>
              <a:rPr lang="en-US" dirty="0" err="1"/>
              <a:t>NaN</a:t>
            </a:r>
            <a:r>
              <a:rPr lang="en-US" dirty="0"/>
              <a:t>)</a:t>
            </a:r>
            <a:endParaRPr lang="ru-RU" dirty="0"/>
          </a:p>
          <a:p>
            <a:pPr lvl="2"/>
            <a:r>
              <a:rPr lang="ru-RU" dirty="0"/>
              <a:t>Несравнимы на равенство ни с чем (включая самих себя)</a:t>
            </a:r>
          </a:p>
        </p:txBody>
      </p:sp>
    </p:spTree>
    <p:extLst>
      <p:ext uri="{BB962C8B-B14F-4D97-AF65-F5344CB8AC3E}">
        <p14:creationId xmlns:p14="http://schemas.microsoft.com/office/powerpoint/2010/main" val="3129385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Effect transition="in" filter="fade">
                                      <p:cBhvr>
                                        <p:cTn id="7" dur="500"/>
                                        <p:tgtEl>
                                          <p:spTgt spid="2457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579">
                                            <p:txEl>
                                              <p:pRg st="1" end="1"/>
                                            </p:txEl>
                                          </p:spTgt>
                                        </p:tgtEl>
                                        <p:attrNameLst>
                                          <p:attrName>style.visibility</p:attrName>
                                        </p:attrNameLst>
                                      </p:cBhvr>
                                      <p:to>
                                        <p:strVal val="visible"/>
                                      </p:to>
                                    </p:set>
                                    <p:animEffect transition="in" filter="fade">
                                      <p:cBhvr>
                                        <p:cTn id="10" dur="500"/>
                                        <p:tgtEl>
                                          <p:spTgt spid="2457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579">
                                            <p:txEl>
                                              <p:pRg st="2" end="2"/>
                                            </p:txEl>
                                          </p:spTgt>
                                        </p:tgtEl>
                                        <p:attrNameLst>
                                          <p:attrName>style.visibility</p:attrName>
                                        </p:attrNameLst>
                                      </p:cBhvr>
                                      <p:to>
                                        <p:strVal val="visible"/>
                                      </p:to>
                                    </p:set>
                                    <p:animEffect transition="in" filter="fade">
                                      <p:cBhvr>
                                        <p:cTn id="13" dur="500"/>
                                        <p:tgtEl>
                                          <p:spTgt spid="24579">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579">
                                            <p:txEl>
                                              <p:pRg st="3" end="3"/>
                                            </p:txEl>
                                          </p:spTgt>
                                        </p:tgtEl>
                                        <p:attrNameLst>
                                          <p:attrName>style.visibility</p:attrName>
                                        </p:attrNameLst>
                                      </p:cBhvr>
                                      <p:to>
                                        <p:strVal val="visible"/>
                                      </p:to>
                                    </p:set>
                                    <p:animEffect transition="in" filter="fade">
                                      <p:cBhvr>
                                        <p:cTn id="16" dur="500"/>
                                        <p:tgtEl>
                                          <p:spTgt spid="24579">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4579">
                                            <p:txEl>
                                              <p:pRg st="4" end="4"/>
                                            </p:txEl>
                                          </p:spTgt>
                                        </p:tgtEl>
                                        <p:attrNameLst>
                                          <p:attrName>style.visibility</p:attrName>
                                        </p:attrNameLst>
                                      </p:cBhvr>
                                      <p:to>
                                        <p:strVal val="visible"/>
                                      </p:to>
                                    </p:set>
                                    <p:animEffect transition="in" filter="fade">
                                      <p:cBhvr>
                                        <p:cTn id="21" dur="500"/>
                                        <p:tgtEl>
                                          <p:spTgt spid="24579">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4579">
                                            <p:txEl>
                                              <p:pRg st="5" end="5"/>
                                            </p:txEl>
                                          </p:spTgt>
                                        </p:tgtEl>
                                        <p:attrNameLst>
                                          <p:attrName>style.visibility</p:attrName>
                                        </p:attrNameLst>
                                      </p:cBhvr>
                                      <p:to>
                                        <p:strVal val="visible"/>
                                      </p:to>
                                    </p:set>
                                    <p:animEffect transition="in" filter="fade">
                                      <p:cBhvr>
                                        <p:cTn id="24" dur="500"/>
                                        <p:tgtEl>
                                          <p:spTgt spid="24579">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4579">
                                            <p:txEl>
                                              <p:pRg st="6" end="6"/>
                                            </p:txEl>
                                          </p:spTgt>
                                        </p:tgtEl>
                                        <p:attrNameLst>
                                          <p:attrName>style.visibility</p:attrName>
                                        </p:attrNameLst>
                                      </p:cBhvr>
                                      <p:to>
                                        <p:strVal val="visible"/>
                                      </p:to>
                                    </p:set>
                                    <p:animEffect transition="in" filter="fade">
                                      <p:cBhvr>
                                        <p:cTn id="27" dur="500"/>
                                        <p:tgtEl>
                                          <p:spTgt spid="24579">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4579">
                                            <p:txEl>
                                              <p:pRg st="7" end="7"/>
                                            </p:txEl>
                                          </p:spTgt>
                                        </p:tgtEl>
                                        <p:attrNameLst>
                                          <p:attrName>style.visibility</p:attrName>
                                        </p:attrNameLst>
                                      </p:cBhvr>
                                      <p:to>
                                        <p:strVal val="visible"/>
                                      </p:to>
                                    </p:set>
                                    <p:animEffect transition="in" filter="fade">
                                      <p:cBhvr>
                                        <p:cTn id="32" dur="500"/>
                                        <p:tgtEl>
                                          <p:spTgt spid="24579">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4579">
                                            <p:txEl>
                                              <p:pRg st="8" end="8"/>
                                            </p:txEl>
                                          </p:spTgt>
                                        </p:tgtEl>
                                        <p:attrNameLst>
                                          <p:attrName>style.visibility</p:attrName>
                                        </p:attrNameLst>
                                      </p:cBhvr>
                                      <p:to>
                                        <p:strVal val="visible"/>
                                      </p:to>
                                    </p:set>
                                    <p:animEffect transition="in" filter="fade">
                                      <p:cBhvr>
                                        <p:cTn id="35" dur="500"/>
                                        <p:tgtEl>
                                          <p:spTgt spid="24579">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4579">
                                            <p:txEl>
                                              <p:pRg st="9" end="9"/>
                                            </p:txEl>
                                          </p:spTgt>
                                        </p:tgtEl>
                                        <p:attrNameLst>
                                          <p:attrName>style.visibility</p:attrName>
                                        </p:attrNameLst>
                                      </p:cBhvr>
                                      <p:to>
                                        <p:strVal val="visible"/>
                                      </p:to>
                                    </p:set>
                                    <p:animEffect transition="in" filter="fade">
                                      <p:cBhvr>
                                        <p:cTn id="38" dur="500"/>
                                        <p:tgtEl>
                                          <p:spTgt spid="24579">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4579">
                                            <p:txEl>
                                              <p:pRg st="10" end="10"/>
                                            </p:txEl>
                                          </p:spTgt>
                                        </p:tgtEl>
                                        <p:attrNameLst>
                                          <p:attrName>style.visibility</p:attrName>
                                        </p:attrNameLst>
                                      </p:cBhvr>
                                      <p:to>
                                        <p:strVal val="visible"/>
                                      </p:to>
                                    </p:set>
                                    <p:animEffect transition="in" filter="fade">
                                      <p:cBhvr>
                                        <p:cTn id="41" dur="500"/>
                                        <p:tgtEl>
                                          <p:spTgt spid="24579">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579">
                                            <p:txEl>
                                              <p:pRg st="11" end="11"/>
                                            </p:txEl>
                                          </p:spTgt>
                                        </p:tgtEl>
                                        <p:attrNameLst>
                                          <p:attrName>style.visibility</p:attrName>
                                        </p:attrNameLst>
                                      </p:cBhvr>
                                      <p:to>
                                        <p:strVal val="visible"/>
                                      </p:to>
                                    </p:set>
                                    <p:animEffect transition="in" filter="fade">
                                      <p:cBhvr>
                                        <p:cTn id="44" dur="500"/>
                                        <p:tgtEl>
                                          <p:spTgt spid="24579">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4579">
                                            <p:txEl>
                                              <p:pRg st="12" end="12"/>
                                            </p:txEl>
                                          </p:spTgt>
                                        </p:tgtEl>
                                        <p:attrNameLst>
                                          <p:attrName>style.visibility</p:attrName>
                                        </p:attrNameLst>
                                      </p:cBhvr>
                                      <p:to>
                                        <p:strVal val="visible"/>
                                      </p:to>
                                    </p:set>
                                    <p:animEffect transition="in" filter="fade">
                                      <p:cBhvr>
                                        <p:cTn id="47" dur="500"/>
                                        <p:tgtEl>
                                          <p:spTgt spid="24579">
                                            <p:txEl>
                                              <p:pRg st="12" end="12"/>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4579">
                                            <p:txEl>
                                              <p:pRg st="13" end="13"/>
                                            </p:txEl>
                                          </p:spTgt>
                                        </p:tgtEl>
                                        <p:attrNameLst>
                                          <p:attrName>style.visibility</p:attrName>
                                        </p:attrNameLst>
                                      </p:cBhvr>
                                      <p:to>
                                        <p:strVal val="visible"/>
                                      </p:to>
                                    </p:set>
                                    <p:animEffect transition="in" filter="fade">
                                      <p:cBhvr>
                                        <p:cTn id="50" dur="500"/>
                                        <p:tgtEl>
                                          <p:spTgt spid="2457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869D2-68FD-AB0E-711E-3DDC2945D51D}"/>
              </a:ext>
            </a:extLst>
          </p:cNvPr>
          <p:cNvSpPr>
            <a:spLocks noGrp="1"/>
          </p:cNvSpPr>
          <p:nvPr>
            <p:ph type="title"/>
          </p:nvPr>
        </p:nvSpPr>
        <p:spPr/>
        <p:txBody>
          <a:bodyPr/>
          <a:lstStyle/>
          <a:p>
            <a:r>
              <a:rPr lang="ru-RU" dirty="0"/>
              <a:t>Пример – вычисление площади окружности</a:t>
            </a:r>
            <a:endParaRPr lang="en-US" dirty="0"/>
          </a:p>
        </p:txBody>
      </p:sp>
      <p:sp>
        <p:nvSpPr>
          <p:cNvPr id="6" name="TextBox 5">
            <a:extLst>
              <a:ext uri="{FF2B5EF4-FFF2-40B4-BE49-F238E27FC236}">
                <a16:creationId xmlns:a16="http://schemas.microsoft.com/office/drawing/2014/main" id="{947C2995-1668-95D9-D1ED-C00E26B108B2}"/>
              </a:ext>
            </a:extLst>
          </p:cNvPr>
          <p:cNvSpPr txBox="1"/>
          <p:nvPr/>
        </p:nvSpPr>
        <p:spPr>
          <a:xfrm>
            <a:off x="838200" y="2204864"/>
            <a:ext cx="10515600" cy="3970318"/>
          </a:xfrm>
          <a:prstGeom prst="rect">
            <a:avLst/>
          </a:prstGeom>
          <a:noFill/>
        </p:spPr>
        <p:txBody>
          <a:bodyPr wrap="square">
            <a:spAutoFit/>
          </a:bodyPr>
          <a:lstStyle/>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&lt;iostream&gt;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&lt;numbers&gt;</a:t>
            </a:r>
            <a:endParaRPr lang="en-US" b="0" dirty="0">
              <a:solidFill>
                <a:srgbClr val="3B3B3B"/>
              </a:solidFill>
              <a:effectLst/>
              <a:latin typeface="Consolas" panose="020B0609020204030204" pitchFamily="49" charset="0"/>
            </a:endParaRP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double</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CalculateCircleArea</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double</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radius</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numbers</a:t>
            </a:r>
            <a:r>
              <a:rPr lang="en-US" b="0" dirty="0">
                <a:solidFill>
                  <a:srgbClr val="3B3B3B"/>
                </a:solidFill>
                <a:effectLst/>
                <a:latin typeface="Consolas" panose="020B0609020204030204" pitchFamily="49" charset="0"/>
              </a:rPr>
              <a:t>::pi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radius</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radius</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CalculateCircleArea</a:t>
            </a:r>
            <a:r>
              <a:rPr lang="en-US" b="0" dirty="0">
                <a:solidFill>
                  <a:srgbClr val="3B3B3B"/>
                </a:solidFill>
                <a:effectLst/>
                <a:latin typeface="Consolas" panose="020B0609020204030204" pitchFamily="49" charset="0"/>
              </a:rPr>
              <a:t>(</a:t>
            </a:r>
            <a:r>
              <a:rPr lang="en-US" b="0" dirty="0">
                <a:solidFill>
                  <a:srgbClr val="098658"/>
                </a:solidFill>
                <a:effectLst/>
                <a:latin typeface="Consolas" panose="020B0609020204030204" pitchFamily="49" charset="0"/>
              </a:rPr>
              <a:t>10</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endParaRPr lang="en-US" b="0" dirty="0">
              <a:solidFill>
                <a:srgbClr val="3B3B3B"/>
              </a:solidFill>
              <a:effectLst/>
              <a:latin typeface="Consolas" panose="020B0609020204030204" pitchFamily="49" charset="0"/>
            </a:endParaRPr>
          </a:p>
        </p:txBody>
      </p:sp>
    </p:spTree>
    <p:extLst>
      <p:ext uri="{BB962C8B-B14F-4D97-AF65-F5344CB8AC3E}">
        <p14:creationId xmlns:p14="http://schemas.microsoft.com/office/powerpoint/2010/main" val="21600455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Объявление переменных</a:t>
            </a:r>
          </a:p>
        </p:txBody>
      </p:sp>
      <p:sp>
        <p:nvSpPr>
          <p:cNvPr id="4" name="Текст 3"/>
          <p:cNvSpPr>
            <a:spLocks noGrp="1"/>
          </p:cNvSpPr>
          <p:nvPr>
            <p:ph type="body" idx="1"/>
          </p:nvPr>
        </p:nvSpPr>
        <p:spPr/>
        <p:txBody>
          <a:bodyPr/>
          <a:lstStyle/>
          <a:p>
            <a:endParaRPr lang="ru-RU"/>
          </a:p>
        </p:txBody>
      </p:sp>
    </p:spTree>
    <p:extLst>
      <p:ext uri="{BB962C8B-B14F-4D97-AF65-F5344CB8AC3E}">
        <p14:creationId xmlns:p14="http://schemas.microsoft.com/office/powerpoint/2010/main" val="784873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normAutofit/>
          </a:bodyPr>
          <a:lstStyle/>
          <a:p>
            <a:r>
              <a:rPr lang="ru-RU" dirty="0"/>
              <a:t>Объявление локальных переменных и констант</a:t>
            </a:r>
          </a:p>
        </p:txBody>
      </p:sp>
      <p:sp>
        <p:nvSpPr>
          <p:cNvPr id="6" name="Прямоугольник 5"/>
          <p:cNvSpPr/>
          <p:nvPr/>
        </p:nvSpPr>
        <p:spPr>
          <a:xfrm>
            <a:off x="838200" y="1968560"/>
            <a:ext cx="9397752" cy="4524315"/>
          </a:xfrm>
          <a:prstGeom prst="rect">
            <a:avLst/>
          </a:prstGeom>
        </p:spPr>
        <p:txBody>
          <a:bodyPr wrap="square">
            <a:spAutoFit/>
          </a:bodyPr>
          <a:lstStyle/>
          <a:p>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main</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Объявление переменной</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carSpeed</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типа</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double</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carSpeed</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carSpeed</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45.8;</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Объявление переменной можно совместить с ее инициализацией</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userAge</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20;</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float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x</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12.6f;</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 Константа при объявлении всегда должна быть проинициализирована</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SPEED_OF_LIGHT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299792458.0;</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SECONDS_IN_HOUR</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3600;</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HOURS_IN_DAY</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24;</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Константа может быть также проинициализирована в результате выражения</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SECONDS_IN_DAY</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SECONDS_IN_HOUR</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HOURS_IN_DAY</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5602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fade">
                                      <p:cBhvr>
                                        <p:cTn id="10" dur="500"/>
                                        <p:tgtEl>
                                          <p:spTgt spid="6">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animEffect transition="in" filter="fade">
                                      <p:cBhvr>
                                        <p:cTn id="13" dur="500"/>
                                        <p:tgtEl>
                                          <p:spTgt spid="6">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8" end="8"/>
                                            </p:txEl>
                                          </p:spTgt>
                                        </p:tgtEl>
                                        <p:attrNameLst>
                                          <p:attrName>style.visibility</p:attrName>
                                        </p:attrNameLst>
                                      </p:cBhvr>
                                      <p:to>
                                        <p:strVal val="visible"/>
                                      </p:to>
                                    </p:set>
                                    <p:animEffect transition="in" filter="fade">
                                      <p:cBhvr>
                                        <p:cTn id="24" dur="500"/>
                                        <p:tgtEl>
                                          <p:spTgt spid="6">
                                            <p:txEl>
                                              <p:pRg st="8" end="8"/>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animEffect transition="in" filter="fade">
                                      <p:cBhvr>
                                        <p:cTn id="27" dur="500"/>
                                        <p:tgtEl>
                                          <p:spTgt spid="6">
                                            <p:txEl>
                                              <p:pRg st="10" end="1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11" end="11"/>
                                            </p:txEl>
                                          </p:spTgt>
                                        </p:tgtEl>
                                        <p:attrNameLst>
                                          <p:attrName>style.visibility</p:attrName>
                                        </p:attrNameLst>
                                      </p:cBhvr>
                                      <p:to>
                                        <p:strVal val="visible"/>
                                      </p:to>
                                    </p:set>
                                    <p:animEffect transition="in" filter="fade">
                                      <p:cBhvr>
                                        <p:cTn id="30" dur="500"/>
                                        <p:tgtEl>
                                          <p:spTgt spid="6">
                                            <p:txEl>
                                              <p:pRg st="11" end="1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12" end="12"/>
                                            </p:txEl>
                                          </p:spTgt>
                                        </p:tgtEl>
                                        <p:attrNameLst>
                                          <p:attrName>style.visibility</p:attrName>
                                        </p:attrNameLst>
                                      </p:cBhvr>
                                      <p:to>
                                        <p:strVal val="visible"/>
                                      </p:to>
                                    </p:set>
                                    <p:animEffect transition="in" filter="fade">
                                      <p:cBhvr>
                                        <p:cTn id="33" dur="500"/>
                                        <p:tgtEl>
                                          <p:spTgt spid="6">
                                            <p:txEl>
                                              <p:pRg st="12" end="1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6">
                                            <p:txEl>
                                              <p:pRg st="13" end="13"/>
                                            </p:txEl>
                                          </p:spTgt>
                                        </p:tgtEl>
                                        <p:attrNameLst>
                                          <p:attrName>style.visibility</p:attrName>
                                        </p:attrNameLst>
                                      </p:cBhvr>
                                      <p:to>
                                        <p:strVal val="visible"/>
                                      </p:to>
                                    </p:set>
                                    <p:animEffect transition="in" filter="fade">
                                      <p:cBhvr>
                                        <p:cTn id="36" dur="500"/>
                                        <p:tgtEl>
                                          <p:spTgt spid="6">
                                            <p:txEl>
                                              <p:pRg st="13" end="1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15" end="15"/>
                                            </p:txEl>
                                          </p:spTgt>
                                        </p:tgtEl>
                                        <p:attrNameLst>
                                          <p:attrName>style.visibility</p:attrName>
                                        </p:attrNameLst>
                                      </p:cBhvr>
                                      <p:to>
                                        <p:strVal val="visible"/>
                                      </p:to>
                                    </p:set>
                                    <p:animEffect transition="in" filter="fade">
                                      <p:cBhvr>
                                        <p:cTn id="41" dur="500"/>
                                        <p:tgtEl>
                                          <p:spTgt spid="6">
                                            <p:txEl>
                                              <p:pRg st="15" end="15"/>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6">
                                            <p:txEl>
                                              <p:pRg st="16" end="16"/>
                                            </p:txEl>
                                          </p:spTgt>
                                        </p:tgtEl>
                                        <p:attrNameLst>
                                          <p:attrName>style.visibility</p:attrName>
                                        </p:attrNameLst>
                                      </p:cBhvr>
                                      <p:to>
                                        <p:strVal val="visible"/>
                                      </p:to>
                                    </p:set>
                                    <p:animEffect transition="in" filter="fade">
                                      <p:cBhvr>
                                        <p:cTn id="44"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Автоматическое определение типа переменной</a:t>
            </a:r>
          </a:p>
        </p:txBody>
      </p:sp>
      <p:sp>
        <p:nvSpPr>
          <p:cNvPr id="3" name="Прямоугольник 2"/>
          <p:cNvSpPr/>
          <p:nvPr/>
        </p:nvSpPr>
        <p:spPr>
          <a:xfrm>
            <a:off x="838200" y="1844824"/>
            <a:ext cx="8786192" cy="4869025"/>
          </a:xfrm>
          <a:prstGeom prst="rect">
            <a:avLst/>
          </a:prstGeom>
        </p:spPr>
        <p:txBody>
          <a:bodyPr wrap="square">
            <a:spAutoFit/>
          </a:bodyPr>
          <a:lstStyle/>
          <a:p>
            <a:pPr>
              <a:lnSpc>
                <a:spcPct val="115000"/>
              </a:lnSpc>
            </a:pP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main</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double</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auto</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PI</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3.14159265;</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float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b="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auto</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E</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2.71828</a:t>
            </a:r>
            <a:r>
              <a:rPr lang="en-US" sz="1600" dirty="0">
                <a:solidFill>
                  <a:srgbClr val="FF0000"/>
                </a:solidFill>
                <a:latin typeface="Consolas" panose="020B0609020204030204" pitchFamily="49" charset="0"/>
                <a:ea typeface="Calibri" panose="020F0502020204030204" pitchFamily="34" charset="0"/>
                <a:cs typeface="Times New Roman" panose="02020603050405020304" pitchFamily="18" charset="0"/>
              </a:rPr>
              <a:t>f</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float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auto</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e2</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E</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double</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const</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auto</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halfPI</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PI</a:t>
            </a: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2;</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long double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функция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sqrt </a:t>
            </a:r>
            <a:r>
              <a:rPr lang="ru-RU"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возвращает значение </a:t>
            </a:r>
            <a:r>
              <a:rPr lang="en-US" sz="16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long double)</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auto</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6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sqrtPi</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ru-RU" sz="1600" i="1"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sqrt</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ru-RU" sz="16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PI</a:t>
            </a:r>
            <a:r>
              <a:rPr lang="ru-RU"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a:p>
            <a:r>
              <a:rPr lang="en-US" sz="16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6713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Effect transition="in" filter="fade">
                                      <p:cBhvr>
                                        <p:cTn id="23" dur="500"/>
                                        <p:tgtEl>
                                          <p:spTgt spid="3">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9" end="9"/>
                                            </p:txEl>
                                          </p:spTgt>
                                        </p:tgtEl>
                                        <p:attrNameLst>
                                          <p:attrName>style.visibility</p:attrName>
                                        </p:attrNameLst>
                                      </p:cBhvr>
                                      <p:to>
                                        <p:strVal val="visible"/>
                                      </p:to>
                                    </p:set>
                                    <p:animEffect transition="in" filter="fade">
                                      <p:cBhvr>
                                        <p:cTn id="26" dur="500"/>
                                        <p:tgtEl>
                                          <p:spTgt spid="3">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animEffect transition="in" filter="fade">
                                      <p:cBhvr>
                                        <p:cTn id="31" dur="500"/>
                                        <p:tgtEl>
                                          <p:spTgt spid="3">
                                            <p:txEl>
                                              <p:pRg st="11" end="1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12" end="12"/>
                                            </p:txEl>
                                          </p:spTgt>
                                        </p:tgtEl>
                                        <p:attrNameLst>
                                          <p:attrName>style.visibility</p:attrName>
                                        </p:attrNameLst>
                                      </p:cBhvr>
                                      <p:to>
                                        <p:strVal val="visible"/>
                                      </p:to>
                                    </p:set>
                                    <p:animEffect transition="in" filter="fade">
                                      <p:cBhvr>
                                        <p:cTn id="34" dur="500"/>
                                        <p:tgtEl>
                                          <p:spTgt spid="3">
                                            <p:txEl>
                                              <p:pRg st="12" end="1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animEffect transition="in" filter="fade">
                                      <p:cBhvr>
                                        <p:cTn id="39" dur="500"/>
                                        <p:tgtEl>
                                          <p:spTgt spid="3">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5" end="15"/>
                                            </p:txEl>
                                          </p:spTgt>
                                        </p:tgtEl>
                                        <p:attrNameLst>
                                          <p:attrName>style.visibility</p:attrName>
                                        </p:attrNameLst>
                                      </p:cBhvr>
                                      <p:to>
                                        <p:strVal val="visible"/>
                                      </p:to>
                                    </p:set>
                                    <p:animEffect transition="in" filter="fade">
                                      <p:cBhvr>
                                        <p:cTn id="4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CB37C6-3E3F-4BBA-801E-E5C8763CCDED}"/>
              </a:ext>
            </a:extLst>
          </p:cNvPr>
          <p:cNvPicPr>
            <a:picLocks noChangeAspect="1"/>
          </p:cNvPicPr>
          <p:nvPr/>
        </p:nvPicPr>
        <p:blipFill>
          <a:blip r:embed="rId3"/>
          <a:stretch>
            <a:fillRect/>
          </a:stretch>
        </p:blipFill>
        <p:spPr>
          <a:xfrm>
            <a:off x="9367483" y="837431"/>
            <a:ext cx="2547956" cy="2567006"/>
          </a:xfrm>
          <a:prstGeom prst="rect">
            <a:avLst/>
          </a:prstGeom>
        </p:spPr>
      </p:pic>
      <p:sp>
        <p:nvSpPr>
          <p:cNvPr id="2" name="Заголовок 1"/>
          <p:cNvSpPr>
            <a:spLocks noGrp="1"/>
          </p:cNvSpPr>
          <p:nvPr>
            <p:ph type="title"/>
          </p:nvPr>
        </p:nvSpPr>
        <p:spPr/>
        <p:txBody>
          <a:bodyPr>
            <a:normAutofit/>
          </a:bodyPr>
          <a:lstStyle/>
          <a:p>
            <a:r>
              <a:rPr lang="ru-RU" dirty="0"/>
              <a:t>Область видимости переменной</a:t>
            </a:r>
          </a:p>
        </p:txBody>
      </p:sp>
      <p:sp>
        <p:nvSpPr>
          <p:cNvPr id="3" name="Прямоугольник 2"/>
          <p:cNvSpPr/>
          <p:nvPr/>
        </p:nvSpPr>
        <p:spPr>
          <a:xfrm>
            <a:off x="838201" y="1988841"/>
            <a:ext cx="9578280" cy="4679807"/>
          </a:xfrm>
          <a:prstGeom prst="rect">
            <a:avLst/>
          </a:prstGeom>
        </p:spPr>
        <p:txBody>
          <a:bodyPr wrap="square">
            <a:spAutoFit/>
          </a:bodyPr>
          <a:lstStyle/>
          <a:p>
            <a:pPr>
              <a:lnSpc>
                <a:spcPct val="115000"/>
              </a:lnSpc>
            </a:pPr>
            <a:r>
              <a:rPr lang="en-US" sz="13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main</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Область видимости переменной ограничена блоком, внутри которого она объявлена</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std</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string</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"Ivan </a:t>
            </a:r>
            <a:r>
              <a:rPr lang="en-US"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Petrov</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age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10;</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Переменная из внутреннего блока может иметь имя, совпадающее с именем из внешнего блока</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При этом внутри этого блока она замещает собой одноименную переменную из внешнего блока</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i="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std</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3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string</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"Sergey Ivanov"</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i="1" dirty="0" err="1">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Sergey</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Ivanov</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Тип переменной </a:t>
            </a:r>
            <a:r>
              <a:rPr lang="en-US"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age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может отличаться от типа одноименной переменной из внешнего блока</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double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age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7.7;</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Лучше избегать объявления переменных, имя которых совпадает с именем из внешнего блока</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При возврате во внешний блок видимой снова становится внешняя переменная</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i="1" dirty="0" err="1">
                <a:solidFill>
                  <a:srgbClr val="A000A0"/>
                </a:solidFill>
                <a:latin typeface="Consolas" panose="020B0609020204030204" pitchFamily="49" charset="0"/>
                <a:ea typeface="Calibri" panose="020F0502020204030204" pitchFamily="34" charset="0"/>
                <a:cs typeface="Times New Roman" panose="02020603050405020304" pitchFamily="18" charset="0"/>
              </a:rPr>
              <a:t>assert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userName</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Ivan</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 </a:t>
            </a:r>
            <a:r>
              <a:rPr lang="ru-RU" sz="1300" dirty="0" err="1">
                <a:solidFill>
                  <a:srgbClr val="A31515"/>
                </a:solidFill>
                <a:latin typeface="Consolas" panose="020B0609020204030204" pitchFamily="49" charset="0"/>
                <a:ea typeface="Calibri" panose="020F0502020204030204" pitchFamily="34" charset="0"/>
                <a:cs typeface="Times New Roman" panose="02020603050405020304" pitchFamily="18" charset="0"/>
              </a:rPr>
              <a:t>Petrov</a:t>
            </a:r>
            <a:r>
              <a:rPr lang="ru-RU" sz="13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a:t>
            </a: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r>
              <a:rPr lang="ru-RU" sz="13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3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5F36F07E-AC72-929E-711B-A62D33646839}"/>
              </a:ext>
            </a:extLst>
          </p:cNvPr>
          <p:cNvSpPr txBox="1"/>
          <p:nvPr/>
        </p:nvSpPr>
        <p:spPr>
          <a:xfrm>
            <a:off x="5735961" y="6350872"/>
            <a:ext cx="4680519" cy="369332"/>
          </a:xfrm>
          <a:prstGeom prst="rect">
            <a:avLst/>
          </a:prstGeom>
          <a:noFill/>
        </p:spPr>
        <p:txBody>
          <a:bodyPr wrap="square" rtlCol="0">
            <a:spAutoFit/>
          </a:bodyPr>
          <a:lstStyle/>
          <a:p>
            <a:r>
              <a:rPr lang="de-DE" dirty="0">
                <a:hlinkClick r:id="rId4"/>
              </a:rPr>
              <a:t>https://wandbox.org/permlink/jrEliIk1UDXC39Ef</a:t>
            </a:r>
            <a:r>
              <a:rPr lang="de-DE" dirty="0"/>
              <a:t> </a:t>
            </a:r>
            <a:endParaRPr lang="ru-RU" dirty="0"/>
          </a:p>
        </p:txBody>
      </p:sp>
    </p:spTree>
    <p:extLst>
      <p:ext uri="{BB962C8B-B14F-4D97-AF65-F5344CB8AC3E}">
        <p14:creationId xmlns:p14="http://schemas.microsoft.com/office/powerpoint/2010/main" val="3518470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9" end="9"/>
                                            </p:txEl>
                                          </p:spTgt>
                                        </p:tgtEl>
                                        <p:attrNameLst>
                                          <p:attrName>style.visibility</p:attrName>
                                        </p:attrNameLst>
                                      </p:cBhvr>
                                      <p:to>
                                        <p:strVal val="visible"/>
                                      </p:to>
                                    </p:set>
                                    <p:animEffect transition="in" filter="fade">
                                      <p:cBhvr>
                                        <p:cTn id="24" dur="500"/>
                                        <p:tgtEl>
                                          <p:spTgt spid="3">
                                            <p:txEl>
                                              <p:pRg st="9" end="9"/>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fade">
                                      <p:cBhvr>
                                        <p:cTn id="27" dur="500"/>
                                        <p:tgtEl>
                                          <p:spTgt spid="3">
                                            <p:txEl>
                                              <p:pRg st="10" end="1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12" end="12"/>
                                            </p:txEl>
                                          </p:spTgt>
                                        </p:tgtEl>
                                        <p:attrNameLst>
                                          <p:attrName>style.visibility</p:attrName>
                                        </p:attrNameLst>
                                      </p:cBhvr>
                                      <p:to>
                                        <p:strVal val="visible"/>
                                      </p:to>
                                    </p:set>
                                    <p:animEffect transition="in" filter="fade">
                                      <p:cBhvr>
                                        <p:cTn id="32" dur="500"/>
                                        <p:tgtEl>
                                          <p:spTgt spid="3">
                                            <p:txEl>
                                              <p:pRg st="12" end="12"/>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animEffect transition="in" filter="fade">
                                      <p:cBhvr>
                                        <p:cTn id="35" dur="500"/>
                                        <p:tgtEl>
                                          <p:spTgt spid="3">
                                            <p:txEl>
                                              <p:pRg st="13" end="1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17" end="17"/>
                                            </p:txEl>
                                          </p:spTgt>
                                        </p:tgtEl>
                                        <p:attrNameLst>
                                          <p:attrName>style.visibility</p:attrName>
                                        </p:attrNameLst>
                                      </p:cBhvr>
                                      <p:to>
                                        <p:strVal val="visible"/>
                                      </p:to>
                                    </p:set>
                                    <p:animEffect transition="in" filter="fade">
                                      <p:cBhvr>
                                        <p:cTn id="40" dur="500"/>
                                        <p:tgtEl>
                                          <p:spTgt spid="3">
                                            <p:txEl>
                                              <p:pRg st="17" end="1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3">
                                            <p:txEl>
                                              <p:pRg st="18" end="18"/>
                                            </p:txEl>
                                          </p:spTgt>
                                        </p:tgtEl>
                                        <p:attrNameLst>
                                          <p:attrName>style.visibility</p:attrName>
                                        </p:attrNameLst>
                                      </p:cBhvr>
                                      <p:to>
                                        <p:strVal val="visible"/>
                                      </p:to>
                                    </p:set>
                                    <p:animEffect transition="in" filter="fade">
                                      <p:cBhvr>
                                        <p:cTn id="43" dur="500"/>
                                        <p:tgtEl>
                                          <p:spTgt spid="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Объявление глобальных переменных</a:t>
            </a:r>
          </a:p>
        </p:txBody>
      </p:sp>
      <p:sp>
        <p:nvSpPr>
          <p:cNvPr id="8" name="TextBox 7">
            <a:extLst>
              <a:ext uri="{FF2B5EF4-FFF2-40B4-BE49-F238E27FC236}">
                <a16:creationId xmlns:a16="http://schemas.microsoft.com/office/drawing/2014/main" id="{659C0D93-EA87-FC39-44CA-C32D4321F2A5}"/>
              </a:ext>
            </a:extLst>
          </p:cNvPr>
          <p:cNvSpPr txBox="1"/>
          <p:nvPr/>
        </p:nvSpPr>
        <p:spPr>
          <a:xfrm>
            <a:off x="838200" y="1690687"/>
            <a:ext cx="10946432" cy="5016758"/>
          </a:xfrm>
          <a:prstGeom prst="rect">
            <a:avLst/>
          </a:prstGeom>
          <a:noFill/>
        </p:spPr>
        <p:txBody>
          <a:bodyPr wrap="square">
            <a:spAutoFit/>
          </a:bodyPr>
          <a:lstStyle/>
          <a:p>
            <a:r>
              <a:rPr lang="ru-RU" sz="2000" b="0" dirty="0">
                <a:solidFill>
                  <a:srgbClr val="008000"/>
                </a:solidFill>
                <a:effectLst/>
                <a:latin typeface="Consolas" panose="020B0609020204030204" pitchFamily="49" charset="0"/>
              </a:rPr>
              <a:t>// Глобальные переменные по умолчанию инициализируются нулями</a:t>
            </a:r>
            <a:endParaRPr lang="ru-RU" sz="2000" b="0" dirty="0">
              <a:solidFill>
                <a:srgbClr val="3B3B3B"/>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int</a:t>
            </a:r>
            <a:r>
              <a:rPr lang="en-US" sz="2000" b="0" dirty="0">
                <a:solidFill>
                  <a:srgbClr val="3B3B3B"/>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globalVar</a:t>
            </a:r>
            <a:r>
              <a:rPr lang="en-US" sz="2000" b="0" dirty="0">
                <a:solidFill>
                  <a:srgbClr val="3B3B3B"/>
                </a:solidFill>
                <a:effectLst/>
                <a:latin typeface="Consolas" panose="020B0609020204030204" pitchFamily="49" charset="0"/>
              </a:rPr>
              <a:t>;</a:t>
            </a:r>
          </a:p>
          <a:p>
            <a:r>
              <a:rPr lang="en-US" sz="2000" b="0" dirty="0">
                <a:solidFill>
                  <a:srgbClr val="0000FF"/>
                </a:solidFill>
                <a:effectLst/>
                <a:latin typeface="Consolas" panose="020B0609020204030204" pitchFamily="49" charset="0"/>
              </a:rPr>
              <a:t>int</a:t>
            </a:r>
            <a:r>
              <a:rPr lang="en-US" sz="2000" b="0" dirty="0">
                <a:solidFill>
                  <a:srgbClr val="3B3B3B"/>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anotherGlobalVar</a:t>
            </a:r>
            <a:r>
              <a:rPr lang="en-US" sz="2000" b="0" dirty="0">
                <a:solidFill>
                  <a:srgbClr val="3B3B3B"/>
                </a:solidFill>
                <a:effectLst/>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3B3B3B"/>
                </a:solidFill>
                <a:effectLst/>
                <a:latin typeface="Consolas" panose="020B0609020204030204" pitchFamily="49" charset="0"/>
              </a:rPr>
              <a:t> </a:t>
            </a:r>
            <a:r>
              <a:rPr lang="en-US" sz="2000" b="0" dirty="0">
                <a:solidFill>
                  <a:srgbClr val="098658"/>
                </a:solidFill>
                <a:effectLst/>
                <a:latin typeface="Consolas" panose="020B0609020204030204" pitchFamily="49" charset="0"/>
              </a:rPr>
              <a:t>42</a:t>
            </a:r>
            <a:r>
              <a:rPr lang="en-US" sz="2000" b="0" dirty="0">
                <a:solidFill>
                  <a:srgbClr val="3B3B3B"/>
                </a:solidFill>
                <a:effectLst/>
                <a:latin typeface="Consolas" panose="020B0609020204030204" pitchFamily="49" charset="0"/>
              </a:rPr>
              <a:t>;</a:t>
            </a:r>
            <a:r>
              <a:rPr lang="en-US" sz="2000" b="0" dirty="0">
                <a:solidFill>
                  <a:srgbClr val="008000"/>
                </a:solidFill>
                <a:effectLst/>
                <a:latin typeface="Consolas" panose="020B0609020204030204" pitchFamily="49" charset="0"/>
              </a:rPr>
              <a:t> // </a:t>
            </a:r>
            <a:r>
              <a:rPr lang="ru-RU" sz="2000" b="0" dirty="0">
                <a:solidFill>
                  <a:srgbClr val="008000"/>
                </a:solidFill>
                <a:effectLst/>
                <a:latin typeface="Consolas" panose="020B0609020204030204" pitchFamily="49" charset="0"/>
              </a:rPr>
              <a:t>Можно проинициализировать заданным значением</a:t>
            </a:r>
            <a:endParaRPr lang="ru-RU" sz="2000" b="0" dirty="0">
              <a:solidFill>
                <a:srgbClr val="3B3B3B"/>
              </a:solidFill>
              <a:effectLst/>
              <a:latin typeface="Consolas" panose="020B0609020204030204" pitchFamily="49" charset="0"/>
            </a:endParaRPr>
          </a:p>
          <a:p>
            <a:br>
              <a:rPr lang="ru-RU" sz="2000" b="0" dirty="0">
                <a:solidFill>
                  <a:srgbClr val="3B3B3B"/>
                </a:solidFill>
                <a:effectLst/>
                <a:latin typeface="Consolas" panose="020B0609020204030204" pitchFamily="49" charset="0"/>
              </a:rPr>
            </a:br>
            <a:r>
              <a:rPr lang="en-US" sz="2000" b="0" dirty="0">
                <a:solidFill>
                  <a:srgbClr val="0000FF"/>
                </a:solidFill>
                <a:effectLst/>
                <a:latin typeface="Consolas" panose="020B0609020204030204" pitchFamily="49" charset="0"/>
              </a:rPr>
              <a:t>void</a:t>
            </a:r>
            <a:r>
              <a:rPr lang="en-US" sz="2000" b="0" dirty="0">
                <a:solidFill>
                  <a:srgbClr val="3B3B3B"/>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PrintGlobalVar</a:t>
            </a:r>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    </a:t>
            </a:r>
            <a:r>
              <a:rPr lang="en-US" sz="2000" b="0" dirty="0">
                <a:solidFill>
                  <a:srgbClr val="267F99"/>
                </a:solidFill>
                <a:effectLst/>
                <a:latin typeface="Consolas" panose="020B0609020204030204" pitchFamily="49" charset="0"/>
              </a:rPr>
              <a:t>std</a:t>
            </a:r>
            <a:r>
              <a:rPr lang="en-US" sz="2000" b="0" dirty="0">
                <a:solidFill>
                  <a:srgbClr val="3B3B3B"/>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cout</a:t>
            </a:r>
            <a:r>
              <a:rPr lang="en-US" sz="2000" b="0" dirty="0">
                <a:solidFill>
                  <a:srgbClr val="3B3B3B"/>
                </a:solidFill>
                <a:effectLst/>
                <a:latin typeface="Consolas" panose="020B0609020204030204" pitchFamily="49" charset="0"/>
              </a:rPr>
              <a:t> </a:t>
            </a:r>
            <a:r>
              <a:rPr lang="en-US" sz="2000" b="0" dirty="0">
                <a:solidFill>
                  <a:srgbClr val="795E26"/>
                </a:solidFill>
                <a:effectLst/>
                <a:latin typeface="Consolas" panose="020B0609020204030204" pitchFamily="49" charset="0"/>
              </a:rPr>
              <a:t>&lt;&lt;</a:t>
            </a:r>
            <a:r>
              <a:rPr lang="en-US" sz="2000" b="0" dirty="0">
                <a:solidFill>
                  <a:srgbClr val="3B3B3B"/>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globalVar</a:t>
            </a:r>
            <a:r>
              <a:rPr lang="en-US" sz="2000" b="0" dirty="0">
                <a:solidFill>
                  <a:srgbClr val="3B3B3B"/>
                </a:solidFill>
                <a:effectLst/>
                <a:latin typeface="Consolas" panose="020B0609020204030204" pitchFamily="49" charset="0"/>
              </a:rPr>
              <a:t> </a:t>
            </a:r>
            <a:r>
              <a:rPr lang="en-US" sz="2000" b="0" dirty="0">
                <a:solidFill>
                  <a:srgbClr val="795E26"/>
                </a:solidFill>
                <a:effectLst/>
                <a:latin typeface="Consolas" panose="020B0609020204030204" pitchFamily="49" charset="0"/>
              </a:rPr>
              <a:t>&lt;&lt;</a:t>
            </a:r>
            <a:r>
              <a:rPr lang="en-US" sz="2000" b="0" dirty="0">
                <a:solidFill>
                  <a:srgbClr val="3B3B3B"/>
                </a:solidFill>
                <a:effectLst/>
                <a:latin typeface="Consolas" panose="020B0609020204030204" pitchFamily="49" charset="0"/>
              </a:rPr>
              <a:t> </a:t>
            </a:r>
            <a:r>
              <a:rPr lang="en-US" sz="2000" b="0" dirty="0">
                <a:solidFill>
                  <a:srgbClr val="267F99"/>
                </a:solidFill>
                <a:effectLst/>
                <a:latin typeface="Consolas" panose="020B0609020204030204" pitchFamily="49" charset="0"/>
              </a:rPr>
              <a:t>std</a:t>
            </a:r>
            <a:r>
              <a:rPr lang="en-US" sz="2000" b="0" dirty="0">
                <a:solidFill>
                  <a:srgbClr val="3B3B3B"/>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endl</a:t>
            </a:r>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a:t>
            </a:r>
          </a:p>
          <a:p>
            <a:br>
              <a:rPr lang="en-US" sz="2000" b="0" dirty="0">
                <a:solidFill>
                  <a:srgbClr val="3B3B3B"/>
                </a:solidFill>
                <a:effectLst/>
                <a:latin typeface="Consolas" panose="020B0609020204030204" pitchFamily="49" charset="0"/>
              </a:rPr>
            </a:br>
            <a:r>
              <a:rPr lang="en-US" sz="2000" b="0" dirty="0">
                <a:solidFill>
                  <a:srgbClr val="0000FF"/>
                </a:solidFill>
                <a:effectLst/>
                <a:latin typeface="Consolas" panose="020B0609020204030204" pitchFamily="49" charset="0"/>
              </a:rPr>
              <a:t>int</a:t>
            </a:r>
            <a:r>
              <a:rPr lang="en-US" sz="2000" b="0" dirty="0">
                <a:solidFill>
                  <a:srgbClr val="3B3B3B"/>
                </a:solidFill>
                <a:effectLst/>
                <a:latin typeface="Consolas" panose="020B0609020204030204" pitchFamily="49" charset="0"/>
              </a:rPr>
              <a:t> </a:t>
            </a:r>
            <a:r>
              <a:rPr lang="en-US" sz="2000" b="0" dirty="0">
                <a:solidFill>
                  <a:srgbClr val="795E26"/>
                </a:solidFill>
                <a:effectLst/>
                <a:latin typeface="Consolas" panose="020B0609020204030204" pitchFamily="49" charset="0"/>
              </a:rPr>
              <a:t>main</a:t>
            </a:r>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PrintGlobalVar</a:t>
            </a:r>
            <a:r>
              <a:rPr lang="en-US" sz="2000" b="0" dirty="0">
                <a:solidFill>
                  <a:srgbClr val="3B3B3B"/>
                </a:solidFill>
                <a:effectLst/>
                <a:latin typeface="Consolas" panose="020B0609020204030204" pitchFamily="49" charset="0"/>
              </a:rPr>
              <a:t>();</a:t>
            </a:r>
            <a:r>
              <a:rPr lang="en-US" sz="2000" b="0" dirty="0">
                <a:solidFill>
                  <a:srgbClr val="008000"/>
                </a:solidFill>
                <a:effectLst/>
                <a:latin typeface="Consolas" panose="020B0609020204030204" pitchFamily="49" charset="0"/>
              </a:rPr>
              <a:t> // </a:t>
            </a:r>
            <a:r>
              <a:rPr lang="ru-RU" sz="2000" b="0" dirty="0">
                <a:solidFill>
                  <a:srgbClr val="008000"/>
                </a:solidFill>
                <a:effectLst/>
                <a:latin typeface="Consolas" panose="020B0609020204030204" pitchFamily="49" charset="0"/>
              </a:rPr>
              <a:t>Выведет 0</a:t>
            </a:r>
            <a:endParaRPr lang="ru-RU" sz="2000" b="0" dirty="0">
              <a:solidFill>
                <a:srgbClr val="3B3B3B"/>
              </a:solidFill>
              <a:effectLst/>
              <a:latin typeface="Consolas" panose="020B0609020204030204" pitchFamily="49" charset="0"/>
            </a:endParaRPr>
          </a:p>
          <a:p>
            <a:r>
              <a:rPr lang="ru-RU" sz="2000" b="0" dirty="0">
                <a:solidFill>
                  <a:srgbClr val="3B3B3B"/>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globalVar</a:t>
            </a:r>
            <a:r>
              <a:rPr lang="en-US" sz="2000" b="0" dirty="0">
                <a:solidFill>
                  <a:srgbClr val="3B3B3B"/>
                </a:solidFill>
                <a:effectLst/>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3B3B3B"/>
                </a:solidFill>
                <a:effectLst/>
                <a:latin typeface="Consolas" panose="020B0609020204030204" pitchFamily="49" charset="0"/>
              </a:rPr>
              <a:t> </a:t>
            </a:r>
            <a:r>
              <a:rPr lang="en-US" sz="2000" b="0" dirty="0">
                <a:solidFill>
                  <a:srgbClr val="098658"/>
                </a:solidFill>
                <a:effectLst/>
                <a:latin typeface="Consolas" panose="020B0609020204030204" pitchFamily="49" charset="0"/>
              </a:rPr>
              <a:t>13</a:t>
            </a:r>
            <a:r>
              <a:rPr lang="en-US" sz="2000" b="0" dirty="0">
                <a:solidFill>
                  <a:srgbClr val="3B3B3B"/>
                </a:solidFill>
                <a:effectLst/>
                <a:latin typeface="Consolas" panose="020B0609020204030204" pitchFamily="49" charset="0"/>
              </a:rPr>
              <a:t>;</a:t>
            </a:r>
          </a:p>
          <a:p>
            <a:r>
              <a:rPr lang="en-US" sz="2000" b="0" dirty="0">
                <a:solidFill>
                  <a:srgbClr val="3B3B3B"/>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PrintGlobalVar</a:t>
            </a:r>
            <a:r>
              <a:rPr lang="en-US" sz="2000" b="0" dirty="0">
                <a:solidFill>
                  <a:srgbClr val="3B3B3B"/>
                </a:solidFill>
                <a:effectLst/>
                <a:latin typeface="Consolas" panose="020B0609020204030204" pitchFamily="49" charset="0"/>
              </a:rPr>
              <a:t>();</a:t>
            </a:r>
            <a:r>
              <a:rPr lang="en-US" sz="2000" b="0" dirty="0">
                <a:solidFill>
                  <a:srgbClr val="008000"/>
                </a:solidFill>
                <a:effectLst/>
                <a:latin typeface="Consolas" panose="020B0609020204030204" pitchFamily="49" charset="0"/>
              </a:rPr>
              <a:t> // </a:t>
            </a:r>
            <a:r>
              <a:rPr lang="ru-RU" sz="2000" b="0" dirty="0">
                <a:solidFill>
                  <a:srgbClr val="008000"/>
                </a:solidFill>
                <a:effectLst/>
                <a:latin typeface="Consolas" panose="020B0609020204030204" pitchFamily="49" charset="0"/>
              </a:rPr>
              <a:t>Выведет 13</a:t>
            </a:r>
            <a:endParaRPr lang="ru-RU" sz="2000" b="0" dirty="0">
              <a:solidFill>
                <a:srgbClr val="3B3B3B"/>
              </a:solidFill>
              <a:effectLst/>
              <a:latin typeface="Consolas" panose="020B0609020204030204" pitchFamily="49" charset="0"/>
            </a:endParaRPr>
          </a:p>
          <a:p>
            <a:r>
              <a:rPr lang="ru-RU" sz="2000" b="0" dirty="0">
                <a:solidFill>
                  <a:srgbClr val="3B3B3B"/>
                </a:solidFill>
                <a:effectLst/>
                <a:latin typeface="Consolas" panose="020B0609020204030204" pitchFamily="49" charset="0"/>
              </a:rPr>
              <a:t>    </a:t>
            </a:r>
            <a:r>
              <a:rPr lang="en-US" sz="2000" b="0" dirty="0">
                <a:solidFill>
                  <a:srgbClr val="267F99"/>
                </a:solidFill>
                <a:effectLst/>
                <a:latin typeface="Consolas" panose="020B0609020204030204" pitchFamily="49" charset="0"/>
              </a:rPr>
              <a:t>std</a:t>
            </a:r>
            <a:r>
              <a:rPr lang="en-US" sz="2000" b="0" dirty="0">
                <a:solidFill>
                  <a:srgbClr val="3B3B3B"/>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cout</a:t>
            </a:r>
            <a:r>
              <a:rPr lang="en-US" sz="2000" b="0" dirty="0">
                <a:solidFill>
                  <a:srgbClr val="3B3B3B"/>
                </a:solidFill>
                <a:effectLst/>
                <a:latin typeface="Consolas" panose="020B0609020204030204" pitchFamily="49" charset="0"/>
              </a:rPr>
              <a:t> </a:t>
            </a:r>
            <a:r>
              <a:rPr lang="en-US" sz="2000" b="0" dirty="0">
                <a:solidFill>
                  <a:srgbClr val="795E26"/>
                </a:solidFill>
                <a:effectLst/>
                <a:latin typeface="Consolas" panose="020B0609020204030204" pitchFamily="49" charset="0"/>
              </a:rPr>
              <a:t>&lt;&lt;</a:t>
            </a:r>
            <a:r>
              <a:rPr lang="en-US" sz="2000" b="0" dirty="0">
                <a:solidFill>
                  <a:srgbClr val="3B3B3B"/>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anotherGlobalVar</a:t>
            </a:r>
            <a:r>
              <a:rPr lang="en-US" sz="2000" b="0" dirty="0">
                <a:solidFill>
                  <a:srgbClr val="3B3B3B"/>
                </a:solidFill>
                <a:effectLst/>
                <a:latin typeface="Consolas" panose="020B0609020204030204" pitchFamily="49" charset="0"/>
              </a:rPr>
              <a:t> </a:t>
            </a:r>
            <a:r>
              <a:rPr lang="en-US" sz="2000" b="0" dirty="0">
                <a:solidFill>
                  <a:srgbClr val="795E26"/>
                </a:solidFill>
                <a:effectLst/>
                <a:latin typeface="Consolas" panose="020B0609020204030204" pitchFamily="49" charset="0"/>
              </a:rPr>
              <a:t>&lt;&lt;</a:t>
            </a:r>
            <a:r>
              <a:rPr lang="en-US" sz="2000" b="0" dirty="0">
                <a:solidFill>
                  <a:srgbClr val="3B3B3B"/>
                </a:solidFill>
                <a:effectLst/>
                <a:latin typeface="Consolas" panose="020B0609020204030204" pitchFamily="49" charset="0"/>
              </a:rPr>
              <a:t> </a:t>
            </a:r>
            <a:r>
              <a:rPr lang="en-US" sz="2000" b="0" dirty="0">
                <a:solidFill>
                  <a:srgbClr val="267F99"/>
                </a:solidFill>
                <a:effectLst/>
                <a:latin typeface="Consolas" panose="020B0609020204030204" pitchFamily="49" charset="0"/>
              </a:rPr>
              <a:t>std</a:t>
            </a:r>
            <a:r>
              <a:rPr lang="en-US" sz="2000" b="0" dirty="0">
                <a:solidFill>
                  <a:srgbClr val="3B3B3B"/>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endl</a:t>
            </a:r>
            <a:r>
              <a:rPr lang="en-US" sz="2000" b="0" dirty="0">
                <a:solidFill>
                  <a:srgbClr val="3B3B3B"/>
                </a:solidFill>
                <a:effectLst/>
                <a:latin typeface="Consolas" panose="020B0609020204030204" pitchFamily="49" charset="0"/>
              </a:rPr>
              <a:t>;</a:t>
            </a:r>
            <a:r>
              <a:rPr lang="en-US" sz="2000" b="0" dirty="0">
                <a:solidFill>
                  <a:srgbClr val="008000"/>
                </a:solidFill>
                <a:effectLst/>
                <a:latin typeface="Consolas" panose="020B0609020204030204" pitchFamily="49" charset="0"/>
              </a:rPr>
              <a:t> // </a:t>
            </a:r>
            <a:r>
              <a:rPr lang="ru-RU" sz="2000" b="0" dirty="0">
                <a:solidFill>
                  <a:srgbClr val="008000"/>
                </a:solidFill>
                <a:effectLst/>
                <a:latin typeface="Consolas" panose="020B0609020204030204" pitchFamily="49" charset="0"/>
              </a:rPr>
              <a:t>Выведет 42</a:t>
            </a:r>
            <a:endParaRPr lang="ru-RU" sz="2000" b="0" dirty="0">
              <a:solidFill>
                <a:srgbClr val="3B3B3B"/>
              </a:solidFill>
              <a:effectLst/>
              <a:latin typeface="Consolas" panose="020B0609020204030204" pitchFamily="49" charset="0"/>
            </a:endParaRPr>
          </a:p>
          <a:p>
            <a:r>
              <a:rPr lang="ru-RU" sz="2000"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500639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animEffect transition="in" filter="fade">
                                      <p:cBhvr>
                                        <p:cTn id="7" dur="500"/>
                                        <p:tgtEl>
                                          <p:spTgt spid="8">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0" end="10"/>
                                            </p:txEl>
                                          </p:spTgt>
                                        </p:tgtEl>
                                        <p:attrNameLst>
                                          <p:attrName>style.visibility</p:attrName>
                                        </p:attrNameLst>
                                      </p:cBhvr>
                                      <p:to>
                                        <p:strVal val="visible"/>
                                      </p:to>
                                    </p:set>
                                    <p:animEffect transition="in" filter="fade">
                                      <p:cBhvr>
                                        <p:cTn id="12" dur="500"/>
                                        <p:tgtEl>
                                          <p:spTgt spid="8">
                                            <p:txEl>
                                              <p:pRg st="10" end="1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1" end="11"/>
                                            </p:txEl>
                                          </p:spTgt>
                                        </p:tgtEl>
                                        <p:attrNameLst>
                                          <p:attrName>style.visibility</p:attrName>
                                        </p:attrNameLst>
                                      </p:cBhvr>
                                      <p:to>
                                        <p:strVal val="visible"/>
                                      </p:to>
                                    </p:set>
                                    <p:animEffect transition="in" filter="fade">
                                      <p:cBhvr>
                                        <p:cTn id="15" dur="500"/>
                                        <p:tgtEl>
                                          <p:spTgt spid="8">
                                            <p:txEl>
                                              <p:pRg st="11" end="1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12" end="12"/>
                                            </p:txEl>
                                          </p:spTgt>
                                        </p:tgtEl>
                                        <p:attrNameLst>
                                          <p:attrName>style.visibility</p:attrName>
                                        </p:attrNameLst>
                                      </p:cBhvr>
                                      <p:to>
                                        <p:strVal val="visible"/>
                                      </p:to>
                                    </p:set>
                                    <p:animEffect transition="in" filter="fade">
                                      <p:cBhvr>
                                        <p:cTn id="20"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1BABB-6207-1305-7C1B-E5260111BEF6}"/>
              </a:ext>
            </a:extLst>
          </p:cNvPr>
          <p:cNvSpPr>
            <a:spLocks noGrp="1"/>
          </p:cNvSpPr>
          <p:nvPr>
            <p:ph type="title"/>
          </p:nvPr>
        </p:nvSpPr>
        <p:spPr/>
        <p:txBody>
          <a:bodyPr/>
          <a:lstStyle/>
          <a:p>
            <a:r>
              <a:rPr lang="ru-RU" dirty="0"/>
              <a:t>Стандартный ввод-вывод</a:t>
            </a:r>
            <a:endParaRPr lang="en-US" dirty="0"/>
          </a:p>
        </p:txBody>
      </p:sp>
      <p:sp>
        <p:nvSpPr>
          <p:cNvPr id="3" name="Text Placeholder 2">
            <a:extLst>
              <a:ext uri="{FF2B5EF4-FFF2-40B4-BE49-F238E27FC236}">
                <a16:creationId xmlns:a16="http://schemas.microsoft.com/office/drawing/2014/main" id="{ADFF347E-77F1-8579-50FF-BA6787F252C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49055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F7B2E0-5CD2-C85B-5B53-1B7F0C0FBBA2}"/>
              </a:ext>
            </a:extLst>
          </p:cNvPr>
          <p:cNvSpPr>
            <a:spLocks noGrp="1"/>
          </p:cNvSpPr>
          <p:nvPr>
            <p:ph type="title"/>
          </p:nvPr>
        </p:nvSpPr>
        <p:spPr/>
        <p:txBody>
          <a:bodyPr/>
          <a:lstStyle/>
          <a:p>
            <a:r>
              <a:rPr lang="ru-RU" dirty="0"/>
              <a:t>Ввод-вывод чисел</a:t>
            </a:r>
            <a:endParaRPr lang="en-US" dirty="0"/>
          </a:p>
        </p:txBody>
      </p:sp>
      <p:sp>
        <p:nvSpPr>
          <p:cNvPr id="6" name="TextBox 5">
            <a:extLst>
              <a:ext uri="{FF2B5EF4-FFF2-40B4-BE49-F238E27FC236}">
                <a16:creationId xmlns:a16="http://schemas.microsoft.com/office/drawing/2014/main" id="{ED8355C7-C302-795B-151E-6AA0DDB409B5}"/>
              </a:ext>
            </a:extLst>
          </p:cNvPr>
          <p:cNvSpPr txBox="1"/>
          <p:nvPr/>
        </p:nvSpPr>
        <p:spPr>
          <a:xfrm>
            <a:off x="838200" y="1567776"/>
            <a:ext cx="9002216" cy="5078313"/>
          </a:xfrm>
          <a:prstGeom prst="rect">
            <a:avLst/>
          </a:prstGeom>
          <a:noFill/>
        </p:spPr>
        <p:txBody>
          <a:bodyPr wrap="square">
            <a:spAutoFit/>
          </a:bodyPr>
          <a:lstStyle/>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&lt;iostream&gt;</a:t>
            </a:r>
            <a:endParaRPr lang="en-US" b="0" dirty="0">
              <a:solidFill>
                <a:srgbClr val="3B3B3B"/>
              </a:solidFill>
              <a:effectLst/>
              <a:latin typeface="Consolas" panose="020B0609020204030204" pitchFamily="49" charset="0"/>
            </a:endParaRPr>
          </a:p>
          <a:p>
            <a:endParaRPr lang="ru-RU" b="0" dirty="0">
              <a:solidFill>
                <a:srgbClr val="0000FF"/>
              </a:solidFill>
              <a:effectLst/>
              <a:latin typeface="Consolas" panose="020B0609020204030204" pitchFamily="49" charset="0"/>
            </a:endParaRPr>
          </a:p>
          <a:p>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number</a:t>
            </a:r>
            <a:r>
              <a:rPr lang="en-US" b="0" dirty="0">
                <a:solidFill>
                  <a:srgbClr val="3B3B3B"/>
                </a:solidFill>
                <a:effectLst/>
                <a:latin typeface="Consolas" panose="020B0609020204030204" pitchFamily="49" charset="0"/>
              </a:rPr>
              <a:t>;</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Читаем число из потока в </a:t>
            </a:r>
            <a:r>
              <a:rPr lang="en-US" b="0" dirty="0">
                <a:solidFill>
                  <a:srgbClr val="008000"/>
                </a:solidFill>
                <a:effectLst/>
                <a:latin typeface="Consolas" panose="020B0609020204030204" pitchFamily="49" charset="0"/>
              </a:rPr>
              <a:t>number</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number</a:t>
            </a:r>
            <a:r>
              <a:rPr lang="en-US" b="0" dirty="0">
                <a:solidFill>
                  <a:srgbClr val="3B3B3B"/>
                </a:solidFill>
                <a:effectLst/>
                <a:latin typeface="Consolas" panose="020B0609020204030204" pitchFamily="49" charset="0"/>
              </a:rPr>
              <a:t>;</a:t>
            </a:r>
          </a:p>
          <a:p>
            <a:endParaRPr lang="ru-RU"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number</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При чтении числа произошла ошибка</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p>
          <a:p>
            <a:endParaRPr lang="ru-RU" b="0" dirty="0">
              <a:solidFill>
                <a:srgbClr val="3B3B3B"/>
              </a:solidFill>
              <a:effectLst/>
              <a:latin typeface="Consolas" panose="020B0609020204030204" pitchFamily="49" charset="0"/>
            </a:endParaRPr>
          </a:p>
          <a:p>
            <a:r>
              <a:rPr lang="en-US" dirty="0">
                <a:solidFill>
                  <a:srgbClr val="008000"/>
                </a:solidFill>
                <a:latin typeface="Consolas" panose="020B0609020204030204" pitchFamily="49" charset="0"/>
              </a:rPr>
              <a:t>    // </a:t>
            </a:r>
            <a:r>
              <a:rPr lang="ru-RU" dirty="0">
                <a:solidFill>
                  <a:srgbClr val="008000"/>
                </a:solidFill>
                <a:latin typeface="Consolas" panose="020B0609020204030204" pitchFamily="49" charset="0"/>
              </a:rPr>
              <a:t>Выводим число из </a:t>
            </a:r>
            <a:r>
              <a:rPr lang="en-US" dirty="0">
                <a:solidFill>
                  <a:srgbClr val="008000"/>
                </a:solidFill>
                <a:latin typeface="Consolas" panose="020B0609020204030204" pitchFamily="49" charset="0"/>
              </a:rPr>
              <a:t>number </a:t>
            </a:r>
            <a:r>
              <a:rPr lang="ru-RU" dirty="0">
                <a:solidFill>
                  <a:srgbClr val="008000"/>
                </a:solidFill>
                <a:latin typeface="Consolas" panose="020B0609020204030204" pitchFamily="49" charset="0"/>
              </a:rPr>
              <a:t>в поток вывода</a:t>
            </a:r>
            <a:endParaRPr lang="ru-RU" dirty="0">
              <a:solidFill>
                <a:srgbClr val="3B3B3B"/>
              </a:solidFill>
              <a:latin typeface="Consolas" panose="020B0609020204030204" pitchFamily="49" charset="0"/>
            </a:endParaRPr>
          </a:p>
          <a:p>
            <a:r>
              <a:rPr lang="ru-RU" dirty="0">
                <a:solidFill>
                  <a:srgbClr val="3B3B3B"/>
                </a:solidFill>
                <a:latin typeface="Consolas" panose="020B0609020204030204" pitchFamily="49" charset="0"/>
              </a:rPr>
              <a:t>    </a:t>
            </a:r>
            <a:r>
              <a:rPr lang="en-US" dirty="0">
                <a:solidFill>
                  <a:srgbClr val="267F99"/>
                </a:solidFill>
                <a:latin typeface="Consolas" panose="020B0609020204030204" pitchFamily="49" charset="0"/>
              </a:rPr>
              <a:t>std</a:t>
            </a:r>
            <a:r>
              <a:rPr lang="en-US" dirty="0">
                <a:solidFill>
                  <a:srgbClr val="3B3B3B"/>
                </a:solidFill>
                <a:latin typeface="Consolas" panose="020B0609020204030204" pitchFamily="49" charset="0"/>
              </a:rPr>
              <a:t>::</a:t>
            </a:r>
            <a:r>
              <a:rPr lang="en-US" dirty="0" err="1">
                <a:solidFill>
                  <a:srgbClr val="001080"/>
                </a:solidFill>
                <a:latin typeface="Consolas" panose="020B0609020204030204" pitchFamily="49" charset="0"/>
              </a:rPr>
              <a:t>cout</a:t>
            </a:r>
            <a:r>
              <a:rPr lang="en-US" dirty="0">
                <a:solidFill>
                  <a:srgbClr val="3B3B3B"/>
                </a:solidFill>
                <a:latin typeface="Consolas" panose="020B0609020204030204" pitchFamily="49" charset="0"/>
              </a:rPr>
              <a:t> </a:t>
            </a:r>
            <a:r>
              <a:rPr lang="en-US" dirty="0">
                <a:solidFill>
                  <a:srgbClr val="795E26"/>
                </a:solidFill>
                <a:latin typeface="Consolas" panose="020B0609020204030204" pitchFamily="49" charset="0"/>
              </a:rPr>
              <a:t>&lt;&lt;</a:t>
            </a:r>
            <a:r>
              <a:rPr lang="en-US" dirty="0">
                <a:solidFill>
                  <a:srgbClr val="3B3B3B"/>
                </a:solidFill>
                <a:latin typeface="Consolas" panose="020B0609020204030204" pitchFamily="49" charset="0"/>
              </a:rPr>
              <a:t> </a:t>
            </a:r>
            <a:r>
              <a:rPr lang="en-US" dirty="0">
                <a:solidFill>
                  <a:srgbClr val="001080"/>
                </a:solidFill>
                <a:latin typeface="Consolas" panose="020B0609020204030204" pitchFamily="49" charset="0"/>
              </a:rPr>
              <a:t>number</a:t>
            </a:r>
            <a:r>
              <a:rPr lang="en-US" dirty="0">
                <a:solidFill>
                  <a:srgbClr val="3B3B3B"/>
                </a:solidFill>
                <a:latin typeface="Consolas" panose="020B0609020204030204" pitchFamily="49" charset="0"/>
              </a:rPr>
              <a:t> </a:t>
            </a:r>
            <a:r>
              <a:rPr lang="en-US" dirty="0">
                <a:solidFill>
                  <a:srgbClr val="795E26"/>
                </a:solidFill>
                <a:latin typeface="Consolas" panose="020B0609020204030204" pitchFamily="49" charset="0"/>
              </a:rPr>
              <a:t>&lt;&lt;</a:t>
            </a:r>
            <a:r>
              <a:rPr lang="en-US" dirty="0">
                <a:solidFill>
                  <a:srgbClr val="3B3B3B"/>
                </a:solidFill>
                <a:latin typeface="Consolas" panose="020B0609020204030204" pitchFamily="49" charset="0"/>
              </a:rPr>
              <a:t> </a:t>
            </a:r>
            <a:r>
              <a:rPr lang="en-US" dirty="0">
                <a:solidFill>
                  <a:srgbClr val="267F99"/>
                </a:solidFill>
                <a:latin typeface="Consolas" panose="020B0609020204030204" pitchFamily="49" charset="0"/>
              </a:rPr>
              <a:t>std</a:t>
            </a:r>
            <a:r>
              <a:rPr lang="en-US" dirty="0">
                <a:solidFill>
                  <a:srgbClr val="3B3B3B"/>
                </a:solidFill>
                <a:latin typeface="Consolas" panose="020B0609020204030204" pitchFamily="49" charset="0"/>
              </a:rPr>
              <a:t>::</a:t>
            </a:r>
            <a:r>
              <a:rPr lang="en-US" dirty="0" err="1">
                <a:solidFill>
                  <a:srgbClr val="795E26"/>
                </a:solidFill>
                <a:latin typeface="Consolas" panose="020B0609020204030204" pitchFamily="49" charset="0"/>
              </a:rPr>
              <a:t>endl</a:t>
            </a:r>
            <a:r>
              <a:rPr lang="en-US" dirty="0">
                <a:solidFill>
                  <a:srgbClr val="3B3B3B"/>
                </a:solidFill>
                <a:latin typeface="Consolas" panose="020B0609020204030204" pitchFamily="49" charset="0"/>
              </a:rPr>
              <a:t>;</a:t>
            </a:r>
          </a:p>
          <a:p>
            <a:r>
              <a:rPr lang="en-US" dirty="0">
                <a:solidFill>
                  <a:srgbClr val="008000"/>
                </a:solidFill>
                <a:latin typeface="Consolas" panose="020B0609020204030204" pitchFamily="49" charset="0"/>
              </a:rPr>
              <a:t>    // </a:t>
            </a:r>
            <a:r>
              <a:rPr lang="ru-RU" dirty="0">
                <a:solidFill>
                  <a:srgbClr val="008000"/>
                </a:solidFill>
                <a:latin typeface="Consolas" panose="020B0609020204030204" pitchFamily="49" charset="0"/>
              </a:rPr>
              <a:t>Выводим число из </a:t>
            </a:r>
            <a:r>
              <a:rPr lang="en-US" dirty="0">
                <a:solidFill>
                  <a:srgbClr val="008000"/>
                </a:solidFill>
                <a:latin typeface="Consolas" panose="020B0609020204030204" pitchFamily="49" charset="0"/>
              </a:rPr>
              <a:t>number </a:t>
            </a:r>
            <a:r>
              <a:rPr lang="ru-RU" dirty="0">
                <a:solidFill>
                  <a:srgbClr val="008000"/>
                </a:solidFill>
                <a:latin typeface="Consolas" panose="020B0609020204030204" pitchFamily="49" charset="0"/>
              </a:rPr>
              <a:t>в поток ошибок</a:t>
            </a:r>
            <a:endParaRPr lang="ru-RU" dirty="0">
              <a:solidFill>
                <a:srgbClr val="3B3B3B"/>
              </a:solidFill>
              <a:latin typeface="Consolas" panose="020B0609020204030204" pitchFamily="49" charset="0"/>
            </a:endParaRPr>
          </a:p>
          <a:p>
            <a:r>
              <a:rPr lang="ru-RU" dirty="0">
                <a:solidFill>
                  <a:srgbClr val="3B3B3B"/>
                </a:solidFill>
                <a:latin typeface="Consolas" panose="020B0609020204030204" pitchFamily="49" charset="0"/>
              </a:rPr>
              <a:t>    </a:t>
            </a:r>
            <a:r>
              <a:rPr lang="en-US" dirty="0">
                <a:solidFill>
                  <a:srgbClr val="267F99"/>
                </a:solidFill>
                <a:latin typeface="Consolas" panose="020B0609020204030204" pitchFamily="49" charset="0"/>
              </a:rPr>
              <a:t>std</a:t>
            </a:r>
            <a:r>
              <a:rPr lang="en-US" dirty="0">
                <a:solidFill>
                  <a:srgbClr val="3B3B3B"/>
                </a:solidFill>
                <a:latin typeface="Consolas" panose="020B0609020204030204" pitchFamily="49" charset="0"/>
              </a:rPr>
              <a:t>::</a:t>
            </a:r>
            <a:r>
              <a:rPr lang="en-US" dirty="0" err="1">
                <a:solidFill>
                  <a:srgbClr val="001080"/>
                </a:solidFill>
                <a:latin typeface="Consolas" panose="020B0609020204030204" pitchFamily="49" charset="0"/>
              </a:rPr>
              <a:t>cerr</a:t>
            </a:r>
            <a:r>
              <a:rPr lang="en-US" dirty="0">
                <a:solidFill>
                  <a:srgbClr val="3B3B3B"/>
                </a:solidFill>
                <a:latin typeface="Consolas" panose="020B0609020204030204" pitchFamily="49" charset="0"/>
              </a:rPr>
              <a:t> </a:t>
            </a:r>
            <a:r>
              <a:rPr lang="en-US" dirty="0">
                <a:solidFill>
                  <a:srgbClr val="795E26"/>
                </a:solidFill>
                <a:latin typeface="Consolas" panose="020B0609020204030204" pitchFamily="49" charset="0"/>
              </a:rPr>
              <a:t>&lt;&lt;</a:t>
            </a:r>
            <a:r>
              <a:rPr lang="en-US" dirty="0">
                <a:solidFill>
                  <a:srgbClr val="3B3B3B"/>
                </a:solidFill>
                <a:latin typeface="Consolas" panose="020B0609020204030204" pitchFamily="49" charset="0"/>
              </a:rPr>
              <a:t> </a:t>
            </a:r>
            <a:r>
              <a:rPr lang="en-US" dirty="0">
                <a:solidFill>
                  <a:srgbClr val="001080"/>
                </a:solidFill>
                <a:latin typeface="Consolas" panose="020B0609020204030204" pitchFamily="49" charset="0"/>
              </a:rPr>
              <a:t>number</a:t>
            </a:r>
            <a:r>
              <a:rPr lang="en-US" dirty="0">
                <a:solidFill>
                  <a:srgbClr val="3B3B3B"/>
                </a:solidFill>
                <a:latin typeface="Consolas" panose="020B0609020204030204" pitchFamily="49" charset="0"/>
              </a:rPr>
              <a:t> </a:t>
            </a:r>
            <a:r>
              <a:rPr lang="en-US" dirty="0">
                <a:solidFill>
                  <a:srgbClr val="795E26"/>
                </a:solidFill>
                <a:latin typeface="Consolas" panose="020B0609020204030204" pitchFamily="49" charset="0"/>
              </a:rPr>
              <a:t>&lt;&lt;</a:t>
            </a:r>
            <a:r>
              <a:rPr lang="en-US" dirty="0">
                <a:solidFill>
                  <a:srgbClr val="3B3B3B"/>
                </a:solidFill>
                <a:latin typeface="Consolas" panose="020B0609020204030204" pitchFamily="49" charset="0"/>
              </a:rPr>
              <a:t> </a:t>
            </a:r>
            <a:r>
              <a:rPr lang="en-US" dirty="0">
                <a:solidFill>
                  <a:srgbClr val="267F99"/>
                </a:solidFill>
                <a:latin typeface="Consolas" panose="020B0609020204030204" pitchFamily="49" charset="0"/>
              </a:rPr>
              <a:t>std</a:t>
            </a:r>
            <a:r>
              <a:rPr lang="en-US" dirty="0">
                <a:solidFill>
                  <a:srgbClr val="3B3B3B"/>
                </a:solidFill>
                <a:latin typeface="Consolas" panose="020B0609020204030204" pitchFamily="49" charset="0"/>
              </a:rPr>
              <a:t>::</a:t>
            </a:r>
            <a:r>
              <a:rPr lang="en-US" dirty="0" err="1">
                <a:solidFill>
                  <a:srgbClr val="795E26"/>
                </a:solidFill>
                <a:latin typeface="Consolas" panose="020B0609020204030204" pitchFamily="49" charset="0"/>
              </a:rPr>
              <a:t>endl</a:t>
            </a:r>
            <a:r>
              <a:rPr lang="en-US" dirty="0">
                <a:solidFill>
                  <a:srgbClr val="3B3B3B"/>
                </a:solidFill>
                <a:latin typeface="Consolas" panose="020B0609020204030204" pitchFamily="49" charset="0"/>
              </a:rPr>
              <a:t>;</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411054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animEffect transition="in" filter="fade">
                                      <p:cBhvr>
                                        <p:cTn id="7" dur="500"/>
                                        <p:tgtEl>
                                          <p:spTgt spid="6">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6" end="6"/>
                                            </p:txEl>
                                          </p:spTgt>
                                        </p:tgtEl>
                                        <p:attrNameLst>
                                          <p:attrName>style.visibility</p:attrName>
                                        </p:attrNameLst>
                                      </p:cBhvr>
                                      <p:to>
                                        <p:strVal val="visible"/>
                                      </p:to>
                                    </p:set>
                                    <p:animEffect transition="in" filter="fade">
                                      <p:cBhvr>
                                        <p:cTn id="10" dur="500"/>
                                        <p:tgtEl>
                                          <p:spTgt spid="6">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8" end="8"/>
                                            </p:txEl>
                                          </p:spTgt>
                                        </p:tgtEl>
                                        <p:attrNameLst>
                                          <p:attrName>style.visibility</p:attrName>
                                        </p:attrNameLst>
                                      </p:cBhvr>
                                      <p:to>
                                        <p:strVal val="visible"/>
                                      </p:to>
                                    </p:set>
                                    <p:animEffect transition="in" filter="fade">
                                      <p:cBhvr>
                                        <p:cTn id="15" dur="500"/>
                                        <p:tgtEl>
                                          <p:spTgt spid="6">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9" end="9"/>
                                            </p:txEl>
                                          </p:spTgt>
                                        </p:tgtEl>
                                        <p:attrNameLst>
                                          <p:attrName>style.visibility</p:attrName>
                                        </p:attrNameLst>
                                      </p:cBhvr>
                                      <p:to>
                                        <p:strVal val="visible"/>
                                      </p:to>
                                    </p:set>
                                    <p:animEffect transition="in" filter="fade">
                                      <p:cBhvr>
                                        <p:cTn id="18" dur="500"/>
                                        <p:tgtEl>
                                          <p:spTgt spid="6">
                                            <p:txEl>
                                              <p:pRg st="9" end="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10" end="10"/>
                                            </p:txEl>
                                          </p:spTgt>
                                        </p:tgtEl>
                                        <p:attrNameLst>
                                          <p:attrName>style.visibility</p:attrName>
                                        </p:attrNameLst>
                                      </p:cBhvr>
                                      <p:to>
                                        <p:strVal val="visible"/>
                                      </p:to>
                                    </p:set>
                                    <p:animEffect transition="in" filter="fade">
                                      <p:cBhvr>
                                        <p:cTn id="21" dur="500"/>
                                        <p:tgtEl>
                                          <p:spTgt spid="6">
                                            <p:txEl>
                                              <p:pRg st="10" end="1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11" end="11"/>
                                            </p:txEl>
                                          </p:spTgt>
                                        </p:tgtEl>
                                        <p:attrNameLst>
                                          <p:attrName>style.visibility</p:attrName>
                                        </p:attrNameLst>
                                      </p:cBhvr>
                                      <p:to>
                                        <p:strVal val="visible"/>
                                      </p:to>
                                    </p:set>
                                    <p:animEffect transition="in" filter="fade">
                                      <p:cBhvr>
                                        <p:cTn id="24" dur="500"/>
                                        <p:tgtEl>
                                          <p:spTgt spid="6">
                                            <p:txEl>
                                              <p:pRg st="11" end="1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xEl>
                                              <p:pRg st="13" end="13"/>
                                            </p:txEl>
                                          </p:spTgt>
                                        </p:tgtEl>
                                        <p:attrNameLst>
                                          <p:attrName>style.visibility</p:attrName>
                                        </p:attrNameLst>
                                      </p:cBhvr>
                                      <p:to>
                                        <p:strVal val="visible"/>
                                      </p:to>
                                    </p:set>
                                    <p:animEffect transition="in" filter="fade">
                                      <p:cBhvr>
                                        <p:cTn id="29" dur="500"/>
                                        <p:tgtEl>
                                          <p:spTgt spid="6">
                                            <p:txEl>
                                              <p:pRg st="13" end="13"/>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4" end="14"/>
                                            </p:txEl>
                                          </p:spTgt>
                                        </p:tgtEl>
                                        <p:attrNameLst>
                                          <p:attrName>style.visibility</p:attrName>
                                        </p:attrNameLst>
                                      </p:cBhvr>
                                      <p:to>
                                        <p:strVal val="visible"/>
                                      </p:to>
                                    </p:set>
                                    <p:animEffect transition="in" filter="fade">
                                      <p:cBhvr>
                                        <p:cTn id="32" dur="500"/>
                                        <p:tgtEl>
                                          <p:spTgt spid="6">
                                            <p:txEl>
                                              <p:pRg st="14" end="14"/>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5" end="15"/>
                                            </p:txEl>
                                          </p:spTgt>
                                        </p:tgtEl>
                                        <p:attrNameLst>
                                          <p:attrName>style.visibility</p:attrName>
                                        </p:attrNameLst>
                                      </p:cBhvr>
                                      <p:to>
                                        <p:strVal val="visible"/>
                                      </p:to>
                                    </p:set>
                                    <p:animEffect transition="in" filter="fade">
                                      <p:cBhvr>
                                        <p:cTn id="35" dur="500"/>
                                        <p:tgtEl>
                                          <p:spTgt spid="6">
                                            <p:txEl>
                                              <p:pRg st="15" end="15"/>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6" end="16"/>
                                            </p:txEl>
                                          </p:spTgt>
                                        </p:tgtEl>
                                        <p:attrNameLst>
                                          <p:attrName>style.visibility</p:attrName>
                                        </p:attrNameLst>
                                      </p:cBhvr>
                                      <p:to>
                                        <p:strVal val="visible"/>
                                      </p:to>
                                    </p:set>
                                    <p:animEffect transition="in" filter="fade">
                                      <p:cBhvr>
                                        <p:cTn id="38" dur="500"/>
                                        <p:tgtEl>
                                          <p:spTgt spid="6">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8A594-2A80-35A7-96B8-3C4B80C96813}"/>
              </a:ext>
            </a:extLst>
          </p:cNvPr>
          <p:cNvSpPr>
            <a:spLocks noGrp="1"/>
          </p:cNvSpPr>
          <p:nvPr>
            <p:ph type="title"/>
          </p:nvPr>
        </p:nvSpPr>
        <p:spPr/>
        <p:txBody>
          <a:bodyPr/>
          <a:lstStyle/>
          <a:p>
            <a:r>
              <a:rPr lang="ru-RU" dirty="0"/>
              <a:t>Ввод-вывод строк</a:t>
            </a:r>
            <a:endParaRPr lang="en-US" dirty="0"/>
          </a:p>
        </p:txBody>
      </p:sp>
      <p:sp>
        <p:nvSpPr>
          <p:cNvPr id="4" name="TextBox 3">
            <a:extLst>
              <a:ext uri="{FF2B5EF4-FFF2-40B4-BE49-F238E27FC236}">
                <a16:creationId xmlns:a16="http://schemas.microsoft.com/office/drawing/2014/main" id="{77307097-4CDE-BE5C-32B7-D333BA92510F}"/>
              </a:ext>
            </a:extLst>
          </p:cNvPr>
          <p:cNvSpPr txBox="1"/>
          <p:nvPr/>
        </p:nvSpPr>
        <p:spPr>
          <a:xfrm>
            <a:off x="983432" y="2060848"/>
            <a:ext cx="10873208" cy="2862322"/>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phrase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getline</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phrase</a:t>
            </a:r>
            <a:r>
              <a:rPr lang="en-US" b="0" dirty="0">
                <a:solidFill>
                  <a:srgbClr val="3B3B3B"/>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Прочитать строку до символа конца строки</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phrase</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surname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surname</a:t>
            </a:r>
            <a:r>
              <a:rPr lang="en-US" b="0" dirty="0">
                <a:solidFill>
                  <a:srgbClr val="3B3B3B"/>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Прочитать </a:t>
            </a:r>
            <a:r>
              <a:rPr lang="en-US" b="0" dirty="0">
                <a:solidFill>
                  <a:srgbClr val="008000"/>
                </a:solidFill>
                <a:effectLst/>
                <a:latin typeface="Consolas" panose="020B0609020204030204" pitchFamily="49" charset="0"/>
              </a:rPr>
              <a:t>name </a:t>
            </a:r>
            <a:r>
              <a:rPr lang="ru-RU" b="0" dirty="0">
                <a:solidFill>
                  <a:srgbClr val="008000"/>
                </a:solidFill>
                <a:effectLst/>
                <a:latin typeface="Consolas" panose="020B0609020204030204" pitchFamily="49" charset="0"/>
              </a:rPr>
              <a:t>и </a:t>
            </a:r>
            <a:r>
              <a:rPr lang="en-US" b="0" dirty="0">
                <a:solidFill>
                  <a:srgbClr val="008000"/>
                </a:solidFill>
                <a:effectLst/>
                <a:latin typeface="Consolas" panose="020B0609020204030204" pitchFamily="49" charset="0"/>
              </a:rPr>
              <a:t>surname, </a:t>
            </a:r>
            <a:r>
              <a:rPr lang="ru-RU" b="0" dirty="0">
                <a:solidFill>
                  <a:srgbClr val="008000"/>
                </a:solidFill>
                <a:effectLst/>
                <a:latin typeface="Consolas" panose="020B0609020204030204" pitchFamily="49" charset="0"/>
              </a:rPr>
              <a:t>разделённые пробелами</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surname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40472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3" end="3"/>
                                            </p:txEl>
                                          </p:spTgt>
                                        </p:tgtEl>
                                        <p:attrNameLst>
                                          <p:attrName>style.visibility</p:attrName>
                                        </p:attrNameLst>
                                      </p:cBhvr>
                                      <p:to>
                                        <p:strVal val="visible"/>
                                      </p:to>
                                    </p:set>
                                    <p:animEffect transition="in" filter="fade">
                                      <p:cBhvr>
                                        <p:cTn id="10" dur="500"/>
                                        <p:tgtEl>
                                          <p:spTgt spid="4">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animEffect transition="in" filter="fade">
                                      <p:cBhvr>
                                        <p:cTn id="13" dur="500"/>
                                        <p:tgtEl>
                                          <p:spTgt spid="4">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6" end="6"/>
                                            </p:txEl>
                                          </p:spTgt>
                                        </p:tgtEl>
                                        <p:attrNameLst>
                                          <p:attrName>style.visibility</p:attrName>
                                        </p:attrNameLst>
                                      </p:cBhvr>
                                      <p:to>
                                        <p:strVal val="visible"/>
                                      </p:to>
                                    </p:set>
                                    <p:animEffect transition="in" filter="fade">
                                      <p:cBhvr>
                                        <p:cTn id="18" dur="500"/>
                                        <p:tgtEl>
                                          <p:spTgt spid="4">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animEffect transition="in" filter="fade">
                                      <p:cBhvr>
                                        <p:cTn id="21" dur="500"/>
                                        <p:tgtEl>
                                          <p:spTgt spid="4">
                                            <p:txEl>
                                              <p:pRg st="7" end="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8" end="8"/>
                                            </p:txEl>
                                          </p:spTgt>
                                        </p:tgtEl>
                                        <p:attrNameLst>
                                          <p:attrName>style.visibility</p:attrName>
                                        </p:attrNameLst>
                                      </p:cBhvr>
                                      <p:to>
                                        <p:strVal val="visible"/>
                                      </p:to>
                                    </p:set>
                                    <p:animEffect transition="in" filter="fade">
                                      <p:cBhvr>
                                        <p:cTn id="24"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B252AA9-4378-763E-7E09-A1545AE6E9F4}"/>
            </a:ext>
          </a:extLst>
        </p:cNvPr>
        <p:cNvGrpSpPr/>
        <p:nvPr/>
      </p:nvGrpSpPr>
      <p:grpSpPr>
        <a:xfrm>
          <a:off x="0" y="0"/>
          <a:ext cx="0" cy="0"/>
          <a:chOff x="0" y="0"/>
          <a:chExt cx="0" cy="0"/>
        </a:xfrm>
      </p:grpSpPr>
      <p:pic>
        <p:nvPicPr>
          <p:cNvPr id="5" name="Рисунок 4">
            <a:extLst>
              <a:ext uri="{FF2B5EF4-FFF2-40B4-BE49-F238E27FC236}">
                <a16:creationId xmlns:a16="http://schemas.microsoft.com/office/drawing/2014/main" id="{F36B9FC1-1665-CDAE-7AED-A0F57B67D50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0"/>
            <a:ext cx="12191998" cy="6857998"/>
          </a:xfrm>
          <a:prstGeom prst="rect">
            <a:avLst/>
          </a:prstGeom>
        </p:spPr>
      </p:pic>
      <p:sp>
        <p:nvSpPr>
          <p:cNvPr id="7" name="Заголовок 6">
            <a:extLst>
              <a:ext uri="{FF2B5EF4-FFF2-40B4-BE49-F238E27FC236}">
                <a16:creationId xmlns:a16="http://schemas.microsoft.com/office/drawing/2014/main" id="{A8EA99C3-703A-BD7C-DC13-EF789F560F73}"/>
              </a:ext>
            </a:extLst>
          </p:cNvPr>
          <p:cNvSpPr>
            <a:spLocks noGrp="1"/>
          </p:cNvSpPr>
          <p:nvPr>
            <p:ph type="ctrTitle"/>
          </p:nvPr>
        </p:nvSpPr>
        <p:spPr>
          <a:xfrm>
            <a:off x="911424" y="1122362"/>
            <a:ext cx="10153128" cy="3962822"/>
          </a:xfrm>
        </p:spPr>
        <p:txBody>
          <a:bodyPr>
            <a:normAutofit/>
          </a:bodyPr>
          <a:lstStyle/>
          <a:p>
            <a:pPr algn="l"/>
            <a:r>
              <a:rPr lang="ru-RU" sz="10700" dirty="0">
                <a:solidFill>
                  <a:schemeClr val="bg1"/>
                </a:solidFill>
                <a:latin typeface="Impact" panose="020B0806030902050204" pitchFamily="34" charset="0"/>
              </a:rPr>
              <a:t>Синтаксис языка </a:t>
            </a:r>
            <a:r>
              <a:rPr lang="en-US" sz="10700" dirty="0">
                <a:solidFill>
                  <a:schemeClr val="bg1"/>
                </a:solidFill>
                <a:latin typeface="Impact" panose="020B0806030902050204" pitchFamily="34" charset="0"/>
              </a:rPr>
              <a:t>C++</a:t>
            </a:r>
            <a:endParaRPr lang="ru-RU" sz="8000" dirty="0">
              <a:solidFill>
                <a:schemeClr val="bg1"/>
              </a:solidFill>
              <a:latin typeface="Impact" panose="020B0806030902050204" pitchFamily="34" charset="0"/>
            </a:endParaRPr>
          </a:p>
        </p:txBody>
      </p:sp>
    </p:spTree>
    <p:extLst>
      <p:ext uri="{BB962C8B-B14F-4D97-AF65-F5344CB8AC3E}">
        <p14:creationId xmlns:p14="http://schemas.microsoft.com/office/powerpoint/2010/main" val="3736622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4D3C1F-26E9-0288-78A8-20FC8A0A403E}"/>
              </a:ext>
            </a:extLst>
          </p:cNvPr>
          <p:cNvSpPr>
            <a:spLocks noGrp="1"/>
          </p:cNvSpPr>
          <p:nvPr>
            <p:ph type="title"/>
          </p:nvPr>
        </p:nvSpPr>
        <p:spPr/>
        <p:txBody>
          <a:bodyPr/>
          <a:lstStyle/>
          <a:p>
            <a:r>
              <a:rPr lang="ru-RU" dirty="0"/>
              <a:t>Синонимы типов</a:t>
            </a:r>
            <a:endParaRPr lang="en-US" dirty="0"/>
          </a:p>
        </p:txBody>
      </p:sp>
      <p:sp>
        <p:nvSpPr>
          <p:cNvPr id="4" name="Text Placeholder 3">
            <a:extLst>
              <a:ext uri="{FF2B5EF4-FFF2-40B4-BE49-F238E27FC236}">
                <a16:creationId xmlns:a16="http://schemas.microsoft.com/office/drawing/2014/main" id="{4F520C78-43A6-1B67-A139-116345F9A0B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59745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70D5A3-942E-C4A2-80FC-3D4F0C31EC71}"/>
              </a:ext>
            </a:extLst>
          </p:cNvPr>
          <p:cNvSpPr>
            <a:spLocks noGrp="1"/>
          </p:cNvSpPr>
          <p:nvPr>
            <p:ph type="title"/>
          </p:nvPr>
        </p:nvSpPr>
        <p:spPr/>
        <p:txBody>
          <a:bodyPr/>
          <a:lstStyle/>
          <a:p>
            <a:r>
              <a:rPr lang="ru-RU" dirty="0"/>
              <a:t>Синонимы типа</a:t>
            </a:r>
            <a:endParaRPr lang="en-US" dirty="0"/>
          </a:p>
        </p:txBody>
      </p:sp>
      <p:sp>
        <p:nvSpPr>
          <p:cNvPr id="5" name="Content Placeholder 4">
            <a:extLst>
              <a:ext uri="{FF2B5EF4-FFF2-40B4-BE49-F238E27FC236}">
                <a16:creationId xmlns:a16="http://schemas.microsoft.com/office/drawing/2014/main" id="{C204F25E-6435-1631-DC02-7D1191CB1FB9}"/>
              </a:ext>
            </a:extLst>
          </p:cNvPr>
          <p:cNvSpPr>
            <a:spLocks noGrp="1"/>
          </p:cNvSpPr>
          <p:nvPr>
            <p:ph idx="1"/>
          </p:nvPr>
        </p:nvSpPr>
        <p:spPr/>
        <p:txBody>
          <a:bodyPr>
            <a:normAutofit lnSpcReduction="10000"/>
          </a:bodyPr>
          <a:lstStyle/>
          <a:p>
            <a:r>
              <a:rPr lang="ru-RU" dirty="0"/>
              <a:t>В </a:t>
            </a:r>
            <a:r>
              <a:rPr lang="en-US" dirty="0"/>
              <a:t>C++ </a:t>
            </a:r>
            <a:r>
              <a:rPr lang="ru-RU" dirty="0"/>
              <a:t>можно задавать альтернативные имена для существующих типов</a:t>
            </a:r>
          </a:p>
          <a:p>
            <a:r>
              <a:rPr lang="ru-RU" dirty="0"/>
              <a:t>Для этого используется ключевое слово </a:t>
            </a:r>
            <a:r>
              <a:rPr lang="en-US" b="1" dirty="0"/>
              <a:t>using</a:t>
            </a:r>
            <a:r>
              <a:rPr lang="en-US" dirty="0"/>
              <a:t>:</a:t>
            </a:r>
          </a:p>
          <a:p>
            <a:pPr lvl="1"/>
            <a:r>
              <a:rPr lang="en-US" b="1" dirty="0">
                <a:solidFill>
                  <a:srgbClr val="FF0000"/>
                </a:solidFill>
                <a:latin typeface="Consolas" panose="020B0609020204030204" pitchFamily="49" charset="0"/>
              </a:rPr>
              <a:t>using</a:t>
            </a:r>
            <a:r>
              <a:rPr lang="en-US" dirty="0">
                <a:latin typeface="Consolas" panose="020B0609020204030204" pitchFamily="49" charset="0"/>
              </a:rPr>
              <a:t> </a:t>
            </a:r>
            <a:r>
              <a:rPr lang="en-US" dirty="0" err="1">
                <a:latin typeface="Consolas" panose="020B0609020204030204" pitchFamily="49" charset="0"/>
              </a:rPr>
              <a:t>NewType</a:t>
            </a:r>
            <a:r>
              <a:rPr lang="en-US" dirty="0">
                <a:latin typeface="Consolas" panose="020B0609020204030204" pitchFamily="49" charset="0"/>
              </a:rPr>
              <a:t> = </a:t>
            </a:r>
            <a:r>
              <a:rPr lang="en-US" dirty="0" err="1">
                <a:latin typeface="Consolas" panose="020B0609020204030204" pitchFamily="49" charset="0"/>
              </a:rPr>
              <a:t>OldType</a:t>
            </a:r>
            <a:r>
              <a:rPr lang="en-US" dirty="0">
                <a:latin typeface="Consolas" panose="020B0609020204030204" pitchFamily="49" charset="0"/>
              </a:rPr>
              <a:t>;</a:t>
            </a:r>
          </a:p>
          <a:p>
            <a:pPr lvl="1"/>
            <a:r>
              <a:rPr lang="en-US" dirty="0">
                <a:latin typeface="Consolas" panose="020B0609020204030204" pitchFamily="49" charset="0"/>
              </a:rPr>
              <a:t>template &lt; template-parameter-list &gt;</a:t>
            </a:r>
            <a:br>
              <a:rPr lang="en-US" dirty="0">
                <a:latin typeface="Consolas" panose="020B0609020204030204" pitchFamily="49" charset="0"/>
              </a:rPr>
            </a:br>
            <a:r>
              <a:rPr lang="en-US" b="1" dirty="0">
                <a:solidFill>
                  <a:srgbClr val="FF0000"/>
                </a:solidFill>
                <a:latin typeface="Consolas" panose="020B0609020204030204" pitchFamily="49" charset="0"/>
              </a:rPr>
              <a:t>using</a:t>
            </a:r>
            <a:r>
              <a:rPr lang="en-US" dirty="0">
                <a:latin typeface="Consolas" panose="020B0609020204030204" pitchFamily="49" charset="0"/>
              </a:rPr>
              <a:t> </a:t>
            </a:r>
            <a:r>
              <a:rPr lang="en-US" dirty="0" err="1">
                <a:latin typeface="Consolas" panose="020B0609020204030204" pitchFamily="49" charset="0"/>
              </a:rPr>
              <a:t>NewType</a:t>
            </a:r>
            <a:r>
              <a:rPr lang="en-US" dirty="0">
                <a:latin typeface="Consolas" panose="020B0609020204030204" pitchFamily="49" charset="0"/>
              </a:rPr>
              <a:t> = </a:t>
            </a:r>
            <a:r>
              <a:rPr lang="en-US" dirty="0" err="1">
                <a:latin typeface="Consolas" panose="020B0609020204030204" pitchFamily="49" charset="0"/>
              </a:rPr>
              <a:t>OldType</a:t>
            </a:r>
            <a:r>
              <a:rPr lang="en-US" dirty="0">
                <a:latin typeface="Consolas" panose="020B0609020204030204" pitchFamily="49" charset="0"/>
              </a:rPr>
              <a:t>;</a:t>
            </a:r>
          </a:p>
          <a:p>
            <a:r>
              <a:rPr lang="ru-RU" dirty="0"/>
              <a:t>Применение</a:t>
            </a:r>
            <a:r>
              <a:rPr lang="en-US" dirty="0"/>
              <a:t>:</a:t>
            </a:r>
            <a:endParaRPr lang="ru-RU" dirty="0"/>
          </a:p>
          <a:p>
            <a:pPr lvl="1"/>
            <a:r>
              <a:rPr lang="ru-RU" dirty="0"/>
              <a:t>Упрощение сложных типов данных</a:t>
            </a:r>
          </a:p>
          <a:p>
            <a:pPr lvl="1"/>
            <a:r>
              <a:rPr lang="ru-RU" dirty="0"/>
              <a:t>Повышение переносимости программ</a:t>
            </a:r>
          </a:p>
          <a:p>
            <a:pPr lvl="1"/>
            <a:r>
              <a:rPr lang="ru-RU" dirty="0"/>
              <a:t>Упрощение записи шаблонных типов</a:t>
            </a:r>
          </a:p>
          <a:p>
            <a:pPr lvl="1"/>
            <a:r>
              <a:rPr lang="ru-RU" dirty="0"/>
              <a:t>Улучшение читаемости кода</a:t>
            </a:r>
          </a:p>
        </p:txBody>
      </p:sp>
    </p:spTree>
    <p:extLst>
      <p:ext uri="{BB962C8B-B14F-4D97-AF65-F5344CB8AC3E}">
        <p14:creationId xmlns:p14="http://schemas.microsoft.com/office/powerpoint/2010/main" val="750692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animEffect transition="in" filter="fade">
                                      <p:cBhvr>
                                        <p:cTn id="35"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C4C9CB8-F1EE-ADD9-FB90-079287CE5B2F}"/>
              </a:ext>
            </a:extLst>
          </p:cNvPr>
          <p:cNvSpPr txBox="1"/>
          <p:nvPr/>
        </p:nvSpPr>
        <p:spPr>
          <a:xfrm>
            <a:off x="767408" y="58846"/>
            <a:ext cx="10874424" cy="6740307"/>
          </a:xfrm>
          <a:prstGeom prst="rect">
            <a:avLst/>
          </a:prstGeom>
          <a:noFill/>
        </p:spPr>
        <p:txBody>
          <a:bodyPr wrap="square">
            <a:spAutoFit/>
          </a:bodyPr>
          <a:lstStyle/>
          <a:p>
            <a:r>
              <a:rPr lang="ru-RU" b="0" dirty="0">
                <a:solidFill>
                  <a:srgbClr val="008000"/>
                </a:solidFill>
                <a:effectLst/>
                <a:latin typeface="Consolas" panose="020B0609020204030204" pitchFamily="49" charset="0"/>
              </a:rPr>
              <a:t>// Теперь можно использовать имя типа </a:t>
            </a:r>
            <a:r>
              <a:rPr lang="en-US" b="0" dirty="0">
                <a:solidFill>
                  <a:srgbClr val="008000"/>
                </a:solidFill>
                <a:effectLst/>
                <a:latin typeface="Consolas" panose="020B0609020204030204" pitchFamily="49" charset="0"/>
              </a:rPr>
              <a:t>Matrix3x3d </a:t>
            </a:r>
            <a:r>
              <a:rPr lang="ru-RU" b="0" dirty="0">
                <a:solidFill>
                  <a:srgbClr val="008000"/>
                </a:solidFill>
                <a:effectLst/>
                <a:latin typeface="Consolas" panose="020B0609020204030204" pitchFamily="49" charset="0"/>
              </a:rPr>
              <a:t>для объявления матриц 3*3</a:t>
            </a:r>
            <a:endParaRPr lang="ru-RU"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using</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Matrix3x3d</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array</a:t>
            </a:r>
            <a:r>
              <a:rPr lang="en-US" b="0" dirty="0">
                <a:solidFill>
                  <a:srgbClr val="3B3B3B"/>
                </a:solidFill>
                <a:effectLst/>
                <a:latin typeface="Consolas" panose="020B0609020204030204" pitchFamily="49" charset="0"/>
              </a:rPr>
              <a:t>&lt;</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array</a:t>
            </a:r>
            <a:r>
              <a:rPr lang="en-US" b="0" dirty="0">
                <a:solidFill>
                  <a:srgbClr val="3B3B3B"/>
                </a:solidFill>
                <a:effectLst/>
                <a:latin typeface="Consolas" panose="020B0609020204030204" pitchFamily="49" charset="0"/>
              </a:rPr>
              <a:t>&lt;</a:t>
            </a:r>
            <a:r>
              <a:rPr lang="en-US" b="0" dirty="0">
                <a:solidFill>
                  <a:srgbClr val="0000FF"/>
                </a:solidFill>
                <a:effectLst/>
                <a:latin typeface="Consolas" panose="020B0609020204030204" pitchFamily="49" charset="0"/>
              </a:rPr>
              <a:t>double</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3</a:t>
            </a:r>
            <a:r>
              <a:rPr lang="en-US" b="0" dirty="0">
                <a:solidFill>
                  <a:srgbClr val="3B3B3B"/>
                </a:solidFill>
                <a:effectLst/>
                <a:latin typeface="Consolas" panose="020B0609020204030204" pitchFamily="49" charset="0"/>
              </a:rPr>
              <a:t>&gt;, </a:t>
            </a:r>
            <a:r>
              <a:rPr lang="en-US" b="0" dirty="0">
                <a:solidFill>
                  <a:srgbClr val="098658"/>
                </a:solidFill>
                <a:effectLst/>
                <a:latin typeface="Consolas" panose="020B0609020204030204" pitchFamily="49" charset="0"/>
              </a:rPr>
              <a:t>3</a:t>
            </a:r>
            <a:r>
              <a:rPr lang="en-US" b="0" dirty="0">
                <a:solidFill>
                  <a:srgbClr val="3B3B3B"/>
                </a:solidFill>
                <a:effectLst/>
                <a:latin typeface="Consolas" panose="020B0609020204030204" pitchFamily="49" charset="0"/>
              </a:rPr>
              <a:t>&gt;;</a:t>
            </a: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void</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PrintMatrix</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Matrix3x3d</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m</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row</a:t>
            </a:r>
            <a:r>
              <a:rPr lang="en-US" b="0" dirty="0">
                <a:solidFill>
                  <a:srgbClr val="3B3B3B"/>
                </a:solidFill>
                <a:effectLst/>
                <a:latin typeface="Consolas" panose="020B0609020204030204" pitchFamily="49" charset="0"/>
              </a:rPr>
              <a:t> : </a:t>
            </a:r>
            <a:r>
              <a:rPr lang="en-US" b="0" dirty="0">
                <a:solidFill>
                  <a:srgbClr val="001080"/>
                </a:solidFill>
                <a:effectLst/>
                <a:latin typeface="Consolas" panose="020B0609020204030204" pitchFamily="49" charset="0"/>
              </a:rPr>
              <a:t>m</a:t>
            </a:r>
            <a:r>
              <a:rPr lang="en-US" b="0" dirty="0">
                <a:solidFill>
                  <a:srgbClr val="3B3B3B"/>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Пробегаем по строкам матрицы</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double</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 </a:t>
            </a:r>
            <a:r>
              <a:rPr lang="en-US" b="0" dirty="0">
                <a:solidFill>
                  <a:srgbClr val="001080"/>
                </a:solidFill>
                <a:effectLst/>
                <a:latin typeface="Consolas" panose="020B0609020204030204" pitchFamily="49" charset="0"/>
              </a:rPr>
              <a:t>row</a:t>
            </a:r>
            <a:r>
              <a:rPr lang="en-US" b="0" dirty="0">
                <a:solidFill>
                  <a:srgbClr val="3B3B3B"/>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Пробегаем по элементам строки</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p>
          <a:p>
            <a:r>
              <a:rPr lang="ru-RU"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dirty="0">
                <a:solidFill>
                  <a:srgbClr val="267F99"/>
                </a:solidFill>
                <a:latin typeface="Consolas" panose="020B0609020204030204" pitchFamily="49" charset="0"/>
              </a:rPr>
              <a:t>std</a:t>
            </a:r>
            <a:r>
              <a:rPr lang="en-US" dirty="0">
                <a:solidFill>
                  <a:srgbClr val="3B3B3B"/>
                </a:solidFill>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Matrix3x3d</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m</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 { </a:t>
            </a:r>
            <a:r>
              <a:rPr lang="en-US" b="0" dirty="0">
                <a:solidFill>
                  <a:srgbClr val="098658"/>
                </a:solidFill>
                <a:effectLst/>
                <a:latin typeface="Consolas" panose="020B0609020204030204" pitchFamily="49" charset="0"/>
              </a:rPr>
              <a:t>1.0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 },</a:t>
            </a:r>
          </a:p>
          <a:p>
            <a:r>
              <a:rPr lang="en-US" b="0" dirty="0">
                <a:solidFill>
                  <a:srgbClr val="3B3B3B"/>
                </a:solidFill>
                <a:effectLst/>
                <a:latin typeface="Consolas" panose="020B0609020204030204" pitchFamily="49" charset="0"/>
              </a:rPr>
              <a:t>        { {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 },</a:t>
            </a:r>
          </a:p>
          <a:p>
            <a:r>
              <a:rPr lang="en-US" b="0" dirty="0">
                <a:solidFill>
                  <a:srgbClr val="3B3B3B"/>
                </a:solidFill>
                <a:effectLst/>
                <a:latin typeface="Consolas" panose="020B0609020204030204" pitchFamily="49" charset="0"/>
              </a:rPr>
              <a:t>        { {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3B3B3B"/>
                </a:solidFill>
                <a:effectLst/>
                <a:latin typeface="Consolas" panose="020B0609020204030204" pitchFamily="49" charset="0"/>
              </a:rPr>
              <a:t> } },</a:t>
            </a:r>
          </a:p>
          <a:p>
            <a:r>
              <a:rPr lang="en-US" b="0" dirty="0">
                <a:solidFill>
                  <a:srgbClr val="3B3B3B"/>
                </a:solidFill>
                <a:effectLst/>
                <a:latin typeface="Consolas" panose="020B0609020204030204" pitchFamily="49" charset="0"/>
              </a:rPr>
              <a:t>    } };</a:t>
            </a:r>
          </a:p>
          <a:p>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PrintMatrix</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m</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577777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fade">
                                      <p:cBhvr>
                                        <p:cTn id="18" dur="500"/>
                                        <p:tgtEl>
                                          <p:spTgt spid="10">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animEffect transition="in" filter="fade">
                                      <p:cBhvr>
                                        <p:cTn id="21" dur="500"/>
                                        <p:tgtEl>
                                          <p:spTgt spid="10">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xEl>
                                              <p:pRg st="5" end="5"/>
                                            </p:txEl>
                                          </p:spTgt>
                                        </p:tgtEl>
                                        <p:attrNameLst>
                                          <p:attrName>style.visibility</p:attrName>
                                        </p:attrNameLst>
                                      </p:cBhvr>
                                      <p:to>
                                        <p:strVal val="visible"/>
                                      </p:to>
                                    </p:set>
                                    <p:animEffect transition="in" filter="fade">
                                      <p:cBhvr>
                                        <p:cTn id="24" dur="500"/>
                                        <p:tgtEl>
                                          <p:spTgt spid="10">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animEffect transition="in" filter="fade">
                                      <p:cBhvr>
                                        <p:cTn id="27" dur="500"/>
                                        <p:tgtEl>
                                          <p:spTgt spid="10">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0">
                                            <p:txEl>
                                              <p:pRg st="7" end="7"/>
                                            </p:txEl>
                                          </p:spTgt>
                                        </p:tgtEl>
                                        <p:attrNameLst>
                                          <p:attrName>style.visibility</p:attrName>
                                        </p:attrNameLst>
                                      </p:cBhvr>
                                      <p:to>
                                        <p:strVal val="visible"/>
                                      </p:to>
                                    </p:set>
                                    <p:animEffect transition="in" filter="fade">
                                      <p:cBhvr>
                                        <p:cTn id="30" dur="500"/>
                                        <p:tgtEl>
                                          <p:spTgt spid="10">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0">
                                            <p:txEl>
                                              <p:pRg st="8" end="8"/>
                                            </p:txEl>
                                          </p:spTgt>
                                        </p:tgtEl>
                                        <p:attrNameLst>
                                          <p:attrName>style.visibility</p:attrName>
                                        </p:attrNameLst>
                                      </p:cBhvr>
                                      <p:to>
                                        <p:strVal val="visible"/>
                                      </p:to>
                                    </p:set>
                                    <p:animEffect transition="in" filter="fade">
                                      <p:cBhvr>
                                        <p:cTn id="33" dur="500"/>
                                        <p:tgtEl>
                                          <p:spTgt spid="10">
                                            <p:txEl>
                                              <p:pRg st="8" end="8"/>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xEl>
                                              <p:pRg st="9" end="9"/>
                                            </p:txEl>
                                          </p:spTgt>
                                        </p:tgtEl>
                                        <p:attrNameLst>
                                          <p:attrName>style.visibility</p:attrName>
                                        </p:attrNameLst>
                                      </p:cBhvr>
                                      <p:to>
                                        <p:strVal val="visible"/>
                                      </p:to>
                                    </p:set>
                                    <p:animEffect transition="in" filter="fade">
                                      <p:cBhvr>
                                        <p:cTn id="36" dur="500"/>
                                        <p:tgtEl>
                                          <p:spTgt spid="10">
                                            <p:txEl>
                                              <p:pRg st="9" end="9"/>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0">
                                            <p:txEl>
                                              <p:pRg st="10" end="10"/>
                                            </p:txEl>
                                          </p:spTgt>
                                        </p:tgtEl>
                                        <p:attrNameLst>
                                          <p:attrName>style.visibility</p:attrName>
                                        </p:attrNameLst>
                                      </p:cBhvr>
                                      <p:to>
                                        <p:strVal val="visible"/>
                                      </p:to>
                                    </p:set>
                                    <p:animEffect transition="in" filter="fade">
                                      <p:cBhvr>
                                        <p:cTn id="39" dur="500"/>
                                        <p:tgtEl>
                                          <p:spTgt spid="10">
                                            <p:txEl>
                                              <p:pRg st="10" end="10"/>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0">
                                            <p:txEl>
                                              <p:pRg st="11" end="11"/>
                                            </p:txEl>
                                          </p:spTgt>
                                        </p:tgtEl>
                                        <p:attrNameLst>
                                          <p:attrName>style.visibility</p:attrName>
                                        </p:attrNameLst>
                                      </p:cBhvr>
                                      <p:to>
                                        <p:strVal val="visible"/>
                                      </p:to>
                                    </p:set>
                                    <p:animEffect transition="in" filter="fade">
                                      <p:cBhvr>
                                        <p:cTn id="42" dur="500"/>
                                        <p:tgtEl>
                                          <p:spTgt spid="10">
                                            <p:txEl>
                                              <p:pRg st="11" end="11"/>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10">
                                            <p:txEl>
                                              <p:pRg st="12" end="12"/>
                                            </p:txEl>
                                          </p:spTgt>
                                        </p:tgtEl>
                                        <p:attrNameLst>
                                          <p:attrName>style.visibility</p:attrName>
                                        </p:attrNameLst>
                                      </p:cBhvr>
                                      <p:to>
                                        <p:strVal val="visible"/>
                                      </p:to>
                                    </p:set>
                                    <p:animEffect transition="in" filter="fade">
                                      <p:cBhvr>
                                        <p:cTn id="45" dur="500"/>
                                        <p:tgtEl>
                                          <p:spTgt spid="10">
                                            <p:txEl>
                                              <p:pRg st="12" end="1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0">
                                            <p:txEl>
                                              <p:pRg st="14" end="14"/>
                                            </p:txEl>
                                          </p:spTgt>
                                        </p:tgtEl>
                                        <p:attrNameLst>
                                          <p:attrName>style.visibility</p:attrName>
                                        </p:attrNameLst>
                                      </p:cBhvr>
                                      <p:to>
                                        <p:strVal val="visible"/>
                                      </p:to>
                                    </p:set>
                                    <p:animEffect transition="in" filter="fade">
                                      <p:cBhvr>
                                        <p:cTn id="50" dur="500"/>
                                        <p:tgtEl>
                                          <p:spTgt spid="10">
                                            <p:txEl>
                                              <p:pRg st="14" end="14"/>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10">
                                            <p:txEl>
                                              <p:pRg st="15" end="15"/>
                                            </p:txEl>
                                          </p:spTgt>
                                        </p:tgtEl>
                                        <p:attrNameLst>
                                          <p:attrName>style.visibility</p:attrName>
                                        </p:attrNameLst>
                                      </p:cBhvr>
                                      <p:to>
                                        <p:strVal val="visible"/>
                                      </p:to>
                                    </p:set>
                                    <p:animEffect transition="in" filter="fade">
                                      <p:cBhvr>
                                        <p:cTn id="53" dur="500"/>
                                        <p:tgtEl>
                                          <p:spTgt spid="10">
                                            <p:txEl>
                                              <p:pRg st="15" end="15"/>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10">
                                            <p:txEl>
                                              <p:pRg st="16" end="16"/>
                                            </p:txEl>
                                          </p:spTgt>
                                        </p:tgtEl>
                                        <p:attrNameLst>
                                          <p:attrName>style.visibility</p:attrName>
                                        </p:attrNameLst>
                                      </p:cBhvr>
                                      <p:to>
                                        <p:strVal val="visible"/>
                                      </p:to>
                                    </p:set>
                                    <p:animEffect transition="in" filter="fade">
                                      <p:cBhvr>
                                        <p:cTn id="56" dur="500"/>
                                        <p:tgtEl>
                                          <p:spTgt spid="10">
                                            <p:txEl>
                                              <p:pRg st="16" end="16"/>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10">
                                            <p:txEl>
                                              <p:pRg st="17" end="17"/>
                                            </p:txEl>
                                          </p:spTgt>
                                        </p:tgtEl>
                                        <p:attrNameLst>
                                          <p:attrName>style.visibility</p:attrName>
                                        </p:attrNameLst>
                                      </p:cBhvr>
                                      <p:to>
                                        <p:strVal val="visible"/>
                                      </p:to>
                                    </p:set>
                                    <p:animEffect transition="in" filter="fade">
                                      <p:cBhvr>
                                        <p:cTn id="59" dur="500"/>
                                        <p:tgtEl>
                                          <p:spTgt spid="10">
                                            <p:txEl>
                                              <p:pRg st="17" end="17"/>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10">
                                            <p:txEl>
                                              <p:pRg st="18" end="18"/>
                                            </p:txEl>
                                          </p:spTgt>
                                        </p:tgtEl>
                                        <p:attrNameLst>
                                          <p:attrName>style.visibility</p:attrName>
                                        </p:attrNameLst>
                                      </p:cBhvr>
                                      <p:to>
                                        <p:strVal val="visible"/>
                                      </p:to>
                                    </p:set>
                                    <p:animEffect transition="in" filter="fade">
                                      <p:cBhvr>
                                        <p:cTn id="62" dur="500"/>
                                        <p:tgtEl>
                                          <p:spTgt spid="10">
                                            <p:txEl>
                                              <p:pRg st="18" end="18"/>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10">
                                            <p:txEl>
                                              <p:pRg st="19" end="19"/>
                                            </p:txEl>
                                          </p:spTgt>
                                        </p:tgtEl>
                                        <p:attrNameLst>
                                          <p:attrName>style.visibility</p:attrName>
                                        </p:attrNameLst>
                                      </p:cBhvr>
                                      <p:to>
                                        <p:strVal val="visible"/>
                                      </p:to>
                                    </p:set>
                                    <p:animEffect transition="in" filter="fade">
                                      <p:cBhvr>
                                        <p:cTn id="65" dur="500"/>
                                        <p:tgtEl>
                                          <p:spTgt spid="10">
                                            <p:txEl>
                                              <p:pRg st="19" end="19"/>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10">
                                            <p:txEl>
                                              <p:pRg st="20" end="20"/>
                                            </p:txEl>
                                          </p:spTgt>
                                        </p:tgtEl>
                                        <p:attrNameLst>
                                          <p:attrName>style.visibility</p:attrName>
                                        </p:attrNameLst>
                                      </p:cBhvr>
                                      <p:to>
                                        <p:strVal val="visible"/>
                                      </p:to>
                                    </p:set>
                                    <p:animEffect transition="in" filter="fade">
                                      <p:cBhvr>
                                        <p:cTn id="68" dur="500"/>
                                        <p:tgtEl>
                                          <p:spTgt spid="10">
                                            <p:txEl>
                                              <p:pRg st="20" end="20"/>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10">
                                            <p:txEl>
                                              <p:pRg st="21" end="21"/>
                                            </p:txEl>
                                          </p:spTgt>
                                        </p:tgtEl>
                                        <p:attrNameLst>
                                          <p:attrName>style.visibility</p:attrName>
                                        </p:attrNameLst>
                                      </p:cBhvr>
                                      <p:to>
                                        <p:strVal val="visible"/>
                                      </p:to>
                                    </p:set>
                                    <p:animEffect transition="in" filter="fade">
                                      <p:cBhvr>
                                        <p:cTn id="71" dur="500"/>
                                        <p:tgtEl>
                                          <p:spTgt spid="10">
                                            <p:txEl>
                                              <p:pRg st="21" end="21"/>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10">
                                            <p:txEl>
                                              <p:pRg st="22" end="22"/>
                                            </p:txEl>
                                          </p:spTgt>
                                        </p:tgtEl>
                                        <p:attrNameLst>
                                          <p:attrName>style.visibility</p:attrName>
                                        </p:attrNameLst>
                                      </p:cBhvr>
                                      <p:to>
                                        <p:strVal val="visible"/>
                                      </p:to>
                                    </p:set>
                                    <p:animEffect transition="in" filter="fade">
                                      <p:cBhvr>
                                        <p:cTn id="74" dur="500"/>
                                        <p:tgtEl>
                                          <p:spTgt spid="10">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535166-7F5A-93FC-7B55-F4FBFED51C01}"/>
              </a:ext>
            </a:extLst>
          </p:cNvPr>
          <p:cNvSpPr txBox="1"/>
          <p:nvPr/>
        </p:nvSpPr>
        <p:spPr>
          <a:xfrm>
            <a:off x="0" y="0"/>
            <a:ext cx="12192000" cy="6632585"/>
          </a:xfrm>
          <a:prstGeom prst="rect">
            <a:avLst/>
          </a:prstGeom>
          <a:noFill/>
        </p:spPr>
        <p:txBody>
          <a:bodyPr wrap="square">
            <a:spAutoFit/>
          </a:bodyPr>
          <a:lstStyle/>
          <a:p>
            <a:r>
              <a:rPr lang="en-US" sz="1700" b="0" dirty="0">
                <a:solidFill>
                  <a:srgbClr val="0000FF"/>
                </a:solidFill>
                <a:effectLst/>
                <a:latin typeface="Consolas" panose="020B0609020204030204" pitchFamily="49" charset="0"/>
              </a:rPr>
              <a:t>template</a:t>
            </a:r>
            <a:r>
              <a:rPr lang="en-US" sz="1700" b="0" dirty="0">
                <a:solidFill>
                  <a:srgbClr val="3B3B3B"/>
                </a:solidFill>
                <a:effectLst/>
                <a:latin typeface="Consolas" panose="020B0609020204030204" pitchFamily="49" charset="0"/>
              </a:rPr>
              <a:t> &lt;</a:t>
            </a:r>
            <a:r>
              <a:rPr lang="en-US" sz="1700" b="0" dirty="0" err="1">
                <a:solidFill>
                  <a:srgbClr val="0000FF"/>
                </a:solidFill>
                <a:effectLst/>
                <a:latin typeface="Consolas" panose="020B0609020204030204" pitchFamily="49" charset="0"/>
              </a:rPr>
              <a:t>typename</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T</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unsigned</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Rows</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unsigned</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Columns</a:t>
            </a:r>
            <a:r>
              <a:rPr lang="en-US" sz="1700" b="0" dirty="0">
                <a:solidFill>
                  <a:srgbClr val="3B3B3B"/>
                </a:solidFill>
                <a:effectLst/>
                <a:latin typeface="Consolas" panose="020B0609020204030204" pitchFamily="49" charset="0"/>
              </a:rPr>
              <a:t>&gt;</a:t>
            </a:r>
          </a:p>
          <a:p>
            <a:r>
              <a:rPr lang="en-US" sz="1700" b="0" dirty="0">
                <a:solidFill>
                  <a:srgbClr val="AF00DB"/>
                </a:solidFill>
                <a:effectLst/>
                <a:latin typeface="Consolas" panose="020B0609020204030204" pitchFamily="49" charset="0"/>
              </a:rPr>
              <a:t>using</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MatrixT</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a:solidFill>
                  <a:srgbClr val="267F99"/>
                </a:solidFill>
                <a:effectLst/>
                <a:latin typeface="Consolas" panose="020B0609020204030204" pitchFamily="49" charset="0"/>
              </a:rPr>
              <a:t>array</a:t>
            </a:r>
            <a:r>
              <a:rPr lang="en-US" sz="1700" b="0" dirty="0">
                <a:solidFill>
                  <a:srgbClr val="3B3B3B"/>
                </a:solidFill>
                <a:effectLst/>
                <a:latin typeface="Consolas" panose="020B0609020204030204" pitchFamily="49" charset="0"/>
              </a:rPr>
              <a:t>&lt;</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a:solidFill>
                  <a:srgbClr val="267F99"/>
                </a:solidFill>
                <a:effectLst/>
                <a:latin typeface="Consolas" panose="020B0609020204030204" pitchFamily="49" charset="0"/>
              </a:rPr>
              <a:t>array</a:t>
            </a:r>
            <a:r>
              <a:rPr lang="en-US" sz="1700" b="0" dirty="0">
                <a:solidFill>
                  <a:srgbClr val="3B3B3B"/>
                </a:solidFill>
                <a:effectLst/>
                <a:latin typeface="Consolas" panose="020B0609020204030204" pitchFamily="49" charset="0"/>
              </a:rPr>
              <a:t>&lt;</a:t>
            </a:r>
            <a:r>
              <a:rPr lang="en-US" sz="1700" b="0" dirty="0">
                <a:solidFill>
                  <a:srgbClr val="267F99"/>
                </a:solidFill>
                <a:effectLst/>
                <a:latin typeface="Consolas" panose="020B0609020204030204" pitchFamily="49" charset="0"/>
              </a:rPr>
              <a:t>T</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Columns</a:t>
            </a:r>
            <a:r>
              <a:rPr lang="en-US" sz="1700" b="0" dirty="0">
                <a:solidFill>
                  <a:srgbClr val="3B3B3B"/>
                </a:solidFill>
                <a:effectLst/>
                <a:latin typeface="Consolas" panose="020B0609020204030204" pitchFamily="49" charset="0"/>
              </a:rPr>
              <a:t>&gt;, </a:t>
            </a:r>
            <a:r>
              <a:rPr lang="en-US" sz="1700" b="0" dirty="0">
                <a:solidFill>
                  <a:srgbClr val="267F99"/>
                </a:solidFill>
                <a:effectLst/>
                <a:latin typeface="Consolas" panose="020B0609020204030204" pitchFamily="49" charset="0"/>
              </a:rPr>
              <a:t>Rows</a:t>
            </a:r>
            <a:r>
              <a:rPr lang="en-US" sz="1700" b="0" dirty="0">
                <a:solidFill>
                  <a:srgbClr val="3B3B3B"/>
                </a:solidFill>
                <a:effectLst/>
                <a:latin typeface="Consolas" panose="020B0609020204030204" pitchFamily="49" charset="0"/>
              </a:rPr>
              <a:t>&gt;;</a:t>
            </a:r>
          </a:p>
          <a:p>
            <a:endParaRPr lang="en-US" sz="1700" b="0" dirty="0">
              <a:solidFill>
                <a:srgbClr val="3B3B3B"/>
              </a:solidFill>
              <a:effectLst/>
              <a:latin typeface="Consolas" panose="020B0609020204030204" pitchFamily="49" charset="0"/>
            </a:endParaRPr>
          </a:p>
          <a:p>
            <a:r>
              <a:rPr lang="en-US" sz="1700" b="0" dirty="0">
                <a:solidFill>
                  <a:srgbClr val="0000FF"/>
                </a:solidFill>
                <a:effectLst/>
                <a:latin typeface="Consolas" panose="020B0609020204030204" pitchFamily="49" charset="0"/>
              </a:rPr>
              <a:t>template</a:t>
            </a:r>
            <a:r>
              <a:rPr lang="en-US" sz="1700" b="0" dirty="0">
                <a:solidFill>
                  <a:srgbClr val="3B3B3B"/>
                </a:solidFill>
                <a:effectLst/>
                <a:latin typeface="Consolas" panose="020B0609020204030204" pitchFamily="49" charset="0"/>
              </a:rPr>
              <a:t> &lt;</a:t>
            </a:r>
            <a:r>
              <a:rPr lang="en-US" sz="1700" b="0" dirty="0" err="1">
                <a:solidFill>
                  <a:srgbClr val="0000FF"/>
                </a:solidFill>
                <a:effectLst/>
                <a:latin typeface="Consolas" panose="020B0609020204030204" pitchFamily="49" charset="0"/>
              </a:rPr>
              <a:t>typename</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T</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unsigned</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Rows</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unsigned</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Columns</a:t>
            </a:r>
            <a:r>
              <a:rPr lang="en-US" sz="1700" b="0" dirty="0">
                <a:solidFill>
                  <a:srgbClr val="3B3B3B"/>
                </a:solidFill>
                <a:effectLst/>
                <a:latin typeface="Consolas" panose="020B0609020204030204" pitchFamily="49" charset="0"/>
              </a:rPr>
              <a:t>&gt;</a:t>
            </a:r>
          </a:p>
          <a:p>
            <a:r>
              <a:rPr lang="en-US" sz="1700" b="0" dirty="0">
                <a:solidFill>
                  <a:srgbClr val="0000FF"/>
                </a:solidFill>
                <a:effectLst/>
                <a:latin typeface="Consolas" panose="020B0609020204030204" pitchFamily="49" charset="0"/>
              </a:rPr>
              <a:t>void</a:t>
            </a:r>
            <a:r>
              <a:rPr lang="en-US" sz="1700" b="0" dirty="0">
                <a:solidFill>
                  <a:srgbClr val="3B3B3B"/>
                </a:solidFill>
                <a:effectLst/>
                <a:latin typeface="Consolas" panose="020B0609020204030204" pitchFamily="49" charset="0"/>
              </a:rPr>
              <a:t> </a:t>
            </a:r>
            <a:r>
              <a:rPr lang="en-US" sz="1700" b="0" dirty="0" err="1">
                <a:solidFill>
                  <a:srgbClr val="795E26"/>
                </a:solidFill>
                <a:effectLst/>
                <a:latin typeface="Consolas" panose="020B0609020204030204" pitchFamily="49" charset="0"/>
              </a:rPr>
              <a:t>PrintMatrix</a:t>
            </a:r>
            <a:r>
              <a:rPr lang="en-US" sz="1700" b="0" dirty="0">
                <a:solidFill>
                  <a:srgbClr val="3B3B3B"/>
                </a:solidFill>
                <a:effectLst/>
                <a:latin typeface="Consolas" panose="020B0609020204030204" pitchFamily="49" charset="0"/>
              </a:rPr>
              <a:t>(</a:t>
            </a:r>
            <a:r>
              <a:rPr lang="en-US" sz="1700" b="0" dirty="0">
                <a:solidFill>
                  <a:srgbClr val="0000FF"/>
                </a:solidFill>
                <a:effectLst/>
                <a:latin typeface="Consolas" panose="020B0609020204030204" pitchFamily="49" charset="0"/>
              </a:rPr>
              <a:t>const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MatrixT</a:t>
            </a:r>
            <a:r>
              <a:rPr lang="en-US" sz="1700" b="0" dirty="0">
                <a:solidFill>
                  <a:srgbClr val="3B3B3B"/>
                </a:solidFill>
                <a:effectLst/>
                <a:latin typeface="Consolas" panose="020B0609020204030204" pitchFamily="49" charset="0"/>
              </a:rPr>
              <a:t>&lt;</a:t>
            </a:r>
            <a:r>
              <a:rPr lang="en-US" sz="1700" b="0" dirty="0">
                <a:solidFill>
                  <a:srgbClr val="267F99"/>
                </a:solidFill>
                <a:effectLst/>
                <a:latin typeface="Consolas" panose="020B0609020204030204" pitchFamily="49" charset="0"/>
              </a:rPr>
              <a:t>T</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Rows</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Columns</a:t>
            </a:r>
            <a:r>
              <a:rPr lang="en-US" sz="1700" b="0" dirty="0">
                <a:solidFill>
                  <a:srgbClr val="3B3B3B"/>
                </a:solidFill>
                <a:effectLst/>
                <a:latin typeface="Consolas" panose="020B0609020204030204" pitchFamily="49" charset="0"/>
              </a:rPr>
              <a:t>&gt;</a:t>
            </a:r>
            <a:r>
              <a:rPr lang="en-US" sz="1700" b="0" dirty="0">
                <a:solidFill>
                  <a:srgbClr val="0000FF"/>
                </a:solidFill>
                <a:effectLst/>
                <a:latin typeface="Consolas" panose="020B0609020204030204" pitchFamily="49" charset="0"/>
              </a:rPr>
              <a:t>&amp;</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m</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for</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auto</a:t>
            </a:r>
            <a:r>
              <a:rPr lang="en-US" sz="1700" b="0" dirty="0">
                <a:solidFill>
                  <a:srgbClr val="000000"/>
                </a:solidFill>
                <a:effectLst/>
                <a:latin typeface="Consolas" panose="020B0609020204030204" pitchFamily="49" charset="0"/>
              </a:rPr>
              <a:t>&amp;</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row</a:t>
            </a:r>
            <a:r>
              <a:rPr lang="en-US" sz="1700" b="0" dirty="0">
                <a:solidFill>
                  <a:srgbClr val="3B3B3B"/>
                </a:solidFill>
                <a:effectLst/>
                <a:latin typeface="Consolas" panose="020B0609020204030204" pitchFamily="49" charset="0"/>
              </a:rPr>
              <a:t> : </a:t>
            </a:r>
            <a:r>
              <a:rPr lang="en-US" sz="1700" b="0" dirty="0">
                <a:solidFill>
                  <a:srgbClr val="001080"/>
                </a:solidFill>
                <a:effectLst/>
                <a:latin typeface="Consolas" panose="020B0609020204030204" pitchFamily="49" charset="0"/>
              </a:rPr>
              <a:t>m</a:t>
            </a:r>
            <a:r>
              <a:rPr lang="en-US" sz="1700" b="0" dirty="0">
                <a:solidFill>
                  <a:srgbClr val="3B3B3B"/>
                </a:solidFill>
                <a:effectLst/>
                <a:latin typeface="Consolas" panose="020B0609020204030204" pitchFamily="49" charset="0"/>
              </a:rPr>
              <a:t>)</a:t>
            </a:r>
            <a:r>
              <a:rPr lang="en-US" sz="1700" b="0" dirty="0">
                <a:solidFill>
                  <a:srgbClr val="008000"/>
                </a:solidFill>
                <a:effectLst/>
                <a:latin typeface="Consolas" panose="020B0609020204030204" pitchFamily="49" charset="0"/>
              </a:rPr>
              <a:t> // </a:t>
            </a:r>
            <a:r>
              <a:rPr lang="ru-RU" sz="1700" b="0" dirty="0">
                <a:solidFill>
                  <a:srgbClr val="008000"/>
                </a:solidFill>
                <a:effectLst/>
                <a:latin typeface="Consolas" panose="020B0609020204030204" pitchFamily="49" charset="0"/>
              </a:rPr>
              <a:t>Пробегаем по строкам матрицы</a:t>
            </a:r>
            <a:endParaRPr lang="ru-RU" sz="1700" b="0" dirty="0">
              <a:solidFill>
                <a:srgbClr val="3B3B3B"/>
              </a:solidFill>
              <a:effectLst/>
              <a:latin typeface="Consolas" panose="020B0609020204030204" pitchFamily="49" charset="0"/>
            </a:endParaRPr>
          </a:p>
          <a:p>
            <a:r>
              <a:rPr lang="ru-RU" sz="1700" b="0" dirty="0">
                <a:solidFill>
                  <a:srgbClr val="3B3B3B"/>
                </a:solidFill>
                <a:effectLst/>
                <a:latin typeface="Consolas" panose="020B0609020204030204" pitchFamily="49" charset="0"/>
              </a:rPr>
              <a:t>    {</a:t>
            </a:r>
          </a:p>
          <a:p>
            <a:r>
              <a:rPr lang="ru-RU"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for</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auto</a:t>
            </a:r>
            <a:r>
              <a:rPr lang="en-US" sz="1700" b="0" dirty="0">
                <a:solidFill>
                  <a:srgbClr val="000000"/>
                </a:solidFill>
                <a:effectLst/>
                <a:latin typeface="Consolas" panose="020B0609020204030204" pitchFamily="49" charset="0"/>
              </a:rPr>
              <a:t>&amp;</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item</a:t>
            </a:r>
            <a:r>
              <a:rPr lang="en-US" sz="1700" b="0" dirty="0">
                <a:solidFill>
                  <a:srgbClr val="3B3B3B"/>
                </a:solidFill>
                <a:effectLst/>
                <a:latin typeface="Consolas" panose="020B0609020204030204" pitchFamily="49" charset="0"/>
              </a:rPr>
              <a:t> : </a:t>
            </a:r>
            <a:r>
              <a:rPr lang="en-US" sz="1700" b="0" dirty="0">
                <a:solidFill>
                  <a:srgbClr val="001080"/>
                </a:solidFill>
                <a:effectLst/>
                <a:latin typeface="Consolas" panose="020B0609020204030204" pitchFamily="49" charset="0"/>
              </a:rPr>
              <a:t>row</a:t>
            </a:r>
            <a:r>
              <a:rPr lang="en-US" sz="1700" b="0" dirty="0">
                <a:solidFill>
                  <a:srgbClr val="3B3B3B"/>
                </a:solidFill>
                <a:effectLst/>
                <a:latin typeface="Consolas" panose="020B0609020204030204" pitchFamily="49" charset="0"/>
              </a:rPr>
              <a:t>)</a:t>
            </a:r>
            <a:r>
              <a:rPr lang="en-US" sz="1700" b="0" dirty="0">
                <a:solidFill>
                  <a:srgbClr val="008000"/>
                </a:solidFill>
                <a:effectLst/>
                <a:latin typeface="Consolas" panose="020B0609020204030204" pitchFamily="49" charset="0"/>
              </a:rPr>
              <a:t> // </a:t>
            </a:r>
            <a:r>
              <a:rPr lang="ru-RU" sz="1700" b="0" dirty="0">
                <a:solidFill>
                  <a:srgbClr val="008000"/>
                </a:solidFill>
                <a:effectLst/>
                <a:latin typeface="Consolas" panose="020B0609020204030204" pitchFamily="49" charset="0"/>
              </a:rPr>
              <a:t>Пробегаем по элементам строки</a:t>
            </a:r>
            <a:endParaRPr lang="ru-RU" sz="1700" b="0" dirty="0">
              <a:solidFill>
                <a:srgbClr val="3B3B3B"/>
              </a:solidFill>
              <a:effectLst/>
              <a:latin typeface="Consolas" panose="020B0609020204030204" pitchFamily="49" charset="0"/>
            </a:endParaRPr>
          </a:p>
          <a:p>
            <a:r>
              <a:rPr lang="ru-RU" sz="1700" b="0" dirty="0">
                <a:solidFill>
                  <a:srgbClr val="3B3B3B"/>
                </a:solidFill>
                <a:effectLst/>
                <a:latin typeface="Consolas" panose="020B0609020204030204" pitchFamily="49" charset="0"/>
              </a:rPr>
              <a:t>        {</a:t>
            </a:r>
          </a:p>
          <a:p>
            <a:r>
              <a:rPr lang="ru-RU"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err="1">
                <a:solidFill>
                  <a:srgbClr val="001080"/>
                </a:solidFill>
                <a:effectLst/>
                <a:latin typeface="Consolas" panose="020B0609020204030204" pitchFamily="49" charset="0"/>
              </a:rPr>
              <a:t>cout</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&lt;&lt;</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item</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&lt;&lt;</a:t>
            </a:r>
            <a:r>
              <a:rPr lang="en-US" sz="1700" b="0" dirty="0">
                <a:solidFill>
                  <a:srgbClr val="3B3B3B"/>
                </a:solidFill>
                <a:effectLst/>
                <a:latin typeface="Consolas" panose="020B0609020204030204" pitchFamily="49" charset="0"/>
              </a:rPr>
              <a:t> </a:t>
            </a:r>
            <a:r>
              <a:rPr lang="en-US" sz="1700" b="0" dirty="0">
                <a:solidFill>
                  <a:srgbClr val="A31515"/>
                </a:solidFill>
                <a:effectLst/>
                <a:latin typeface="Consolas" panose="020B0609020204030204" pitchFamily="49" charset="0"/>
              </a:rPr>
              <a:t>" "</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p>
          <a:p>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err="1">
                <a:solidFill>
                  <a:srgbClr val="001080"/>
                </a:solidFill>
                <a:effectLst/>
                <a:latin typeface="Consolas" panose="020B0609020204030204" pitchFamily="49" charset="0"/>
              </a:rPr>
              <a:t>cout</a:t>
            </a:r>
            <a:r>
              <a:rPr lang="en-US" sz="1700" b="0" dirty="0">
                <a:solidFill>
                  <a:srgbClr val="3B3B3B"/>
                </a:solidFill>
                <a:effectLst/>
                <a:latin typeface="Consolas" panose="020B0609020204030204" pitchFamily="49" charset="0"/>
              </a:rPr>
              <a:t> </a:t>
            </a:r>
            <a:r>
              <a:rPr lang="en-US" sz="1700" b="0" dirty="0">
                <a:solidFill>
                  <a:srgbClr val="795E26"/>
                </a:solidFill>
                <a:effectLst/>
                <a:latin typeface="Consolas" panose="020B0609020204030204" pitchFamily="49" charset="0"/>
              </a:rPr>
              <a:t>&lt;&lt;</a:t>
            </a:r>
            <a:r>
              <a:rPr lang="en-US" sz="1700" b="0" dirty="0">
                <a:solidFill>
                  <a:srgbClr val="3B3B3B"/>
                </a:solidFill>
                <a:effectLst/>
                <a:latin typeface="Consolas" panose="020B0609020204030204" pitchFamily="49" charset="0"/>
              </a:rPr>
              <a:t> </a:t>
            </a:r>
            <a:r>
              <a:rPr lang="en-US" sz="1700" dirty="0">
                <a:solidFill>
                  <a:srgbClr val="267F99"/>
                </a:solidFill>
                <a:latin typeface="Consolas" panose="020B0609020204030204" pitchFamily="49" charset="0"/>
              </a:rPr>
              <a:t>std</a:t>
            </a:r>
            <a:r>
              <a:rPr lang="en-US" sz="1700" dirty="0">
                <a:solidFill>
                  <a:srgbClr val="3B3B3B"/>
                </a:solidFill>
                <a:latin typeface="Consolas" panose="020B0609020204030204" pitchFamily="49" charset="0"/>
              </a:rPr>
              <a:t>::</a:t>
            </a:r>
            <a:r>
              <a:rPr lang="en-US" sz="1700" b="0" dirty="0" err="1">
                <a:solidFill>
                  <a:srgbClr val="795E26"/>
                </a:solidFill>
                <a:effectLst/>
                <a:latin typeface="Consolas" panose="020B0609020204030204" pitchFamily="49" charset="0"/>
              </a:rPr>
              <a:t>endl</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p>
          <a:p>
            <a:r>
              <a:rPr lang="en-US" sz="1700" b="0" dirty="0">
                <a:solidFill>
                  <a:srgbClr val="3B3B3B"/>
                </a:solidFill>
                <a:effectLst/>
                <a:latin typeface="Consolas" panose="020B0609020204030204" pitchFamily="49" charset="0"/>
              </a:rPr>
              <a:t>}</a:t>
            </a:r>
          </a:p>
          <a:p>
            <a:endParaRPr lang="en-US" sz="1700" b="0" dirty="0">
              <a:solidFill>
                <a:srgbClr val="3B3B3B"/>
              </a:solidFill>
              <a:effectLst/>
              <a:latin typeface="Consolas" panose="020B0609020204030204" pitchFamily="49" charset="0"/>
            </a:endParaRPr>
          </a:p>
          <a:p>
            <a:r>
              <a:rPr lang="en-US" sz="1700" b="0" dirty="0">
                <a:solidFill>
                  <a:srgbClr val="0000FF"/>
                </a:solidFill>
                <a:effectLst/>
                <a:latin typeface="Consolas" panose="020B0609020204030204" pitchFamily="49" charset="0"/>
              </a:rPr>
              <a:t>int</a:t>
            </a:r>
            <a:r>
              <a:rPr lang="en-US" sz="1700" b="0" dirty="0">
                <a:solidFill>
                  <a:srgbClr val="3B3B3B"/>
                </a:solidFill>
                <a:effectLst/>
                <a:latin typeface="Consolas" panose="020B0609020204030204" pitchFamily="49" charset="0"/>
              </a:rPr>
              <a:t> </a:t>
            </a:r>
            <a:r>
              <a:rPr lang="en-US" sz="1700" b="0" dirty="0">
                <a:solidFill>
                  <a:srgbClr val="795E26"/>
                </a:solidFill>
                <a:effectLst/>
                <a:latin typeface="Consolas" panose="020B0609020204030204" pitchFamily="49" charset="0"/>
              </a:rPr>
              <a:t>main</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MatrixT</a:t>
            </a:r>
            <a:r>
              <a:rPr lang="en-US" sz="1700" b="0" dirty="0">
                <a:solidFill>
                  <a:srgbClr val="3B3B3B"/>
                </a:solidFill>
                <a:effectLst/>
                <a:latin typeface="Consolas" panose="020B0609020204030204" pitchFamily="49" charset="0"/>
              </a:rPr>
              <a:t>&lt;</a:t>
            </a:r>
            <a:r>
              <a:rPr lang="en-US" sz="1700" b="0" dirty="0">
                <a:solidFill>
                  <a:srgbClr val="0000FF"/>
                </a:solidFill>
                <a:effectLst/>
                <a:latin typeface="Consolas" panose="020B0609020204030204" pitchFamily="49" charset="0"/>
              </a:rPr>
              <a:t>int</a:t>
            </a:r>
            <a:r>
              <a:rPr lang="en-US" sz="1700" b="0" dirty="0">
                <a:solidFill>
                  <a:srgbClr val="3B3B3B"/>
                </a:solidFill>
                <a:effectLst/>
                <a:latin typeface="Consolas" panose="020B0609020204030204" pitchFamily="49" charset="0"/>
              </a:rPr>
              <a:t>, </a:t>
            </a:r>
            <a:r>
              <a:rPr lang="en-US" sz="1700" b="0" dirty="0">
                <a:solidFill>
                  <a:srgbClr val="098658"/>
                </a:solidFill>
                <a:effectLst/>
                <a:latin typeface="Consolas" panose="020B0609020204030204" pitchFamily="49" charset="0"/>
              </a:rPr>
              <a:t>3</a:t>
            </a:r>
            <a:r>
              <a:rPr lang="en-US" sz="1700" b="0" dirty="0">
                <a:solidFill>
                  <a:srgbClr val="3B3B3B"/>
                </a:solidFill>
                <a:effectLst/>
                <a:latin typeface="Consolas" panose="020B0609020204030204" pitchFamily="49" charset="0"/>
              </a:rPr>
              <a:t>, </a:t>
            </a:r>
            <a:r>
              <a:rPr lang="en-US" sz="1700" b="0" dirty="0">
                <a:solidFill>
                  <a:srgbClr val="098658"/>
                </a:solidFill>
                <a:effectLst/>
                <a:latin typeface="Consolas" panose="020B0609020204030204" pitchFamily="49" charset="0"/>
              </a:rPr>
              <a:t>2</a:t>
            </a:r>
            <a:r>
              <a:rPr lang="en-US" sz="1700" b="0" dirty="0">
                <a:solidFill>
                  <a:srgbClr val="3B3B3B"/>
                </a:solidFill>
                <a:effectLst/>
                <a:latin typeface="Consolas" panose="020B0609020204030204" pitchFamily="49" charset="0"/>
              </a:rPr>
              <a:t>&gt; </a:t>
            </a:r>
            <a:r>
              <a:rPr lang="en-US" sz="1700" b="0" dirty="0">
                <a:solidFill>
                  <a:srgbClr val="001080"/>
                </a:solidFill>
                <a:effectLst/>
                <a:latin typeface="Consolas" panose="020B0609020204030204" pitchFamily="49" charset="0"/>
              </a:rPr>
              <a:t>m1</a:t>
            </a:r>
            <a:r>
              <a:rPr lang="en-US" sz="1700" b="0" dirty="0">
                <a:solidFill>
                  <a:srgbClr val="3B3B3B"/>
                </a:solidFill>
                <a:effectLst/>
                <a:latin typeface="Consolas" panose="020B0609020204030204" pitchFamily="49" charset="0"/>
              </a:rPr>
              <a:t>{ {</a:t>
            </a:r>
          </a:p>
          <a:p>
            <a:r>
              <a:rPr lang="en-US" sz="1700" b="0" dirty="0">
                <a:solidFill>
                  <a:srgbClr val="3B3B3B"/>
                </a:solidFill>
                <a:effectLst/>
                <a:latin typeface="Consolas" panose="020B0609020204030204" pitchFamily="49" charset="0"/>
              </a:rPr>
              <a:t>        { { </a:t>
            </a:r>
            <a:r>
              <a:rPr lang="en-US" sz="1700" b="0" dirty="0">
                <a:solidFill>
                  <a:srgbClr val="098658"/>
                </a:solidFill>
                <a:effectLst/>
                <a:latin typeface="Consolas" panose="020B0609020204030204" pitchFamily="49" charset="0"/>
              </a:rPr>
              <a:t>1</a:t>
            </a:r>
            <a:r>
              <a:rPr lang="en-US" sz="1700" b="0" dirty="0">
                <a:solidFill>
                  <a:srgbClr val="3B3B3B"/>
                </a:solidFill>
                <a:effectLst/>
                <a:latin typeface="Consolas" panose="020B0609020204030204" pitchFamily="49" charset="0"/>
              </a:rPr>
              <a:t>, </a:t>
            </a:r>
            <a:r>
              <a:rPr lang="en-US" sz="1700" b="0" dirty="0">
                <a:solidFill>
                  <a:srgbClr val="098658"/>
                </a:solidFill>
                <a:effectLst/>
                <a:latin typeface="Consolas" panose="020B0609020204030204" pitchFamily="49" charset="0"/>
              </a:rPr>
              <a:t>2</a:t>
            </a:r>
            <a:r>
              <a:rPr lang="en-US" sz="1700" b="0" dirty="0">
                <a:solidFill>
                  <a:srgbClr val="3B3B3B"/>
                </a:solidFill>
                <a:effectLst/>
                <a:latin typeface="Consolas" panose="020B0609020204030204" pitchFamily="49" charset="0"/>
              </a:rPr>
              <a:t> } },</a:t>
            </a:r>
          </a:p>
          <a:p>
            <a:r>
              <a:rPr lang="en-US" sz="1700" b="0" dirty="0">
                <a:solidFill>
                  <a:srgbClr val="3B3B3B"/>
                </a:solidFill>
                <a:effectLst/>
                <a:latin typeface="Consolas" panose="020B0609020204030204" pitchFamily="49" charset="0"/>
              </a:rPr>
              <a:t>        { { </a:t>
            </a:r>
            <a:r>
              <a:rPr lang="en-US" sz="1700" b="0" dirty="0">
                <a:solidFill>
                  <a:srgbClr val="098658"/>
                </a:solidFill>
                <a:effectLst/>
                <a:latin typeface="Consolas" panose="020B0609020204030204" pitchFamily="49" charset="0"/>
              </a:rPr>
              <a:t>3</a:t>
            </a:r>
            <a:r>
              <a:rPr lang="en-US" sz="1700" b="0" dirty="0">
                <a:solidFill>
                  <a:srgbClr val="3B3B3B"/>
                </a:solidFill>
                <a:effectLst/>
                <a:latin typeface="Consolas" panose="020B0609020204030204" pitchFamily="49" charset="0"/>
              </a:rPr>
              <a:t>, </a:t>
            </a:r>
            <a:r>
              <a:rPr lang="en-US" sz="1700" b="0" dirty="0">
                <a:solidFill>
                  <a:srgbClr val="098658"/>
                </a:solidFill>
                <a:effectLst/>
                <a:latin typeface="Consolas" panose="020B0609020204030204" pitchFamily="49" charset="0"/>
              </a:rPr>
              <a:t>4</a:t>
            </a:r>
            <a:r>
              <a:rPr lang="en-US" sz="1700" b="0" dirty="0">
                <a:solidFill>
                  <a:srgbClr val="3B3B3B"/>
                </a:solidFill>
                <a:effectLst/>
                <a:latin typeface="Consolas" panose="020B0609020204030204" pitchFamily="49" charset="0"/>
              </a:rPr>
              <a:t> } },</a:t>
            </a:r>
          </a:p>
          <a:p>
            <a:r>
              <a:rPr lang="en-US" sz="1700" b="0" dirty="0">
                <a:solidFill>
                  <a:srgbClr val="3B3B3B"/>
                </a:solidFill>
                <a:effectLst/>
                <a:latin typeface="Consolas" panose="020B0609020204030204" pitchFamily="49" charset="0"/>
              </a:rPr>
              <a:t>        { { </a:t>
            </a:r>
            <a:r>
              <a:rPr lang="en-US" sz="1700" b="0" dirty="0">
                <a:solidFill>
                  <a:srgbClr val="098658"/>
                </a:solidFill>
                <a:effectLst/>
                <a:latin typeface="Consolas" panose="020B0609020204030204" pitchFamily="49" charset="0"/>
              </a:rPr>
              <a:t>5</a:t>
            </a:r>
            <a:r>
              <a:rPr lang="en-US" sz="1700" b="0" dirty="0">
                <a:solidFill>
                  <a:srgbClr val="3B3B3B"/>
                </a:solidFill>
                <a:effectLst/>
                <a:latin typeface="Consolas" panose="020B0609020204030204" pitchFamily="49" charset="0"/>
              </a:rPr>
              <a:t>, </a:t>
            </a:r>
            <a:r>
              <a:rPr lang="en-US" sz="1700" b="0" dirty="0">
                <a:solidFill>
                  <a:srgbClr val="098658"/>
                </a:solidFill>
                <a:effectLst/>
                <a:latin typeface="Consolas" panose="020B0609020204030204" pitchFamily="49" charset="0"/>
              </a:rPr>
              <a:t>6</a:t>
            </a:r>
            <a:r>
              <a:rPr lang="en-US" sz="1700" b="0" dirty="0">
                <a:solidFill>
                  <a:srgbClr val="3B3B3B"/>
                </a:solidFill>
                <a:effectLst/>
                <a:latin typeface="Consolas" panose="020B0609020204030204" pitchFamily="49" charset="0"/>
              </a:rPr>
              <a:t> } },</a:t>
            </a:r>
          </a:p>
          <a:p>
            <a:r>
              <a:rPr lang="en-US" sz="1700" b="0" dirty="0">
                <a:solidFill>
                  <a:srgbClr val="3B3B3B"/>
                </a:solidFill>
                <a:effectLst/>
                <a:latin typeface="Consolas" panose="020B0609020204030204" pitchFamily="49" charset="0"/>
              </a:rPr>
              <a:t>    } };</a:t>
            </a:r>
          </a:p>
          <a:p>
            <a:r>
              <a:rPr lang="en-US" sz="1700" b="0" dirty="0">
                <a:solidFill>
                  <a:srgbClr val="3B3B3B"/>
                </a:solidFill>
                <a:effectLst/>
                <a:latin typeface="Consolas" panose="020B0609020204030204" pitchFamily="49" charset="0"/>
              </a:rPr>
              <a:t>    </a:t>
            </a:r>
            <a:r>
              <a:rPr lang="en-US" sz="1700" b="0" dirty="0" err="1">
                <a:solidFill>
                  <a:srgbClr val="795E26"/>
                </a:solidFill>
                <a:effectLst/>
                <a:latin typeface="Consolas" panose="020B0609020204030204" pitchFamily="49" charset="0"/>
              </a:rPr>
              <a:t>PrintMatrix</a:t>
            </a:r>
            <a:r>
              <a:rPr lang="en-US" sz="1700" b="0" dirty="0">
                <a:solidFill>
                  <a:srgbClr val="3B3B3B"/>
                </a:solidFill>
                <a:effectLst/>
                <a:latin typeface="Consolas" panose="020B0609020204030204" pitchFamily="49" charset="0"/>
              </a:rPr>
              <a:t>(</a:t>
            </a:r>
            <a:r>
              <a:rPr lang="en-US" sz="1700" b="0" dirty="0">
                <a:solidFill>
                  <a:srgbClr val="001080"/>
                </a:solidFill>
                <a:effectLst/>
                <a:latin typeface="Consolas" panose="020B0609020204030204" pitchFamily="49" charset="0"/>
              </a:rPr>
              <a:t>m1</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909555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4" end="14"/>
                                            </p:txEl>
                                          </p:spTgt>
                                        </p:tgtEl>
                                        <p:attrNameLst>
                                          <p:attrName>style.visibility</p:attrName>
                                        </p:attrNameLst>
                                      </p:cBhvr>
                                      <p:to>
                                        <p:strVal val="visible"/>
                                      </p:to>
                                    </p:set>
                                    <p:animEffect transition="in" filter="fade">
                                      <p:cBhvr>
                                        <p:cTn id="48" dur="500"/>
                                        <p:tgtEl>
                                          <p:spTgt spid="3">
                                            <p:txEl>
                                              <p:pRg st="14" end="14"/>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
                                            <p:txEl>
                                              <p:pRg st="16" end="16"/>
                                            </p:txEl>
                                          </p:spTgt>
                                        </p:tgtEl>
                                        <p:attrNameLst>
                                          <p:attrName>style.visibility</p:attrName>
                                        </p:attrNameLst>
                                      </p:cBhvr>
                                      <p:to>
                                        <p:strVal val="visible"/>
                                      </p:to>
                                    </p:set>
                                    <p:animEffect transition="in" filter="fade">
                                      <p:cBhvr>
                                        <p:cTn id="53" dur="500"/>
                                        <p:tgtEl>
                                          <p:spTgt spid="3">
                                            <p:txEl>
                                              <p:pRg st="16" end="16"/>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3">
                                            <p:txEl>
                                              <p:pRg st="17" end="17"/>
                                            </p:txEl>
                                          </p:spTgt>
                                        </p:tgtEl>
                                        <p:attrNameLst>
                                          <p:attrName>style.visibility</p:attrName>
                                        </p:attrNameLst>
                                      </p:cBhvr>
                                      <p:to>
                                        <p:strVal val="visible"/>
                                      </p:to>
                                    </p:set>
                                    <p:animEffect transition="in" filter="fade">
                                      <p:cBhvr>
                                        <p:cTn id="56" dur="500"/>
                                        <p:tgtEl>
                                          <p:spTgt spid="3">
                                            <p:txEl>
                                              <p:pRg st="17" end="17"/>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3">
                                            <p:txEl>
                                              <p:pRg st="18" end="18"/>
                                            </p:txEl>
                                          </p:spTgt>
                                        </p:tgtEl>
                                        <p:attrNameLst>
                                          <p:attrName>style.visibility</p:attrName>
                                        </p:attrNameLst>
                                      </p:cBhvr>
                                      <p:to>
                                        <p:strVal val="visible"/>
                                      </p:to>
                                    </p:set>
                                    <p:animEffect transition="in" filter="fade">
                                      <p:cBhvr>
                                        <p:cTn id="59" dur="500"/>
                                        <p:tgtEl>
                                          <p:spTgt spid="3">
                                            <p:txEl>
                                              <p:pRg st="18" end="18"/>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3">
                                            <p:txEl>
                                              <p:pRg st="19" end="19"/>
                                            </p:txEl>
                                          </p:spTgt>
                                        </p:tgtEl>
                                        <p:attrNameLst>
                                          <p:attrName>style.visibility</p:attrName>
                                        </p:attrNameLst>
                                      </p:cBhvr>
                                      <p:to>
                                        <p:strVal val="visible"/>
                                      </p:to>
                                    </p:set>
                                    <p:animEffect transition="in" filter="fade">
                                      <p:cBhvr>
                                        <p:cTn id="62" dur="500"/>
                                        <p:tgtEl>
                                          <p:spTgt spid="3">
                                            <p:txEl>
                                              <p:pRg st="19" end="19"/>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3">
                                            <p:txEl>
                                              <p:pRg st="20" end="20"/>
                                            </p:txEl>
                                          </p:spTgt>
                                        </p:tgtEl>
                                        <p:attrNameLst>
                                          <p:attrName>style.visibility</p:attrName>
                                        </p:attrNameLst>
                                      </p:cBhvr>
                                      <p:to>
                                        <p:strVal val="visible"/>
                                      </p:to>
                                    </p:set>
                                    <p:animEffect transition="in" filter="fade">
                                      <p:cBhvr>
                                        <p:cTn id="65" dur="500"/>
                                        <p:tgtEl>
                                          <p:spTgt spid="3">
                                            <p:txEl>
                                              <p:pRg st="20" end="2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
                                            <p:txEl>
                                              <p:pRg st="21" end="21"/>
                                            </p:txEl>
                                          </p:spTgt>
                                        </p:tgtEl>
                                        <p:attrNameLst>
                                          <p:attrName>style.visibility</p:attrName>
                                        </p:attrNameLst>
                                      </p:cBhvr>
                                      <p:to>
                                        <p:strVal val="visible"/>
                                      </p:to>
                                    </p:set>
                                    <p:animEffect transition="in" filter="fade">
                                      <p:cBhvr>
                                        <p:cTn id="68" dur="500"/>
                                        <p:tgtEl>
                                          <p:spTgt spid="3">
                                            <p:txEl>
                                              <p:pRg st="21" end="21"/>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3">
                                            <p:txEl>
                                              <p:pRg st="22" end="22"/>
                                            </p:txEl>
                                          </p:spTgt>
                                        </p:tgtEl>
                                        <p:attrNameLst>
                                          <p:attrName>style.visibility</p:attrName>
                                        </p:attrNameLst>
                                      </p:cBhvr>
                                      <p:to>
                                        <p:strVal val="visible"/>
                                      </p:to>
                                    </p:set>
                                    <p:animEffect transition="in" filter="fade">
                                      <p:cBhvr>
                                        <p:cTn id="71" dur="500"/>
                                        <p:tgtEl>
                                          <p:spTgt spid="3">
                                            <p:txEl>
                                              <p:pRg st="22" end="22"/>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3">
                                            <p:txEl>
                                              <p:pRg st="23" end="23"/>
                                            </p:txEl>
                                          </p:spTgt>
                                        </p:tgtEl>
                                        <p:attrNameLst>
                                          <p:attrName>style.visibility</p:attrName>
                                        </p:attrNameLst>
                                      </p:cBhvr>
                                      <p:to>
                                        <p:strVal val="visible"/>
                                      </p:to>
                                    </p:set>
                                    <p:animEffect transition="in" filter="fade">
                                      <p:cBhvr>
                                        <p:cTn id="74" dur="500"/>
                                        <p:tgtEl>
                                          <p:spTgt spid="3">
                                            <p:txEl>
                                              <p:pRg st="23" end="23"/>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3">
                                            <p:txEl>
                                              <p:pRg st="24" end="24"/>
                                            </p:txEl>
                                          </p:spTgt>
                                        </p:tgtEl>
                                        <p:attrNameLst>
                                          <p:attrName>style.visibility</p:attrName>
                                        </p:attrNameLst>
                                      </p:cBhvr>
                                      <p:to>
                                        <p:strVal val="visible"/>
                                      </p:to>
                                    </p:set>
                                    <p:animEffect transition="in" filter="fade">
                                      <p:cBhvr>
                                        <p:cTn id="77" dur="500"/>
                                        <p:tgtEl>
                                          <p:spTgt spid="3">
                                            <p:txEl>
                                              <p:pRg st="24" end="2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CB745-7B3D-3597-856D-F5D723AC4B99}"/>
              </a:ext>
            </a:extLst>
          </p:cNvPr>
          <p:cNvSpPr>
            <a:spLocks noGrp="1"/>
          </p:cNvSpPr>
          <p:nvPr>
            <p:ph type="title"/>
          </p:nvPr>
        </p:nvSpPr>
        <p:spPr/>
        <p:txBody>
          <a:bodyPr/>
          <a:lstStyle/>
          <a:p>
            <a:r>
              <a:rPr lang="ru-RU" dirty="0"/>
              <a:t>Синонимы типов с стиле </a:t>
            </a:r>
            <a:r>
              <a:rPr lang="en-US" dirty="0"/>
              <a:t>C</a:t>
            </a:r>
          </a:p>
        </p:txBody>
      </p:sp>
      <p:sp>
        <p:nvSpPr>
          <p:cNvPr id="3" name="Content Placeholder 2">
            <a:extLst>
              <a:ext uri="{FF2B5EF4-FFF2-40B4-BE49-F238E27FC236}">
                <a16:creationId xmlns:a16="http://schemas.microsoft.com/office/drawing/2014/main" id="{9CCD7922-7137-9416-5569-E3B598BB5397}"/>
              </a:ext>
            </a:extLst>
          </p:cNvPr>
          <p:cNvSpPr>
            <a:spLocks noGrp="1"/>
          </p:cNvSpPr>
          <p:nvPr>
            <p:ph idx="1"/>
          </p:nvPr>
        </p:nvSpPr>
        <p:spPr/>
        <p:txBody>
          <a:bodyPr/>
          <a:lstStyle/>
          <a:p>
            <a:r>
              <a:rPr lang="en-US" dirty="0"/>
              <a:t>C++ </a:t>
            </a:r>
            <a:r>
              <a:rPr lang="ru-RU" dirty="0"/>
              <a:t>унаследовал ключевое слово</a:t>
            </a:r>
            <a:r>
              <a:rPr lang="en-US" dirty="0"/>
              <a:t> </a:t>
            </a:r>
            <a:r>
              <a:rPr lang="en-US" b="1" dirty="0">
                <a:latin typeface="Consolas" panose="020B0609020204030204" pitchFamily="49" charset="0"/>
              </a:rPr>
              <a:t>typedef</a:t>
            </a:r>
          </a:p>
          <a:p>
            <a:r>
              <a:rPr lang="ru-RU" dirty="0"/>
              <a:t>Синтаксис:</a:t>
            </a:r>
          </a:p>
          <a:p>
            <a:pPr lvl="1"/>
            <a:r>
              <a:rPr lang="en-US" dirty="0">
                <a:latin typeface="Consolas" panose="020B0609020204030204" pitchFamily="49" charset="0"/>
              </a:rPr>
              <a:t>typedef </a:t>
            </a:r>
            <a:r>
              <a:rPr lang="en-US" dirty="0" err="1">
                <a:latin typeface="Consolas" panose="020B0609020204030204" pitchFamily="49" charset="0"/>
              </a:rPr>
              <a:t>ExistingType</a:t>
            </a:r>
            <a:r>
              <a:rPr lang="en-US" dirty="0">
                <a:latin typeface="Consolas" panose="020B0609020204030204" pitchFamily="49" charset="0"/>
              </a:rPr>
              <a:t> </a:t>
            </a:r>
            <a:r>
              <a:rPr lang="en-US" dirty="0" err="1">
                <a:latin typeface="Consolas" panose="020B0609020204030204" pitchFamily="49" charset="0"/>
              </a:rPr>
              <a:t>NewType</a:t>
            </a:r>
            <a:r>
              <a:rPr lang="en-US" dirty="0">
                <a:latin typeface="Consolas" panose="020B0609020204030204" pitchFamily="49" charset="0"/>
              </a:rPr>
              <a:t>;</a:t>
            </a:r>
          </a:p>
          <a:p>
            <a:r>
              <a:rPr lang="ru-RU" dirty="0"/>
              <a:t>Ограничения:</a:t>
            </a:r>
          </a:p>
          <a:p>
            <a:pPr lvl="1"/>
            <a:r>
              <a:rPr lang="ru-RU" dirty="0"/>
              <a:t>Нельзя объявлять шаблоны</a:t>
            </a:r>
          </a:p>
          <a:p>
            <a:r>
              <a:rPr lang="ru-RU" dirty="0"/>
              <a:t>Можно встретить в устаревших кодовых базах и заголовочных файлах, написанных на языке </a:t>
            </a:r>
            <a:r>
              <a:rPr lang="en-US" dirty="0"/>
              <a:t>C.</a:t>
            </a:r>
            <a:endParaRPr lang="ru-RU" dirty="0"/>
          </a:p>
          <a:p>
            <a:r>
              <a:rPr lang="ru-RU" dirty="0"/>
              <a:t>В программах на </a:t>
            </a:r>
            <a:r>
              <a:rPr lang="en-US" dirty="0"/>
              <a:t>C++</a:t>
            </a:r>
            <a:r>
              <a:rPr lang="ru-RU" dirty="0"/>
              <a:t> объявляйте синонимы типов при помощи</a:t>
            </a:r>
            <a:r>
              <a:rPr lang="en-US" dirty="0"/>
              <a:t> </a:t>
            </a:r>
            <a:r>
              <a:rPr lang="en-US" b="1" dirty="0">
                <a:latin typeface="Consolas" panose="020B0609020204030204" pitchFamily="49" charset="0"/>
              </a:rPr>
              <a:t>using</a:t>
            </a:r>
          </a:p>
        </p:txBody>
      </p:sp>
    </p:spTree>
    <p:extLst>
      <p:ext uri="{BB962C8B-B14F-4D97-AF65-F5344CB8AC3E}">
        <p14:creationId xmlns:p14="http://schemas.microsoft.com/office/powerpoint/2010/main" val="23983662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2BB45A-660C-6B1A-4610-6F03DED7AF10}"/>
              </a:ext>
            </a:extLst>
          </p:cNvPr>
          <p:cNvSpPr txBox="1"/>
          <p:nvPr/>
        </p:nvSpPr>
        <p:spPr>
          <a:xfrm>
            <a:off x="0" y="0"/>
            <a:ext cx="12192000" cy="6740307"/>
          </a:xfrm>
          <a:prstGeom prst="rect">
            <a:avLst/>
          </a:prstGeom>
          <a:noFill/>
        </p:spPr>
        <p:txBody>
          <a:bodyPr wrap="square">
            <a:spAutoFit/>
          </a:bodyPr>
          <a:lstStyle/>
          <a:p>
            <a:r>
              <a:rPr lang="ru-RU" b="0" dirty="0">
                <a:solidFill>
                  <a:srgbClr val="008000"/>
                </a:solidFill>
                <a:effectLst/>
                <a:latin typeface="Consolas" panose="020B0609020204030204" pitchFamily="49" charset="0"/>
              </a:rPr>
              <a:t>// Теперь </a:t>
            </a:r>
            <a:r>
              <a:rPr lang="en-US" b="0" dirty="0">
                <a:solidFill>
                  <a:srgbClr val="008000"/>
                </a:solidFill>
                <a:effectLst/>
                <a:latin typeface="Consolas" panose="020B0609020204030204" pitchFamily="49" charset="0"/>
              </a:rPr>
              <a:t>Real </a:t>
            </a:r>
            <a:r>
              <a:rPr lang="ru-RU" b="0" dirty="0">
                <a:solidFill>
                  <a:srgbClr val="008000"/>
                </a:solidFill>
                <a:effectLst/>
                <a:latin typeface="Consolas" panose="020B0609020204030204" pitchFamily="49" charset="0"/>
              </a:rPr>
              <a:t>можно использовать для обозначения чисел с плавающей запятой</a:t>
            </a:r>
            <a:endParaRPr lang="ru-RU"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typedef</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float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Real</a:t>
            </a:r>
            <a:r>
              <a:rPr lang="en-US" b="0" dirty="0">
                <a:solidFill>
                  <a:srgbClr val="3B3B3B"/>
                </a:solidFill>
                <a:effectLst/>
                <a:latin typeface="Consolas" panose="020B0609020204030204" pitchFamily="49" charset="0"/>
              </a:rPr>
              <a:t>;</a:t>
            </a:r>
          </a:p>
          <a:p>
            <a:r>
              <a:rPr lang="en-US" b="0" dirty="0">
                <a:solidFill>
                  <a:srgbClr val="0000FF"/>
                </a:solidFill>
                <a:effectLst/>
                <a:latin typeface="Consolas" panose="020B0609020204030204" pitchFamily="49" charset="0"/>
              </a:rPr>
              <a:t>struct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 </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Real</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Real</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y</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Real</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z</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Возвращает скалярное произведение 3</a:t>
            </a:r>
            <a:r>
              <a:rPr lang="en-US" b="0" dirty="0">
                <a:solidFill>
                  <a:srgbClr val="008000"/>
                </a:solidFill>
                <a:effectLst/>
                <a:latin typeface="Consolas" panose="020B0609020204030204" pitchFamily="49" charset="0"/>
              </a:rPr>
              <a:t>D </a:t>
            </a:r>
            <a:r>
              <a:rPr lang="ru-RU" b="0" dirty="0">
                <a:solidFill>
                  <a:srgbClr val="008000"/>
                </a:solidFill>
                <a:effectLst/>
                <a:latin typeface="Consolas" panose="020B0609020204030204" pitchFamily="49" charset="0"/>
              </a:rPr>
              <a:t>векторов</a:t>
            </a:r>
            <a:endParaRPr lang="ru-RU"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auto</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DotProduct</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b</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b</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y</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b</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y</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z</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b</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z</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auto</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GetLength</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Возвращает длину вектора</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hlinkClick r:id="rId2"/>
              </a:rPr>
              <a:t>std</a:t>
            </a:r>
            <a:r>
              <a:rPr lang="en-US" b="0" dirty="0">
                <a:solidFill>
                  <a:srgbClr val="3B3B3B"/>
                </a:solidFill>
                <a:effectLst/>
                <a:latin typeface="Consolas" panose="020B0609020204030204" pitchFamily="49" charset="0"/>
                <a:hlinkClick r:id="rId2"/>
              </a:rPr>
              <a:t>::</a:t>
            </a:r>
            <a:r>
              <a:rPr lang="en-US" b="0" dirty="0" err="1">
                <a:solidFill>
                  <a:srgbClr val="795E26"/>
                </a:solidFill>
                <a:effectLst/>
                <a:latin typeface="Consolas" panose="020B0609020204030204" pitchFamily="49" charset="0"/>
                <a:hlinkClick r:id="rId2"/>
              </a:rPr>
              <a:t>hypot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x</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y</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z</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auto</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GetAngle</a:t>
            </a:r>
            <a:r>
              <a:rPr lang="en-US" b="0" dirty="0">
                <a:solidFill>
                  <a:srgbClr val="3B3B3B"/>
                </a:solidFill>
                <a:effectLst/>
                <a:latin typeface="Consolas" panose="020B0609020204030204" pitchFamily="49" charset="0"/>
              </a:rPr>
              <a:t>(</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Vec3</a:t>
            </a:r>
            <a:r>
              <a:rPr lang="en-US" b="0" dirty="0">
                <a:solidFill>
                  <a:srgbClr val="0000FF"/>
                </a:solidFill>
                <a:effectLst/>
                <a:latin typeface="Consolas" panose="020B0609020204030204" pitchFamily="49" charset="0"/>
              </a:rPr>
              <a:t>&amp;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b</a:t>
            </a:r>
            <a:r>
              <a:rPr lang="en-US" b="0" dirty="0">
                <a:solidFill>
                  <a:srgbClr val="3B3B3B"/>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Возвращает угол в радианах между векторами</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acos</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DotProduct</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b</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GetLength</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GetLength</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b</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endParaRPr lang="en-US"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GetAngle</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 }, { </a:t>
            </a:r>
            <a:r>
              <a:rPr lang="en-US" b="0" dirty="0">
                <a:solidFill>
                  <a:srgbClr val="098658"/>
                </a:solidFill>
                <a:effectLst/>
                <a:latin typeface="Consolas" panose="020B0609020204030204" pitchFamily="49" charset="0"/>
              </a:rPr>
              <a:t>1</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 })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180</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numbers</a:t>
            </a:r>
            <a:r>
              <a:rPr lang="en-US" b="0" dirty="0">
                <a:solidFill>
                  <a:srgbClr val="3B3B3B"/>
                </a:solidFill>
                <a:effectLst/>
                <a:latin typeface="Consolas" panose="020B0609020204030204" pitchFamily="49" charset="0"/>
              </a:rPr>
              <a:t>::pi </a:t>
            </a:r>
            <a:r>
              <a:rPr lang="en-US" b="0" dirty="0">
                <a:solidFill>
                  <a:srgbClr val="000000"/>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DBB4672-116E-7CB1-18FA-F8C5821E240F}"/>
              </a:ext>
            </a:extLst>
          </p:cNvPr>
          <p:cNvSpPr txBox="1"/>
          <p:nvPr/>
        </p:nvSpPr>
        <p:spPr>
          <a:xfrm>
            <a:off x="8616280" y="692696"/>
            <a:ext cx="3575720" cy="369332"/>
          </a:xfrm>
          <a:prstGeom prst="rect">
            <a:avLst/>
          </a:prstGeom>
          <a:noFill/>
        </p:spPr>
        <p:txBody>
          <a:bodyPr wrap="square">
            <a:spAutoFit/>
          </a:bodyPr>
          <a:lstStyle/>
          <a:p>
            <a:r>
              <a:rPr lang="en-US" dirty="0">
                <a:hlinkClick r:id="rId3"/>
              </a:rPr>
              <a:t>https://godbolt.org/z/4dzYPGrqf</a:t>
            </a:r>
            <a:r>
              <a:rPr lang="en-US" dirty="0"/>
              <a:t> </a:t>
            </a:r>
          </a:p>
        </p:txBody>
      </p:sp>
      <p:pic>
        <p:nvPicPr>
          <p:cNvPr id="9" name="Picture 8">
            <a:extLst>
              <a:ext uri="{FF2B5EF4-FFF2-40B4-BE49-F238E27FC236}">
                <a16:creationId xmlns:a16="http://schemas.microsoft.com/office/drawing/2014/main" id="{D3D31A06-16CE-1B9F-0E90-8B93365BE878}"/>
              </a:ext>
            </a:extLst>
          </p:cNvPr>
          <p:cNvPicPr>
            <a:picLocks noChangeAspect="1"/>
          </p:cNvPicPr>
          <p:nvPr/>
        </p:nvPicPr>
        <p:blipFill>
          <a:blip r:embed="rId4"/>
          <a:stretch>
            <a:fillRect/>
          </a:stretch>
        </p:blipFill>
        <p:spPr>
          <a:xfrm>
            <a:off x="9032348" y="1176637"/>
            <a:ext cx="2743583" cy="2724530"/>
          </a:xfrm>
          <a:prstGeom prst="rect">
            <a:avLst/>
          </a:prstGeom>
        </p:spPr>
      </p:pic>
    </p:spTree>
    <p:extLst>
      <p:ext uri="{BB962C8B-B14F-4D97-AF65-F5344CB8AC3E}">
        <p14:creationId xmlns:p14="http://schemas.microsoft.com/office/powerpoint/2010/main" val="2843071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fade">
                                      <p:cBhvr>
                                        <p:cTn id="10" dur="500"/>
                                        <p:tgtEl>
                                          <p:spTgt spid="5">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fade">
                                      <p:cBhvr>
                                        <p:cTn id="13" dur="500"/>
                                        <p:tgtEl>
                                          <p:spTgt spid="5">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fade">
                                      <p:cBhvr>
                                        <p:cTn id="16" dur="500"/>
                                        <p:tgtEl>
                                          <p:spTgt spid="5">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animEffect transition="in" filter="fade">
                                      <p:cBhvr>
                                        <p:cTn id="19" dur="500"/>
                                        <p:tgtEl>
                                          <p:spTgt spid="5">
                                            <p:txEl>
                                              <p:pRg st="6" end="6"/>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
                                            <p:txEl>
                                              <p:pRg st="8" end="8"/>
                                            </p:txEl>
                                          </p:spTgt>
                                        </p:tgtEl>
                                        <p:attrNameLst>
                                          <p:attrName>style.visibility</p:attrName>
                                        </p:attrNameLst>
                                      </p:cBhvr>
                                      <p:to>
                                        <p:strVal val="visible"/>
                                      </p:to>
                                    </p:set>
                                    <p:animEffect transition="in" filter="fade">
                                      <p:cBhvr>
                                        <p:cTn id="24" dur="500"/>
                                        <p:tgtEl>
                                          <p:spTgt spid="5">
                                            <p:txEl>
                                              <p:pRg st="8" end="8"/>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9" end="9"/>
                                            </p:txEl>
                                          </p:spTgt>
                                        </p:tgtEl>
                                        <p:attrNameLst>
                                          <p:attrName>style.visibility</p:attrName>
                                        </p:attrNameLst>
                                      </p:cBhvr>
                                      <p:to>
                                        <p:strVal val="visible"/>
                                      </p:to>
                                    </p:set>
                                    <p:animEffect transition="in" filter="fade">
                                      <p:cBhvr>
                                        <p:cTn id="27" dur="500"/>
                                        <p:tgtEl>
                                          <p:spTgt spid="5">
                                            <p:txEl>
                                              <p:pRg st="9" end="9"/>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
                                            <p:txEl>
                                              <p:pRg st="11" end="11"/>
                                            </p:txEl>
                                          </p:spTgt>
                                        </p:tgtEl>
                                        <p:attrNameLst>
                                          <p:attrName>style.visibility</p:attrName>
                                        </p:attrNameLst>
                                      </p:cBhvr>
                                      <p:to>
                                        <p:strVal val="visible"/>
                                      </p:to>
                                    </p:set>
                                    <p:animEffect transition="in" filter="fade">
                                      <p:cBhvr>
                                        <p:cTn id="30" dur="500"/>
                                        <p:tgtEl>
                                          <p:spTgt spid="5">
                                            <p:txEl>
                                              <p:pRg st="11" end="1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animEffect transition="in" filter="fade">
                                      <p:cBhvr>
                                        <p:cTn id="35" dur="500"/>
                                        <p:tgtEl>
                                          <p:spTgt spid="5">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13" end="13"/>
                                            </p:txEl>
                                          </p:spTgt>
                                        </p:tgtEl>
                                        <p:attrNameLst>
                                          <p:attrName>style.visibility</p:attrName>
                                        </p:attrNameLst>
                                      </p:cBhvr>
                                      <p:to>
                                        <p:strVal val="visible"/>
                                      </p:to>
                                    </p:set>
                                    <p:animEffect transition="in" filter="fade">
                                      <p:cBhvr>
                                        <p:cTn id="40" dur="500"/>
                                        <p:tgtEl>
                                          <p:spTgt spid="5">
                                            <p:txEl>
                                              <p:pRg st="13" end="1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5" end="15"/>
                                            </p:txEl>
                                          </p:spTgt>
                                        </p:tgtEl>
                                        <p:attrNameLst>
                                          <p:attrName>style.visibility</p:attrName>
                                        </p:attrNameLst>
                                      </p:cBhvr>
                                      <p:to>
                                        <p:strVal val="visible"/>
                                      </p:to>
                                    </p:set>
                                    <p:animEffect transition="in" filter="fade">
                                      <p:cBhvr>
                                        <p:cTn id="43" dur="500"/>
                                        <p:tgtEl>
                                          <p:spTgt spid="5">
                                            <p:txEl>
                                              <p:pRg st="15" end="15"/>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
                                            <p:txEl>
                                              <p:pRg st="14" end="14"/>
                                            </p:txEl>
                                          </p:spTgt>
                                        </p:tgtEl>
                                        <p:attrNameLst>
                                          <p:attrName>style.visibility</p:attrName>
                                        </p:attrNameLst>
                                      </p:cBhvr>
                                      <p:to>
                                        <p:strVal val="visible"/>
                                      </p:to>
                                    </p:set>
                                    <p:animEffect transition="in" filter="fade">
                                      <p:cBhvr>
                                        <p:cTn id="48" dur="500"/>
                                        <p:tgtEl>
                                          <p:spTgt spid="5">
                                            <p:txEl>
                                              <p:pRg st="14" end="14"/>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
                                            <p:txEl>
                                              <p:pRg st="17" end="17"/>
                                            </p:txEl>
                                          </p:spTgt>
                                        </p:tgtEl>
                                        <p:attrNameLst>
                                          <p:attrName>style.visibility</p:attrName>
                                        </p:attrNameLst>
                                      </p:cBhvr>
                                      <p:to>
                                        <p:strVal val="visible"/>
                                      </p:to>
                                    </p:set>
                                    <p:animEffect transition="in" filter="fade">
                                      <p:cBhvr>
                                        <p:cTn id="53" dur="500"/>
                                        <p:tgtEl>
                                          <p:spTgt spid="5">
                                            <p:txEl>
                                              <p:pRg st="17" end="17"/>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9" end="19"/>
                                            </p:txEl>
                                          </p:spTgt>
                                        </p:tgtEl>
                                        <p:attrNameLst>
                                          <p:attrName>style.visibility</p:attrName>
                                        </p:attrNameLst>
                                      </p:cBhvr>
                                      <p:to>
                                        <p:strVal val="visible"/>
                                      </p:to>
                                    </p:set>
                                    <p:animEffect transition="in" filter="fade">
                                      <p:cBhvr>
                                        <p:cTn id="56" dur="500"/>
                                        <p:tgtEl>
                                          <p:spTgt spid="5">
                                            <p:txEl>
                                              <p:pRg st="19" end="19"/>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18" end="18"/>
                                            </p:txEl>
                                          </p:spTgt>
                                        </p:tgtEl>
                                        <p:attrNameLst>
                                          <p:attrName>style.visibility</p:attrName>
                                        </p:attrNameLst>
                                      </p:cBhvr>
                                      <p:to>
                                        <p:strVal val="visible"/>
                                      </p:to>
                                    </p:set>
                                    <p:animEffect transition="in" filter="fade">
                                      <p:cBhvr>
                                        <p:cTn id="61" dur="500"/>
                                        <p:tgtEl>
                                          <p:spTgt spid="5">
                                            <p:txEl>
                                              <p:pRg st="18" end="18"/>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xEl>
                                              <p:pRg st="21" end="21"/>
                                            </p:txEl>
                                          </p:spTgt>
                                        </p:tgtEl>
                                        <p:attrNameLst>
                                          <p:attrName>style.visibility</p:attrName>
                                        </p:attrNameLst>
                                      </p:cBhvr>
                                      <p:to>
                                        <p:strVal val="visible"/>
                                      </p:to>
                                    </p:set>
                                    <p:animEffect transition="in" filter="fade">
                                      <p:cBhvr>
                                        <p:cTn id="66" dur="500"/>
                                        <p:tgtEl>
                                          <p:spTgt spid="5">
                                            <p:txEl>
                                              <p:pRg st="21" end="21"/>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22" end="22"/>
                                            </p:txEl>
                                          </p:spTgt>
                                        </p:tgtEl>
                                        <p:attrNameLst>
                                          <p:attrName>style.visibility</p:attrName>
                                        </p:attrNameLst>
                                      </p:cBhvr>
                                      <p:to>
                                        <p:strVal val="visible"/>
                                      </p:to>
                                    </p:set>
                                    <p:animEffect transition="in" filter="fade">
                                      <p:cBhvr>
                                        <p:cTn id="69" dur="500"/>
                                        <p:tgtEl>
                                          <p:spTgt spid="5">
                                            <p:txEl>
                                              <p:pRg st="22" end="22"/>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5">
                                            <p:txEl>
                                              <p:pRg st="23" end="23"/>
                                            </p:txEl>
                                          </p:spTgt>
                                        </p:tgtEl>
                                        <p:attrNameLst>
                                          <p:attrName>style.visibility</p:attrName>
                                        </p:attrNameLst>
                                      </p:cBhvr>
                                      <p:to>
                                        <p:strVal val="visible"/>
                                      </p:to>
                                    </p:set>
                                    <p:animEffect transition="in" filter="fade">
                                      <p:cBhvr>
                                        <p:cTn id="72" dur="500"/>
                                        <p:tgtEl>
                                          <p:spTgt spid="5">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Перечислимый тип данных</a:t>
            </a:r>
          </a:p>
        </p:txBody>
      </p:sp>
      <p:sp>
        <p:nvSpPr>
          <p:cNvPr id="4" name="Текст 3"/>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16356695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a:bodyPr>
          <a:lstStyle/>
          <a:p>
            <a:r>
              <a:rPr lang="ru-RU" dirty="0"/>
              <a:t>Перечислимый тип данных</a:t>
            </a:r>
          </a:p>
        </p:txBody>
      </p:sp>
      <p:sp>
        <p:nvSpPr>
          <p:cNvPr id="26627" name="Rectangle 3"/>
          <p:cNvSpPr>
            <a:spLocks noGrp="1" noChangeArrowheads="1"/>
          </p:cNvSpPr>
          <p:nvPr>
            <p:ph idx="1"/>
          </p:nvPr>
        </p:nvSpPr>
        <p:spPr/>
        <p:txBody>
          <a:bodyPr>
            <a:normAutofit/>
          </a:bodyPr>
          <a:lstStyle/>
          <a:p>
            <a:r>
              <a:rPr lang="ru-RU" dirty="0"/>
              <a:t>Задаёт набор именованных целочисленных значений</a:t>
            </a:r>
          </a:p>
          <a:p>
            <a:pPr lvl="1"/>
            <a:r>
              <a:rPr lang="ru-RU" dirty="0"/>
              <a:t>День недели или название месяца</a:t>
            </a:r>
          </a:p>
          <a:p>
            <a:pPr lvl="1"/>
            <a:r>
              <a:rPr lang="ru-RU" dirty="0"/>
              <a:t>Состояние конечного автомата</a:t>
            </a:r>
          </a:p>
          <a:p>
            <a:pPr lvl="1"/>
            <a:r>
              <a:rPr lang="ru-RU" dirty="0"/>
              <a:t>Модель компьютера</a:t>
            </a:r>
            <a:endParaRPr lang="en-US" dirty="0"/>
          </a:p>
          <a:p>
            <a:r>
              <a:rPr lang="ru-RU" dirty="0"/>
              <a:t>Особенности</a:t>
            </a:r>
          </a:p>
          <a:p>
            <a:pPr lvl="1"/>
            <a:r>
              <a:rPr lang="ru-RU" dirty="0"/>
              <a:t>Имена в различных перечислениях должны отличаться друг от друга</a:t>
            </a:r>
          </a:p>
          <a:p>
            <a:pPr lvl="1"/>
            <a:r>
              <a:rPr lang="ru-RU" dirty="0"/>
              <a:t> Значения внутри одного перечисления могут совпадать:</a:t>
            </a:r>
          </a:p>
          <a:p>
            <a:pPr lvl="2"/>
            <a:r>
              <a:rPr lang="en-US" dirty="0" err="1"/>
              <a:t>enum</a:t>
            </a:r>
            <a:r>
              <a:rPr lang="en-US" dirty="0"/>
              <a:t> Status {Ok, Failure, Success = Ok};</a:t>
            </a:r>
            <a:endParaRPr lang="ru-RU" dirty="0"/>
          </a:p>
          <a:p>
            <a:pPr lvl="1"/>
            <a:r>
              <a:rPr lang="ru-RU" dirty="0"/>
              <a:t>Могут неявно преобразовываться к целым числам</a:t>
            </a:r>
          </a:p>
        </p:txBody>
      </p:sp>
    </p:spTree>
    <p:extLst>
      <p:ext uri="{BB962C8B-B14F-4D97-AF65-F5344CB8AC3E}">
        <p14:creationId xmlns:p14="http://schemas.microsoft.com/office/powerpoint/2010/main" val="342450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animEffect transition="in" filter="fade">
                                      <p:cBhvr>
                                        <p:cTn id="7" dur="500"/>
                                        <p:tgtEl>
                                          <p:spTgt spid="2662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627">
                                            <p:txEl>
                                              <p:pRg st="1" end="1"/>
                                            </p:txEl>
                                          </p:spTgt>
                                        </p:tgtEl>
                                        <p:attrNameLst>
                                          <p:attrName>style.visibility</p:attrName>
                                        </p:attrNameLst>
                                      </p:cBhvr>
                                      <p:to>
                                        <p:strVal val="visible"/>
                                      </p:to>
                                    </p:set>
                                    <p:animEffect transition="in" filter="fade">
                                      <p:cBhvr>
                                        <p:cTn id="10" dur="500"/>
                                        <p:tgtEl>
                                          <p:spTgt spid="2662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627">
                                            <p:txEl>
                                              <p:pRg st="2" end="2"/>
                                            </p:txEl>
                                          </p:spTgt>
                                        </p:tgtEl>
                                        <p:attrNameLst>
                                          <p:attrName>style.visibility</p:attrName>
                                        </p:attrNameLst>
                                      </p:cBhvr>
                                      <p:to>
                                        <p:strVal val="visible"/>
                                      </p:to>
                                    </p:set>
                                    <p:animEffect transition="in" filter="fade">
                                      <p:cBhvr>
                                        <p:cTn id="13" dur="500"/>
                                        <p:tgtEl>
                                          <p:spTgt spid="2662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fade">
                                      <p:cBhvr>
                                        <p:cTn id="16" dur="500"/>
                                        <p:tgtEl>
                                          <p:spTgt spid="2662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6627">
                                            <p:txEl>
                                              <p:pRg st="4" end="4"/>
                                            </p:txEl>
                                          </p:spTgt>
                                        </p:tgtEl>
                                        <p:attrNameLst>
                                          <p:attrName>style.visibility</p:attrName>
                                        </p:attrNameLst>
                                      </p:cBhvr>
                                      <p:to>
                                        <p:strVal val="visible"/>
                                      </p:to>
                                    </p:set>
                                    <p:animEffect transition="in" filter="fade">
                                      <p:cBhvr>
                                        <p:cTn id="21" dur="500"/>
                                        <p:tgtEl>
                                          <p:spTgt spid="26627">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627">
                                            <p:txEl>
                                              <p:pRg st="5" end="5"/>
                                            </p:txEl>
                                          </p:spTgt>
                                        </p:tgtEl>
                                        <p:attrNameLst>
                                          <p:attrName>style.visibility</p:attrName>
                                        </p:attrNameLst>
                                      </p:cBhvr>
                                      <p:to>
                                        <p:strVal val="visible"/>
                                      </p:to>
                                    </p:set>
                                    <p:animEffect transition="in" filter="fade">
                                      <p:cBhvr>
                                        <p:cTn id="24" dur="500"/>
                                        <p:tgtEl>
                                          <p:spTgt spid="26627">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6627">
                                            <p:txEl>
                                              <p:pRg st="6" end="6"/>
                                            </p:txEl>
                                          </p:spTgt>
                                        </p:tgtEl>
                                        <p:attrNameLst>
                                          <p:attrName>style.visibility</p:attrName>
                                        </p:attrNameLst>
                                      </p:cBhvr>
                                      <p:to>
                                        <p:strVal val="visible"/>
                                      </p:to>
                                    </p:set>
                                    <p:animEffect transition="in" filter="fade">
                                      <p:cBhvr>
                                        <p:cTn id="27" dur="500"/>
                                        <p:tgtEl>
                                          <p:spTgt spid="26627">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6627">
                                            <p:txEl>
                                              <p:pRg st="7" end="7"/>
                                            </p:txEl>
                                          </p:spTgt>
                                        </p:tgtEl>
                                        <p:attrNameLst>
                                          <p:attrName>style.visibility</p:attrName>
                                        </p:attrNameLst>
                                      </p:cBhvr>
                                      <p:to>
                                        <p:strVal val="visible"/>
                                      </p:to>
                                    </p:set>
                                    <p:animEffect transition="in" filter="fade">
                                      <p:cBhvr>
                                        <p:cTn id="30" dur="500"/>
                                        <p:tgtEl>
                                          <p:spTgt spid="26627">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6627">
                                            <p:txEl>
                                              <p:pRg st="8" end="8"/>
                                            </p:txEl>
                                          </p:spTgt>
                                        </p:tgtEl>
                                        <p:attrNameLst>
                                          <p:attrName>style.visibility</p:attrName>
                                        </p:attrNameLst>
                                      </p:cBhvr>
                                      <p:to>
                                        <p:strVal val="visible"/>
                                      </p:to>
                                    </p:set>
                                    <p:animEffect transition="in" filter="fade">
                                      <p:cBhvr>
                                        <p:cTn id="33" dur="500"/>
                                        <p:tgtEl>
                                          <p:spTgt spid="2662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7"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339EA4-C04C-804D-B4C5-25960FFA317A}"/>
              </a:ext>
            </a:extLst>
          </p:cNvPr>
          <p:cNvSpPr>
            <a:spLocks noGrp="1"/>
          </p:cNvSpPr>
          <p:nvPr>
            <p:ph type="title"/>
          </p:nvPr>
        </p:nvSpPr>
        <p:spPr/>
        <p:txBody>
          <a:bodyPr/>
          <a:lstStyle/>
          <a:p>
            <a:r>
              <a:rPr lang="ru-RU" dirty="0"/>
              <a:t>Пример</a:t>
            </a:r>
            <a:endParaRPr lang="en-US" dirty="0"/>
          </a:p>
        </p:txBody>
      </p:sp>
      <p:sp>
        <p:nvSpPr>
          <p:cNvPr id="8" name="TextBox 7">
            <a:extLst>
              <a:ext uri="{FF2B5EF4-FFF2-40B4-BE49-F238E27FC236}">
                <a16:creationId xmlns:a16="http://schemas.microsoft.com/office/drawing/2014/main" id="{C16DA0FA-80B6-BB1E-0C1C-9B59E2CB7409}"/>
              </a:ext>
            </a:extLst>
          </p:cNvPr>
          <p:cNvSpPr txBox="1"/>
          <p:nvPr/>
        </p:nvSpPr>
        <p:spPr>
          <a:xfrm>
            <a:off x="838200" y="2060848"/>
            <a:ext cx="8305800" cy="3970318"/>
          </a:xfrm>
          <a:prstGeom prst="rect">
            <a:avLst/>
          </a:prstGeom>
          <a:noFill/>
        </p:spPr>
        <p:txBody>
          <a:bodyPr wrap="square">
            <a:spAutoFit/>
          </a:bodyPr>
          <a:lstStyle/>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&lt;iostream&gt;</a:t>
            </a:r>
            <a:endParaRPr lang="en-US" b="0" dirty="0">
              <a:solidFill>
                <a:srgbClr val="3B3B3B"/>
              </a:solidFill>
              <a:effectLst/>
              <a:latin typeface="Consolas" panose="020B0609020204030204" pitchFamily="49" charset="0"/>
            </a:endParaRPr>
          </a:p>
          <a:p>
            <a:br>
              <a:rPr lang="en-US" b="0" dirty="0">
                <a:solidFill>
                  <a:srgbClr val="3B3B3B"/>
                </a:solidFill>
                <a:effectLst/>
                <a:latin typeface="Consolas" panose="020B0609020204030204" pitchFamily="49" charset="0"/>
              </a:rPr>
            </a:br>
            <a:r>
              <a:rPr lang="en-US" b="0" dirty="0" err="1">
                <a:solidFill>
                  <a:srgbClr val="0000FF"/>
                </a:solidFill>
                <a:effectLst/>
                <a:latin typeface="Consolas" panose="020B0609020204030204" pitchFamily="49" charset="0"/>
              </a:rPr>
              <a:t>enum</a:t>
            </a:r>
            <a:r>
              <a:rPr lang="en-US" b="0" dirty="0">
                <a:solidFill>
                  <a:srgbClr val="3B3B3B"/>
                </a:solidFill>
                <a:effectLst/>
                <a:latin typeface="Consolas" panose="020B0609020204030204" pitchFamily="49" charset="0"/>
              </a:rPr>
              <a:t> </a:t>
            </a:r>
            <a:r>
              <a:rPr lang="en-US" b="0" dirty="0" err="1">
                <a:solidFill>
                  <a:srgbClr val="267F99"/>
                </a:solidFill>
                <a:effectLst/>
                <a:latin typeface="Consolas" panose="020B0609020204030204" pitchFamily="49" charset="0"/>
              </a:rPr>
              <a:t>TrafficLight</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Red</a:t>
            </a:r>
            <a:r>
              <a:rPr lang="en-US" b="0" dirty="0">
                <a:solidFill>
                  <a:srgbClr val="3B3B3B"/>
                </a:solidFill>
                <a:effectLst/>
                <a:latin typeface="Consolas" panose="020B0609020204030204" pitchFamily="49" charset="0"/>
              </a:rPr>
              <a:t>,    </a:t>
            </a:r>
            <a:r>
              <a:rPr lang="en-US" b="0" dirty="0">
                <a:solidFill>
                  <a:srgbClr val="008000"/>
                </a:solidFill>
                <a:effectLst/>
                <a:latin typeface="Consolas" panose="020B0609020204030204" pitchFamily="49" charset="0"/>
              </a:rPr>
              <a:t>// 0</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dirty="0">
                <a:solidFill>
                  <a:srgbClr val="0070C1"/>
                </a:solidFill>
                <a:latin typeface="Consolas" panose="020B0609020204030204" pitchFamily="49" charset="0"/>
              </a:rPr>
              <a:t>Yellow</a:t>
            </a:r>
            <a:r>
              <a:rPr lang="en-US" b="0" dirty="0">
                <a:solidFill>
                  <a:srgbClr val="3B3B3B"/>
                </a:solidFill>
                <a:effectLst/>
                <a:latin typeface="Consolas" panose="020B0609020204030204" pitchFamily="49" charset="0"/>
              </a:rPr>
              <a:t>, </a:t>
            </a:r>
            <a:r>
              <a:rPr lang="en-US" b="0" dirty="0">
                <a:solidFill>
                  <a:srgbClr val="008000"/>
                </a:solidFill>
                <a:effectLst/>
                <a:latin typeface="Consolas" panose="020B0609020204030204" pitchFamily="49" charset="0"/>
              </a:rPr>
              <a:t>// 1</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Green</a:t>
            </a:r>
            <a:r>
              <a:rPr lang="en-US" b="0" dirty="0">
                <a:solidFill>
                  <a:srgbClr val="3B3B3B"/>
                </a:solidFill>
                <a:effectLst/>
                <a:latin typeface="Consolas" panose="020B0609020204030204" pitchFamily="49" charset="0"/>
              </a:rPr>
              <a:t>,  </a:t>
            </a:r>
            <a:r>
              <a:rPr lang="en-US" b="0" dirty="0">
                <a:solidFill>
                  <a:srgbClr val="008000"/>
                </a:solidFill>
                <a:effectLst/>
                <a:latin typeface="Consolas" panose="020B0609020204030204" pitchFamily="49" charset="0"/>
              </a:rPr>
              <a:t>// 2</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267F99"/>
                </a:solidFill>
                <a:effectLst/>
                <a:latin typeface="Consolas" panose="020B0609020204030204" pitchFamily="49" charset="0"/>
              </a:rPr>
              <a:t>TrafficLight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tl</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Green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tl</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Выведет 2</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17543738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2060848"/>
            <a:ext cx="10023048" cy="3539430"/>
          </a:xfrm>
          <a:prstGeom prst="rect">
            <a:avLst/>
          </a:prstGeom>
          <a:noFill/>
        </p:spPr>
        <p:txBody>
          <a:bodyPr wrap="square" rtlCol="0">
            <a:spAutoFit/>
          </a:bodyPr>
          <a:lstStyle/>
          <a:p>
            <a:pPr defTabSz="182563"/>
            <a:r>
              <a:rPr lang="en-US" sz="1400" dirty="0" err="1">
                <a:latin typeface="Lucida Console" panose="020B0609040504020204" pitchFamily="49" charset="0"/>
              </a:rPr>
              <a:t>enum</a:t>
            </a:r>
            <a:r>
              <a:rPr lang="en-US" sz="1400" dirty="0">
                <a:latin typeface="Lucida Console" panose="020B0609040504020204" pitchFamily="49" charset="0"/>
              </a:rPr>
              <a:t> </a:t>
            </a:r>
            <a:r>
              <a:rPr lang="en-US" sz="1400" dirty="0" err="1">
                <a:latin typeface="Lucida Console" panose="020B0609040504020204" pitchFamily="49" charset="0"/>
              </a:rPr>
              <a:t>TrafficLightColor</a:t>
            </a:r>
            <a:endParaRPr lang="en-US" sz="1400" dirty="0">
              <a:latin typeface="Lucida Console" panose="020B0609040504020204" pitchFamily="49" charset="0"/>
            </a:endParaRPr>
          </a:p>
          <a:p>
            <a:pPr defTabSz="182563"/>
            <a:r>
              <a:rPr lang="ru-RU" sz="1400" dirty="0">
                <a:latin typeface="Lucida Console" panose="020B0609040504020204" pitchFamily="49" charset="0"/>
              </a:rPr>
              <a:t>{</a:t>
            </a:r>
          </a:p>
          <a:p>
            <a:pPr defTabSz="182563"/>
            <a:r>
              <a:rPr lang="en-US" sz="1400" dirty="0">
                <a:latin typeface="Lucida Console" panose="020B0609040504020204" pitchFamily="49" charset="0"/>
              </a:rPr>
              <a:t>	Red, Yellow, Green</a:t>
            </a:r>
          </a:p>
          <a:p>
            <a:pPr defTabSz="182563"/>
            <a:r>
              <a:rPr lang="ru-RU" sz="1400" dirty="0">
                <a:latin typeface="Lucida Console" panose="020B0609040504020204" pitchFamily="49" charset="0"/>
              </a:rPr>
              <a:t>};</a:t>
            </a:r>
          </a:p>
          <a:p>
            <a:pPr defTabSz="182563"/>
            <a:endParaRPr lang="en-US" sz="1400" dirty="0">
              <a:latin typeface="Lucida Console" panose="020B0609040504020204" pitchFamily="49" charset="0"/>
            </a:endParaRPr>
          </a:p>
          <a:p>
            <a:pPr defTabSz="182563"/>
            <a:r>
              <a:rPr lang="en-US" sz="1400" dirty="0">
                <a:latin typeface="Lucida Console" panose="020B0609040504020204" pitchFamily="49" charset="0"/>
              </a:rPr>
              <a:t>// </a:t>
            </a:r>
            <a:r>
              <a:rPr lang="ru-RU" sz="1400" dirty="0">
                <a:latin typeface="Lucida Console" panose="020B0609040504020204" pitchFamily="49" charset="0"/>
              </a:rPr>
              <a:t>Не скомпилируется, т.к. значение </a:t>
            </a:r>
            <a:r>
              <a:rPr lang="en-US" sz="1400" dirty="0">
                <a:latin typeface="Lucida Console" panose="020B0609040504020204" pitchFamily="49" charset="0"/>
              </a:rPr>
              <a:t>Red </a:t>
            </a:r>
            <a:r>
              <a:rPr lang="ru-RU" sz="1400" dirty="0">
                <a:latin typeface="Lucida Console" panose="020B0609040504020204" pitchFamily="49" charset="0"/>
              </a:rPr>
              <a:t>уже используется </a:t>
            </a:r>
            <a:r>
              <a:rPr lang="en-US" sz="1400" dirty="0" err="1">
                <a:latin typeface="Lucida Console" panose="020B0609040504020204" pitchFamily="49" charset="0"/>
              </a:rPr>
              <a:t>TrafficLightColor</a:t>
            </a:r>
            <a:r>
              <a:rPr lang="ru-RU" sz="1400" dirty="0">
                <a:latin typeface="Lucida Console" panose="020B0609040504020204" pitchFamily="49" charset="0"/>
              </a:rPr>
              <a:t> </a:t>
            </a:r>
          </a:p>
          <a:p>
            <a:pPr defTabSz="182563"/>
            <a:r>
              <a:rPr lang="en-US" sz="1400" dirty="0" err="1">
                <a:solidFill>
                  <a:srgbClr val="FF0000"/>
                </a:solidFill>
                <a:latin typeface="Lucida Console" panose="020B0609040504020204" pitchFamily="49" charset="0"/>
              </a:rPr>
              <a:t>enum</a:t>
            </a:r>
            <a:r>
              <a:rPr lang="en-US" sz="1400" dirty="0">
                <a:solidFill>
                  <a:srgbClr val="FF0000"/>
                </a:solidFill>
                <a:latin typeface="Lucida Console" panose="020B0609040504020204" pitchFamily="49" charset="0"/>
              </a:rPr>
              <a:t> </a:t>
            </a:r>
            <a:r>
              <a:rPr lang="en-US" sz="1400" dirty="0" err="1">
                <a:solidFill>
                  <a:srgbClr val="FF0000"/>
                </a:solidFill>
                <a:latin typeface="Lucida Console" panose="020B0609040504020204" pitchFamily="49" charset="0"/>
              </a:rPr>
              <a:t>CarColor</a:t>
            </a:r>
            <a:endParaRPr lang="en-US" sz="1400" dirty="0">
              <a:solidFill>
                <a:srgbClr val="FF0000"/>
              </a:solidFill>
              <a:latin typeface="Lucida Console" panose="020B0609040504020204" pitchFamily="49" charset="0"/>
            </a:endParaRPr>
          </a:p>
          <a:p>
            <a:pPr defTabSz="182563"/>
            <a:r>
              <a:rPr lang="ru-RU" sz="1400" dirty="0">
                <a:solidFill>
                  <a:srgbClr val="FF0000"/>
                </a:solidFill>
                <a:latin typeface="Lucida Console" panose="020B0609040504020204" pitchFamily="49" charset="0"/>
              </a:rPr>
              <a:t>{</a:t>
            </a:r>
          </a:p>
          <a:p>
            <a:pPr defTabSz="182563"/>
            <a:r>
              <a:rPr lang="en-US" sz="1400" dirty="0">
                <a:solidFill>
                  <a:srgbClr val="FF0000"/>
                </a:solidFill>
                <a:latin typeface="Lucida Console" panose="020B0609040504020204" pitchFamily="49" charset="0"/>
              </a:rPr>
              <a:t>	</a:t>
            </a:r>
            <a:r>
              <a:rPr lang="ru-RU" sz="1400" dirty="0" err="1">
                <a:solidFill>
                  <a:srgbClr val="FF0000"/>
                </a:solidFill>
                <a:latin typeface="Lucida Console" panose="020B0609040504020204" pitchFamily="49" charset="0"/>
              </a:rPr>
              <a:t>Black</a:t>
            </a:r>
            <a:r>
              <a:rPr lang="ru-RU" sz="1400" dirty="0">
                <a:solidFill>
                  <a:srgbClr val="FF0000"/>
                </a:solidFill>
                <a:latin typeface="Lucida Console" panose="020B0609040504020204" pitchFamily="49" charset="0"/>
              </a:rPr>
              <a:t>, </a:t>
            </a:r>
            <a:r>
              <a:rPr lang="ru-RU" sz="1400" dirty="0" err="1">
                <a:solidFill>
                  <a:srgbClr val="FF0000"/>
                </a:solidFill>
                <a:latin typeface="Lucida Console" panose="020B0609040504020204" pitchFamily="49" charset="0"/>
              </a:rPr>
              <a:t>Red</a:t>
            </a:r>
            <a:r>
              <a:rPr lang="en-US" sz="1400" dirty="0">
                <a:solidFill>
                  <a:srgbClr val="FF0000"/>
                </a:solidFill>
                <a:latin typeface="Lucida Console" panose="020B0609040504020204" pitchFamily="49" charset="0"/>
              </a:rPr>
              <a:t>, </a:t>
            </a:r>
            <a:r>
              <a:rPr lang="ru-RU" sz="1400" dirty="0" err="1">
                <a:solidFill>
                  <a:srgbClr val="FF0000"/>
                </a:solidFill>
                <a:latin typeface="Lucida Console" panose="020B0609040504020204" pitchFamily="49" charset="0"/>
              </a:rPr>
              <a:t>White</a:t>
            </a:r>
            <a:endParaRPr lang="ru-RU" sz="1400" dirty="0">
              <a:solidFill>
                <a:srgbClr val="FF0000"/>
              </a:solidFill>
              <a:latin typeface="Lucida Console" panose="020B0609040504020204" pitchFamily="49" charset="0"/>
            </a:endParaRPr>
          </a:p>
          <a:p>
            <a:pPr defTabSz="182563"/>
            <a:r>
              <a:rPr lang="ru-RU" sz="1400" dirty="0">
                <a:solidFill>
                  <a:srgbClr val="FF0000"/>
                </a:solidFill>
                <a:latin typeface="Lucida Console" panose="020B0609040504020204" pitchFamily="49" charset="0"/>
              </a:rPr>
              <a:t>};</a:t>
            </a:r>
          </a:p>
          <a:p>
            <a:pPr defTabSz="182563"/>
            <a:endParaRPr lang="ru-RU" sz="1400" dirty="0">
              <a:latin typeface="Lucida Console" panose="020B0609040504020204" pitchFamily="49" charset="0"/>
            </a:endParaRPr>
          </a:p>
          <a:p>
            <a:pPr defTabSz="182563"/>
            <a:r>
              <a:rPr lang="en-US" sz="1400" dirty="0">
                <a:latin typeface="Lucida Console" panose="020B0609040504020204" pitchFamily="49" charset="0"/>
              </a:rPr>
              <a:t>// </a:t>
            </a:r>
            <a:r>
              <a:rPr lang="ru-RU" sz="1400" dirty="0">
                <a:latin typeface="Lucida Console" panose="020B0609040504020204" pitchFamily="49" charset="0"/>
              </a:rPr>
              <a:t>Вот так скомпилируется</a:t>
            </a:r>
          </a:p>
          <a:p>
            <a:pPr defTabSz="182563"/>
            <a:r>
              <a:rPr lang="en-US" sz="1400" dirty="0" err="1">
                <a:latin typeface="Lucida Console" panose="020B0609040504020204" pitchFamily="49" charset="0"/>
              </a:rPr>
              <a:t>enum</a:t>
            </a:r>
            <a:r>
              <a:rPr lang="en-US" sz="1400" dirty="0">
                <a:latin typeface="Lucida Console" panose="020B0609040504020204" pitchFamily="49" charset="0"/>
              </a:rPr>
              <a:t> </a:t>
            </a:r>
            <a:r>
              <a:rPr lang="en-US" sz="1400" dirty="0" err="1">
                <a:latin typeface="Lucida Console" panose="020B0609040504020204" pitchFamily="49" charset="0"/>
              </a:rPr>
              <a:t>CarColor</a:t>
            </a:r>
            <a:endParaRPr lang="en-US" sz="1400" dirty="0">
              <a:latin typeface="Lucida Console" panose="020B0609040504020204" pitchFamily="49" charset="0"/>
            </a:endParaRPr>
          </a:p>
          <a:p>
            <a:pPr defTabSz="182563"/>
            <a:r>
              <a:rPr lang="ru-RU" sz="1400" dirty="0">
                <a:latin typeface="Lucida Console" panose="020B0609040504020204" pitchFamily="49" charset="0"/>
              </a:rPr>
              <a:t>{</a:t>
            </a:r>
          </a:p>
          <a:p>
            <a:pPr defTabSz="182563"/>
            <a:r>
              <a:rPr lang="en-US" sz="1400" dirty="0">
                <a:latin typeface="Lucida Console" panose="020B0609040504020204" pitchFamily="49" charset="0"/>
              </a:rPr>
              <a:t>	</a:t>
            </a:r>
            <a:r>
              <a:rPr lang="en-US" sz="1400" dirty="0" err="1">
                <a:latin typeface="Lucida Console" panose="020B0609040504020204" pitchFamily="49" charset="0"/>
              </a:rPr>
              <a:t>RedCarColor</a:t>
            </a:r>
            <a:r>
              <a:rPr lang="en-US" sz="1400" dirty="0">
                <a:latin typeface="Lucida Console" panose="020B0609040504020204" pitchFamily="49" charset="0"/>
              </a:rPr>
              <a:t>, </a:t>
            </a:r>
            <a:r>
              <a:rPr lang="en-US" sz="1400" dirty="0" err="1">
                <a:latin typeface="Lucida Console" panose="020B0609040504020204" pitchFamily="49" charset="0"/>
              </a:rPr>
              <a:t>BlackCarColor</a:t>
            </a:r>
            <a:r>
              <a:rPr lang="en-US" sz="1400" dirty="0">
                <a:latin typeface="Lucida Console" panose="020B0609040504020204" pitchFamily="49" charset="0"/>
              </a:rPr>
              <a:t>, </a:t>
            </a:r>
            <a:r>
              <a:rPr lang="en-US" sz="1400" dirty="0" err="1">
                <a:latin typeface="Lucida Console" panose="020B0609040504020204" pitchFamily="49" charset="0"/>
              </a:rPr>
              <a:t>WhiteCarColor</a:t>
            </a:r>
            <a:endParaRPr lang="en-US" sz="1400" dirty="0">
              <a:latin typeface="Lucida Console" panose="020B0609040504020204" pitchFamily="49" charset="0"/>
            </a:endParaRPr>
          </a:p>
          <a:p>
            <a:pPr defTabSz="182563"/>
            <a:r>
              <a:rPr lang="ru-RU" sz="1400" dirty="0">
                <a:latin typeface="Lucida Console" panose="020B0609040504020204" pitchFamily="49" charset="0"/>
              </a:rPr>
              <a:t>};</a:t>
            </a:r>
          </a:p>
        </p:txBody>
      </p:sp>
      <p:sp>
        <p:nvSpPr>
          <p:cNvPr id="5" name="Заголовок 4"/>
          <p:cNvSpPr>
            <a:spLocks noGrp="1"/>
          </p:cNvSpPr>
          <p:nvPr>
            <p:ph type="title"/>
          </p:nvPr>
        </p:nvSpPr>
        <p:spPr/>
        <p:txBody>
          <a:bodyPr>
            <a:normAutofit/>
          </a:bodyPr>
          <a:lstStyle/>
          <a:p>
            <a:r>
              <a:rPr lang="ru-RU" dirty="0"/>
              <a:t>Проблема </a:t>
            </a:r>
            <a:r>
              <a:rPr lang="en-US" dirty="0" err="1"/>
              <a:t>enum</a:t>
            </a:r>
            <a:endParaRPr lang="ru-RU" dirty="0"/>
          </a:p>
        </p:txBody>
      </p:sp>
    </p:spTree>
    <p:extLst>
      <p:ext uri="{BB962C8B-B14F-4D97-AF65-F5344CB8AC3E}">
        <p14:creationId xmlns:p14="http://schemas.microsoft.com/office/powerpoint/2010/main" val="3697500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fade">
                                      <p:cBhvr>
                                        <p:cTn id="30" dur="500"/>
                                        <p:tgtEl>
                                          <p:spTgt spid="4">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fad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
                                            <p:txEl>
                                              <p:pRg st="11" end="11"/>
                                            </p:txEl>
                                          </p:spTgt>
                                        </p:tgtEl>
                                        <p:attrNameLst>
                                          <p:attrName>style.visibility</p:attrName>
                                        </p:attrNameLst>
                                      </p:cBhvr>
                                      <p:to>
                                        <p:strVal val="visible"/>
                                      </p:to>
                                    </p:set>
                                    <p:animEffect transition="in" filter="fade">
                                      <p:cBhvr>
                                        <p:cTn id="38" dur="500"/>
                                        <p:tgtEl>
                                          <p:spTgt spid="4">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2" end="12"/>
                                            </p:txEl>
                                          </p:spTgt>
                                        </p:tgtEl>
                                        <p:attrNameLst>
                                          <p:attrName>style.visibility</p:attrName>
                                        </p:attrNameLst>
                                      </p:cBhvr>
                                      <p:to>
                                        <p:strVal val="visible"/>
                                      </p:to>
                                    </p:set>
                                    <p:animEffect transition="in" filter="fade">
                                      <p:cBhvr>
                                        <p:cTn id="41" dur="500"/>
                                        <p:tgtEl>
                                          <p:spTgt spid="4">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3" end="13"/>
                                            </p:txEl>
                                          </p:spTgt>
                                        </p:tgtEl>
                                        <p:attrNameLst>
                                          <p:attrName>style.visibility</p:attrName>
                                        </p:attrNameLst>
                                      </p:cBhvr>
                                      <p:to>
                                        <p:strVal val="visible"/>
                                      </p:to>
                                    </p:set>
                                    <p:animEffect transition="in" filter="fade">
                                      <p:cBhvr>
                                        <p:cTn id="44" dur="500"/>
                                        <p:tgtEl>
                                          <p:spTgt spid="4">
                                            <p:txEl>
                                              <p:pRg st="13" end="13"/>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4">
                                            <p:txEl>
                                              <p:pRg st="14" end="14"/>
                                            </p:txEl>
                                          </p:spTgt>
                                        </p:tgtEl>
                                        <p:attrNameLst>
                                          <p:attrName>style.visibility</p:attrName>
                                        </p:attrNameLst>
                                      </p:cBhvr>
                                      <p:to>
                                        <p:strVal val="visible"/>
                                      </p:to>
                                    </p:set>
                                    <p:animEffect transition="in" filter="fade">
                                      <p:cBhvr>
                                        <p:cTn id="47" dur="500"/>
                                        <p:tgtEl>
                                          <p:spTgt spid="4">
                                            <p:txEl>
                                              <p:pRg st="14" end="14"/>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4">
                                            <p:txEl>
                                              <p:pRg st="15" end="15"/>
                                            </p:txEl>
                                          </p:spTgt>
                                        </p:tgtEl>
                                        <p:attrNameLst>
                                          <p:attrName>style.visibility</p:attrName>
                                        </p:attrNameLst>
                                      </p:cBhvr>
                                      <p:to>
                                        <p:strVal val="visible"/>
                                      </p:to>
                                    </p:set>
                                    <p:animEffect transition="in" filter="fade">
                                      <p:cBhvr>
                                        <p:cTn id="50" dur="500"/>
                                        <p:tgtEl>
                                          <p:spTgt spid="4">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Язык С++</a:t>
            </a:r>
          </a:p>
        </p:txBody>
      </p:sp>
      <p:sp>
        <p:nvSpPr>
          <p:cNvPr id="3" name="Содержимое 2"/>
          <p:cNvSpPr>
            <a:spLocks noGrp="1"/>
          </p:cNvSpPr>
          <p:nvPr>
            <p:ph idx="1"/>
          </p:nvPr>
        </p:nvSpPr>
        <p:spPr/>
        <p:txBody>
          <a:bodyPr/>
          <a:lstStyle/>
          <a:p>
            <a:r>
              <a:rPr lang="ru-RU" dirty="0"/>
              <a:t>Компилируемый статически типизированный язык программирования общего назначения</a:t>
            </a:r>
          </a:p>
          <a:p>
            <a:r>
              <a:rPr lang="ru-RU" dirty="0"/>
              <a:t>Хорошая совместимость с </a:t>
            </a:r>
            <a:r>
              <a:rPr lang="en-US" dirty="0"/>
              <a:t>C</a:t>
            </a:r>
          </a:p>
          <a:p>
            <a:r>
              <a:rPr lang="ru-RU" dirty="0"/>
              <a:t>Поддержка разных парадигм</a:t>
            </a:r>
          </a:p>
          <a:p>
            <a:pPr lvl="1"/>
            <a:r>
              <a:rPr lang="ru-RU" dirty="0"/>
              <a:t>Процедурное</a:t>
            </a:r>
            <a:r>
              <a:rPr lang="en-US" dirty="0"/>
              <a:t> </a:t>
            </a:r>
            <a:r>
              <a:rPr lang="ru-RU" dirty="0"/>
              <a:t>программирование</a:t>
            </a:r>
          </a:p>
          <a:p>
            <a:pPr lvl="1"/>
            <a:r>
              <a:rPr lang="ru-RU" dirty="0"/>
              <a:t>Объектно-ориентированное</a:t>
            </a:r>
          </a:p>
          <a:p>
            <a:pPr lvl="1"/>
            <a:r>
              <a:rPr lang="ru-RU" dirty="0"/>
              <a:t>Обобщенное</a:t>
            </a:r>
          </a:p>
          <a:p>
            <a:pPr lvl="1"/>
            <a:r>
              <a:rPr lang="ru-RU" dirty="0"/>
              <a:t>Функциональное</a:t>
            </a:r>
          </a:p>
          <a:p>
            <a:pPr lvl="1"/>
            <a:r>
              <a:rPr lang="ru-RU" dirty="0" err="1"/>
              <a:t>Метапрограммирование</a:t>
            </a:r>
            <a:endParaRPr lang="ru-RU" dirty="0"/>
          </a:p>
        </p:txBody>
      </p:sp>
    </p:spTree>
    <p:extLst>
      <p:ext uri="{BB962C8B-B14F-4D97-AF65-F5344CB8AC3E}">
        <p14:creationId xmlns:p14="http://schemas.microsoft.com/office/powerpoint/2010/main" val="40114872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en-US" dirty="0"/>
              <a:t>Scoped </a:t>
            </a:r>
            <a:r>
              <a:rPr lang="en-US" dirty="0" err="1"/>
              <a:t>enum</a:t>
            </a:r>
            <a:r>
              <a:rPr lang="ru-RU" dirty="0"/>
              <a:t> (появились в </a:t>
            </a:r>
            <a:r>
              <a:rPr lang="en-US" dirty="0"/>
              <a:t>C++11)</a:t>
            </a:r>
            <a:endParaRPr lang="ru-RU" dirty="0"/>
          </a:p>
        </p:txBody>
      </p:sp>
      <p:sp>
        <p:nvSpPr>
          <p:cNvPr id="4" name="Объект 3"/>
          <p:cNvSpPr>
            <a:spLocks noGrp="1"/>
          </p:cNvSpPr>
          <p:nvPr>
            <p:ph idx="1"/>
          </p:nvPr>
        </p:nvSpPr>
        <p:spPr/>
        <p:txBody>
          <a:bodyPr/>
          <a:lstStyle/>
          <a:p>
            <a:r>
              <a:rPr lang="ru-RU" dirty="0"/>
              <a:t>Ограничивают область видимости значений перечислимого типа именем перечисления</a:t>
            </a:r>
            <a:endParaRPr lang="en-US" dirty="0"/>
          </a:p>
          <a:p>
            <a:r>
              <a:rPr lang="ru-RU" dirty="0"/>
              <a:t>Позволяют преодолеть ограничение традиционного </a:t>
            </a:r>
            <a:r>
              <a:rPr lang="en-US" dirty="0" err="1"/>
              <a:t>enum</a:t>
            </a:r>
            <a:r>
              <a:rPr lang="en-US" dirty="0"/>
              <a:t>-</a:t>
            </a:r>
            <a:r>
              <a:rPr lang="ru-RU" dirty="0"/>
              <a:t>а на уникальность значений</a:t>
            </a:r>
          </a:p>
          <a:p>
            <a:r>
              <a:rPr lang="ru-RU" dirty="0"/>
              <a:t>Не имеют неявного преобразования к целым числам</a:t>
            </a:r>
          </a:p>
        </p:txBody>
      </p:sp>
    </p:spTree>
    <p:extLst>
      <p:ext uri="{BB962C8B-B14F-4D97-AF65-F5344CB8AC3E}">
        <p14:creationId xmlns:p14="http://schemas.microsoft.com/office/powerpoint/2010/main" val="820718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957975E-7D27-4AC5-A904-9D10DFABB356}"/>
              </a:ext>
            </a:extLst>
          </p:cNvPr>
          <p:cNvSpPr txBox="1"/>
          <p:nvPr/>
        </p:nvSpPr>
        <p:spPr>
          <a:xfrm>
            <a:off x="335360" y="112707"/>
            <a:ext cx="11856640" cy="6632585"/>
          </a:xfrm>
          <a:prstGeom prst="rect">
            <a:avLst/>
          </a:prstGeom>
          <a:noFill/>
        </p:spPr>
        <p:txBody>
          <a:bodyPr wrap="square">
            <a:spAutoFit/>
          </a:bodyPr>
          <a:lstStyle/>
          <a:p>
            <a:r>
              <a:rPr lang="en-US" sz="1700" b="0" dirty="0">
                <a:solidFill>
                  <a:srgbClr val="AF00DB"/>
                </a:solidFill>
                <a:effectLst/>
                <a:latin typeface="Consolas" panose="020B0609020204030204" pitchFamily="49" charset="0"/>
              </a:rPr>
              <a:t>#include</a:t>
            </a:r>
            <a:r>
              <a:rPr lang="en-US" sz="1700" b="0" dirty="0">
                <a:solidFill>
                  <a:srgbClr val="0000FF"/>
                </a:solidFill>
                <a:effectLst/>
                <a:latin typeface="Consolas" panose="020B0609020204030204" pitchFamily="49" charset="0"/>
              </a:rPr>
              <a:t> </a:t>
            </a:r>
            <a:r>
              <a:rPr lang="en-US" sz="1700" b="0" dirty="0">
                <a:solidFill>
                  <a:srgbClr val="A31515"/>
                </a:solidFill>
                <a:effectLst/>
                <a:latin typeface="Consolas" panose="020B0609020204030204" pitchFamily="49" charset="0"/>
              </a:rPr>
              <a:t>&lt;iostream&gt;</a:t>
            </a:r>
            <a:endParaRPr lang="en-US" sz="1700" b="0" dirty="0">
              <a:solidFill>
                <a:srgbClr val="3B3B3B"/>
              </a:solidFill>
              <a:effectLst/>
              <a:latin typeface="Consolas" panose="020B0609020204030204" pitchFamily="49" charset="0"/>
            </a:endParaRPr>
          </a:p>
          <a:p>
            <a:r>
              <a:rPr lang="en-US" sz="1700" b="0" dirty="0">
                <a:solidFill>
                  <a:srgbClr val="AF00DB"/>
                </a:solidFill>
                <a:effectLst/>
                <a:latin typeface="Consolas" panose="020B0609020204030204" pitchFamily="49" charset="0"/>
              </a:rPr>
              <a:t>#include</a:t>
            </a:r>
            <a:r>
              <a:rPr lang="en-US" sz="1700" b="0" dirty="0">
                <a:solidFill>
                  <a:srgbClr val="0000FF"/>
                </a:solidFill>
                <a:effectLst/>
                <a:latin typeface="Consolas" panose="020B0609020204030204" pitchFamily="49" charset="0"/>
              </a:rPr>
              <a:t> </a:t>
            </a:r>
            <a:r>
              <a:rPr lang="en-US" sz="1700" b="0" dirty="0">
                <a:solidFill>
                  <a:srgbClr val="A31515"/>
                </a:solidFill>
                <a:effectLst/>
                <a:latin typeface="Consolas" panose="020B0609020204030204" pitchFamily="49" charset="0"/>
              </a:rPr>
              <a:t>&lt;string&gt;</a:t>
            </a:r>
            <a:endParaRPr lang="en-US" sz="1700" b="0" dirty="0">
              <a:solidFill>
                <a:srgbClr val="3B3B3B"/>
              </a:solidFill>
              <a:effectLst/>
              <a:latin typeface="Consolas" panose="020B0609020204030204" pitchFamily="49" charset="0"/>
            </a:endParaRPr>
          </a:p>
          <a:p>
            <a:endParaRPr lang="en-US" sz="1700" b="0" dirty="0">
              <a:solidFill>
                <a:srgbClr val="0000FF"/>
              </a:solidFill>
              <a:effectLst/>
              <a:latin typeface="Consolas" panose="020B0609020204030204" pitchFamily="49" charset="0"/>
            </a:endParaRPr>
          </a:p>
          <a:p>
            <a:r>
              <a:rPr lang="en-US" sz="1700" b="0" dirty="0" err="1">
                <a:solidFill>
                  <a:srgbClr val="0000FF"/>
                </a:solidFill>
                <a:effectLst/>
                <a:latin typeface="Consolas" panose="020B0609020204030204" pitchFamily="49" charset="0"/>
              </a:rPr>
              <a:t>enum</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class</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 </a:t>
            </a:r>
            <a:r>
              <a:rPr lang="en-US" sz="1700" b="0" dirty="0">
                <a:solidFill>
                  <a:srgbClr val="008000"/>
                </a:solidFill>
                <a:effectLst/>
                <a:latin typeface="Consolas" panose="020B0609020204030204" pitchFamily="49" charset="0"/>
              </a:rPr>
              <a:t>// </a:t>
            </a:r>
            <a:r>
              <a:rPr lang="ru-RU" sz="1700" b="0" dirty="0">
                <a:solidFill>
                  <a:srgbClr val="008000"/>
                </a:solidFill>
                <a:effectLst/>
                <a:latin typeface="Consolas" panose="020B0609020204030204" pitchFamily="49" charset="0"/>
              </a:rPr>
              <a:t>или </a:t>
            </a:r>
            <a:r>
              <a:rPr lang="en-US" sz="1700" b="0" dirty="0" err="1">
                <a:solidFill>
                  <a:srgbClr val="008000"/>
                </a:solidFill>
                <a:effectLst/>
                <a:latin typeface="Consolas" panose="020B0609020204030204" pitchFamily="49" charset="0"/>
              </a:rPr>
              <a:t>enum</a:t>
            </a:r>
            <a:r>
              <a:rPr lang="en-US" sz="1700" b="0" dirty="0">
                <a:solidFill>
                  <a:srgbClr val="008000"/>
                </a:solidFill>
                <a:effectLst/>
                <a:latin typeface="Consolas" panose="020B0609020204030204" pitchFamily="49" charset="0"/>
              </a:rPr>
              <a:t> struct </a:t>
            </a:r>
            <a:r>
              <a:rPr lang="en-US" sz="1700" b="0" dirty="0" err="1">
                <a:solidFill>
                  <a:srgbClr val="008000"/>
                </a:solidFill>
                <a:effectLst/>
                <a:latin typeface="Consolas" panose="020B0609020204030204" pitchFamily="49" charset="0"/>
              </a:rPr>
              <a:t>TrafficLightColor</a:t>
            </a:r>
            <a:endParaRPr lang="en-US" sz="1700" b="0" dirty="0">
              <a:solidFill>
                <a:srgbClr val="3B3B3B"/>
              </a:solidFill>
              <a:effectLst/>
              <a:latin typeface="Consolas" panose="020B0609020204030204" pitchFamily="49" charset="0"/>
            </a:endParaRPr>
          </a:p>
          <a:p>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Yellow</a:t>
            </a:r>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Green</a:t>
            </a:r>
            <a:endParaRPr lang="en-US" sz="1700" b="0" dirty="0">
              <a:solidFill>
                <a:srgbClr val="3B3B3B"/>
              </a:solidFill>
              <a:effectLst/>
              <a:latin typeface="Consolas" panose="020B0609020204030204" pitchFamily="49" charset="0"/>
            </a:endParaRPr>
          </a:p>
          <a:p>
            <a:r>
              <a:rPr lang="en-US" sz="1700" b="0" dirty="0">
                <a:solidFill>
                  <a:srgbClr val="3B3B3B"/>
                </a:solidFill>
                <a:effectLst/>
                <a:latin typeface="Consolas" panose="020B0609020204030204" pitchFamily="49" charset="0"/>
              </a:rPr>
              <a:t>};</a:t>
            </a:r>
          </a:p>
          <a:p>
            <a:br>
              <a:rPr lang="en-US" sz="1700" b="0" dirty="0">
                <a:solidFill>
                  <a:srgbClr val="3B3B3B"/>
                </a:solidFill>
                <a:effectLst/>
                <a:latin typeface="Consolas" panose="020B0609020204030204" pitchFamily="49" charset="0"/>
              </a:rPr>
            </a:br>
            <a:r>
              <a:rPr lang="en-US" sz="1700" b="0" dirty="0" err="1">
                <a:solidFill>
                  <a:srgbClr val="0000FF"/>
                </a:solidFill>
                <a:effectLst/>
                <a:latin typeface="Consolas" panose="020B0609020204030204" pitchFamily="49" charset="0"/>
              </a:rPr>
              <a:t>enum</a:t>
            </a:r>
            <a:r>
              <a:rPr lang="en-US" sz="1700" b="0" dirty="0">
                <a:solidFill>
                  <a:srgbClr val="3B3B3B"/>
                </a:solidFill>
                <a:effectLst/>
                <a:latin typeface="Consolas" panose="020B0609020204030204" pitchFamily="49" charset="0"/>
              </a:rPr>
              <a:t> </a:t>
            </a:r>
            <a:r>
              <a:rPr lang="en-US" sz="1700" b="0" dirty="0">
                <a:solidFill>
                  <a:srgbClr val="0000FF"/>
                </a:solidFill>
                <a:effectLst/>
                <a:latin typeface="Consolas" panose="020B0609020204030204" pitchFamily="49" charset="0"/>
              </a:rPr>
              <a:t>class</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CarColor</a:t>
            </a:r>
            <a:r>
              <a:rPr lang="en-US" sz="1700" b="0" dirty="0">
                <a:solidFill>
                  <a:srgbClr val="267F99"/>
                </a:solidFill>
                <a:effectLst/>
                <a:latin typeface="Consolas" panose="020B0609020204030204" pitchFamily="49" charset="0"/>
              </a:rPr>
              <a:t> </a:t>
            </a:r>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Black</a:t>
            </a:r>
            <a:r>
              <a:rPr lang="en-US" sz="1700" b="0" dirty="0">
                <a:solidFill>
                  <a:srgbClr val="3B3B3B"/>
                </a:solidFill>
                <a:effectLst/>
                <a:latin typeface="Consolas" panose="020B0609020204030204" pitchFamily="49" charset="0"/>
              </a:rPr>
              <a:t>, </a:t>
            </a:r>
            <a:r>
              <a:rPr lang="en-US" sz="1700" b="0" dirty="0">
                <a:solidFill>
                  <a:srgbClr val="0070C1"/>
                </a:solidFill>
                <a:effectLst/>
                <a:latin typeface="Consolas" panose="020B0609020204030204" pitchFamily="49" charset="0"/>
              </a:rPr>
              <a:t>White </a:t>
            </a:r>
            <a:r>
              <a:rPr lang="en-US" sz="1700" b="0" dirty="0">
                <a:solidFill>
                  <a:srgbClr val="3B3B3B"/>
                </a:solidFill>
                <a:effectLst/>
                <a:latin typeface="Consolas" panose="020B0609020204030204" pitchFamily="49" charset="0"/>
              </a:rPr>
              <a:t>};</a:t>
            </a:r>
          </a:p>
          <a:p>
            <a:br>
              <a:rPr lang="en-US" sz="1700" b="0" dirty="0">
                <a:solidFill>
                  <a:srgbClr val="3B3B3B"/>
                </a:solidFill>
                <a:effectLst/>
                <a:latin typeface="Consolas" panose="020B0609020204030204" pitchFamily="49" charset="0"/>
              </a:rPr>
            </a:b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a:solidFill>
                  <a:srgbClr val="267F99"/>
                </a:solidFill>
                <a:effectLst/>
                <a:latin typeface="Consolas" panose="020B0609020204030204" pitchFamily="49" charset="0"/>
              </a:rPr>
              <a:t>string</a:t>
            </a:r>
            <a:r>
              <a:rPr lang="en-US" sz="1700" b="0" dirty="0">
                <a:solidFill>
                  <a:srgbClr val="3B3B3B"/>
                </a:solidFill>
                <a:effectLst/>
                <a:latin typeface="Consolas" panose="020B0609020204030204" pitchFamily="49" charset="0"/>
              </a:rPr>
              <a:t> </a:t>
            </a:r>
            <a:r>
              <a:rPr lang="en-US" sz="1700" b="0" dirty="0" err="1">
                <a:solidFill>
                  <a:srgbClr val="795E26"/>
                </a:solidFill>
                <a:effectLst/>
                <a:latin typeface="Consolas" panose="020B0609020204030204" pitchFamily="49" charset="0"/>
              </a:rPr>
              <a:t>TrafficLightToString</a:t>
            </a:r>
            <a:r>
              <a:rPr lang="en-US" sz="1700" b="0" dirty="0">
                <a:solidFill>
                  <a:srgbClr val="3B3B3B"/>
                </a:solidFill>
                <a:effectLst/>
                <a:latin typeface="Consolas" panose="020B0609020204030204" pitchFamily="49" charset="0"/>
              </a:rPr>
              <a:t>(</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if</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a:t>
            </a:r>
            <a:r>
              <a:rPr lang="ru-RU" sz="1700" b="0" dirty="0">
                <a:solidFill>
                  <a:srgbClr val="3B3B3B"/>
                </a:solidFill>
                <a:effectLst/>
                <a:latin typeface="Consolas" panose="020B0609020204030204" pitchFamily="49" charset="0"/>
              </a:rPr>
              <a:t>   </a:t>
            </a:r>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return</a:t>
            </a:r>
            <a:r>
              <a:rPr lang="en-US" sz="1700" b="0" dirty="0">
                <a:solidFill>
                  <a:srgbClr val="3B3B3B"/>
                </a:solidFill>
                <a:effectLst/>
                <a:latin typeface="Consolas" panose="020B0609020204030204" pitchFamily="49" charset="0"/>
              </a:rPr>
              <a:t> </a:t>
            </a:r>
            <a:r>
              <a:rPr lang="en-US" sz="1700" b="0" dirty="0">
                <a:solidFill>
                  <a:srgbClr val="A31515"/>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if</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Yellow</a:t>
            </a:r>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return</a:t>
            </a:r>
            <a:r>
              <a:rPr lang="en-US" sz="1700" b="0" dirty="0">
                <a:solidFill>
                  <a:srgbClr val="3B3B3B"/>
                </a:solidFill>
                <a:effectLst/>
                <a:latin typeface="Consolas" panose="020B0609020204030204" pitchFamily="49" charset="0"/>
              </a:rPr>
              <a:t> </a:t>
            </a:r>
            <a:r>
              <a:rPr lang="en-US" sz="1700" b="0" dirty="0">
                <a:solidFill>
                  <a:srgbClr val="A31515"/>
                </a:solidFill>
                <a:effectLst/>
                <a:latin typeface="Consolas" panose="020B0609020204030204" pitchFamily="49" charset="0"/>
              </a:rPr>
              <a:t>"Yellow"</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if</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Green</a:t>
            </a:r>
            <a:r>
              <a:rPr lang="en-US" sz="1700" b="0" dirty="0">
                <a:solidFill>
                  <a:srgbClr val="3B3B3B"/>
                </a:solidFill>
                <a:effectLst/>
                <a:latin typeface="Consolas" panose="020B0609020204030204" pitchFamily="49" charset="0"/>
              </a:rPr>
              <a:t>)</a:t>
            </a:r>
            <a:r>
              <a:rPr lang="ru-RU" sz="1700" b="0" dirty="0">
                <a:solidFill>
                  <a:srgbClr val="3B3B3B"/>
                </a:solidFill>
                <a:effectLst/>
                <a:latin typeface="Consolas" panose="020B0609020204030204" pitchFamily="49" charset="0"/>
              </a:rPr>
              <a:t> </a:t>
            </a:r>
            <a:r>
              <a:rPr lang="en-US" sz="1700" b="0" dirty="0">
                <a:solidFill>
                  <a:srgbClr val="3B3B3B"/>
                </a:solidFill>
                <a:effectLst/>
                <a:latin typeface="Consolas" panose="020B0609020204030204" pitchFamily="49" charset="0"/>
              </a:rPr>
              <a:t> </a:t>
            </a:r>
            <a:r>
              <a:rPr lang="en-US" sz="1700" b="0" dirty="0">
                <a:solidFill>
                  <a:srgbClr val="AF00DB"/>
                </a:solidFill>
                <a:effectLst/>
                <a:latin typeface="Consolas" panose="020B0609020204030204" pitchFamily="49" charset="0"/>
              </a:rPr>
              <a:t>return</a:t>
            </a:r>
            <a:r>
              <a:rPr lang="en-US" sz="1700" b="0" dirty="0">
                <a:solidFill>
                  <a:srgbClr val="3B3B3B"/>
                </a:solidFill>
                <a:effectLst/>
                <a:latin typeface="Consolas" panose="020B0609020204030204" pitchFamily="49" charset="0"/>
              </a:rPr>
              <a:t> </a:t>
            </a:r>
            <a:r>
              <a:rPr lang="en-US" sz="1700" b="0" dirty="0">
                <a:solidFill>
                  <a:srgbClr val="A31515"/>
                </a:solidFill>
                <a:effectLst/>
                <a:latin typeface="Consolas" panose="020B0609020204030204" pitchFamily="49" charset="0"/>
              </a:rPr>
              <a:t>"Green"</a:t>
            </a:r>
            <a:r>
              <a:rPr lang="en-US" sz="1700" b="0" dirty="0">
                <a:solidFill>
                  <a:srgbClr val="3B3B3B"/>
                </a:solidFill>
                <a:effectLst/>
                <a:latin typeface="Consolas" panose="020B0609020204030204" pitchFamily="49" charset="0"/>
              </a:rPr>
              <a:t>;</a:t>
            </a:r>
          </a:p>
          <a:p>
            <a:r>
              <a:rPr lang="en-US" sz="1700" dirty="0">
                <a:solidFill>
                  <a:srgbClr val="3B3B3B"/>
                </a:solidFill>
                <a:latin typeface="Consolas" panose="020B0609020204030204" pitchFamily="49" charset="0"/>
              </a:rPr>
              <a:t>    </a:t>
            </a:r>
            <a:r>
              <a:rPr lang="en-US" sz="1700" dirty="0">
                <a:solidFill>
                  <a:srgbClr val="AF00DB"/>
                </a:solidFill>
                <a:latin typeface="Consolas" panose="020B0609020204030204" pitchFamily="49" charset="0"/>
              </a:rPr>
              <a:t>return</a:t>
            </a:r>
            <a:r>
              <a:rPr lang="en-US" sz="1700" dirty="0">
                <a:solidFill>
                  <a:srgbClr val="3B3B3B"/>
                </a:solidFill>
                <a:latin typeface="Consolas" panose="020B0609020204030204" pitchFamily="49" charset="0"/>
              </a:rPr>
              <a:t> </a:t>
            </a:r>
            <a:r>
              <a:rPr lang="en-US" sz="1700" dirty="0">
                <a:solidFill>
                  <a:srgbClr val="A31515"/>
                </a:solidFill>
                <a:latin typeface="Consolas" panose="020B0609020204030204" pitchFamily="49" charset="0"/>
              </a:rPr>
              <a:t>"Unknown color"</a:t>
            </a:r>
            <a:r>
              <a:rPr lang="en-US" sz="1700" dirty="0">
                <a:solidFill>
                  <a:srgbClr val="3B3B3B"/>
                </a:solidFill>
                <a:latin typeface="Consolas" panose="020B0609020204030204" pitchFamily="49" charset="0"/>
              </a:rPr>
              <a:t>;</a:t>
            </a:r>
            <a:endParaRPr lang="en-US" sz="1700" b="0" dirty="0">
              <a:solidFill>
                <a:srgbClr val="3B3B3B"/>
              </a:solidFill>
              <a:effectLst/>
              <a:latin typeface="Consolas" panose="020B0609020204030204" pitchFamily="49" charset="0"/>
            </a:endParaRPr>
          </a:p>
          <a:p>
            <a:r>
              <a:rPr lang="en-US" sz="1700" b="0" dirty="0">
                <a:solidFill>
                  <a:srgbClr val="3B3B3B"/>
                </a:solidFill>
                <a:effectLst/>
                <a:latin typeface="Consolas" panose="020B0609020204030204" pitchFamily="49" charset="0"/>
              </a:rPr>
              <a:t>}</a:t>
            </a:r>
          </a:p>
          <a:p>
            <a:br>
              <a:rPr lang="en-US" sz="1700" b="0" dirty="0">
                <a:solidFill>
                  <a:srgbClr val="3B3B3B"/>
                </a:solidFill>
                <a:effectLst/>
                <a:latin typeface="Consolas" panose="020B0609020204030204" pitchFamily="49" charset="0"/>
              </a:rPr>
            </a:br>
            <a:r>
              <a:rPr lang="en-US" sz="1700" b="0" dirty="0">
                <a:solidFill>
                  <a:srgbClr val="0000FF"/>
                </a:solidFill>
                <a:effectLst/>
                <a:latin typeface="Consolas" panose="020B0609020204030204" pitchFamily="49" charset="0"/>
              </a:rPr>
              <a:t>int</a:t>
            </a:r>
            <a:r>
              <a:rPr lang="en-US" sz="1700" b="0" dirty="0">
                <a:solidFill>
                  <a:srgbClr val="3B3B3B"/>
                </a:solidFill>
                <a:effectLst/>
                <a:latin typeface="Consolas" panose="020B0609020204030204" pitchFamily="49" charset="0"/>
              </a:rPr>
              <a:t> </a:t>
            </a:r>
            <a:r>
              <a:rPr lang="en-US" sz="1700" b="0" dirty="0">
                <a:solidFill>
                  <a:srgbClr val="795E26"/>
                </a:solidFill>
                <a:effectLst/>
                <a:latin typeface="Consolas" panose="020B0609020204030204" pitchFamily="49" charset="0"/>
              </a:rPr>
              <a:t>main</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color1</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CarColor</a:t>
            </a:r>
            <a:r>
              <a:rPr lang="en-US" sz="1700" b="0" dirty="0">
                <a:solidFill>
                  <a:srgbClr val="3B3B3B"/>
                </a:solidFill>
                <a:effectLst/>
                <a:latin typeface="Consolas" panose="020B0609020204030204" pitchFamily="49" charset="0"/>
              </a:rPr>
              <a:t> </a:t>
            </a:r>
            <a:r>
              <a:rPr lang="en-US" sz="1700" b="0" dirty="0">
                <a:solidFill>
                  <a:srgbClr val="001080"/>
                </a:solidFill>
                <a:effectLst/>
                <a:latin typeface="Consolas" panose="020B0609020204030204" pitchFamily="49" charset="0"/>
              </a:rPr>
              <a:t>color2</a:t>
            </a:r>
            <a:r>
              <a:rPr lang="en-US" sz="1700" b="0" dirty="0">
                <a:solidFill>
                  <a:srgbClr val="3B3B3B"/>
                </a:solidFill>
                <a:effectLst/>
                <a:latin typeface="Consolas" panose="020B0609020204030204" pitchFamily="49" charset="0"/>
              </a:rPr>
              <a:t> </a:t>
            </a:r>
            <a:r>
              <a:rPr lang="en-US" sz="1700" b="0" dirty="0">
                <a:solidFill>
                  <a:srgbClr val="000000"/>
                </a:solidFill>
                <a:effectLst/>
                <a:latin typeface="Consolas" panose="020B0609020204030204" pitchFamily="49" charset="0"/>
              </a:rPr>
              <a:t>=</a:t>
            </a:r>
            <a:r>
              <a:rPr lang="en-US" sz="1700" b="0" dirty="0">
                <a:solidFill>
                  <a:srgbClr val="3B3B3B"/>
                </a:solidFill>
                <a:effectLst/>
                <a:latin typeface="Consolas" panose="020B0609020204030204" pitchFamily="49" charset="0"/>
              </a:rPr>
              <a:t> </a:t>
            </a:r>
            <a:r>
              <a:rPr lang="en-US" sz="1700" b="0" dirty="0" err="1">
                <a:solidFill>
                  <a:srgbClr val="267F99"/>
                </a:solidFill>
                <a:effectLst/>
                <a:latin typeface="Consolas" panose="020B0609020204030204" pitchFamily="49" charset="0"/>
              </a:rPr>
              <a:t>CarColor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Red</a:t>
            </a:r>
            <a:r>
              <a:rPr lang="en-US" sz="1700" b="0" dirty="0">
                <a:solidFill>
                  <a:srgbClr val="3B3B3B"/>
                </a:solidFill>
                <a:effectLst/>
                <a:latin typeface="Consolas" panose="020B0609020204030204" pitchFamily="49" charset="0"/>
              </a:rPr>
              <a:t>;</a:t>
            </a:r>
          </a:p>
          <a:p>
            <a:br>
              <a:rPr lang="en-US" sz="1700" b="0" dirty="0">
                <a:solidFill>
                  <a:srgbClr val="3B3B3B"/>
                </a:solidFill>
                <a:effectLst/>
                <a:latin typeface="Consolas" panose="020B0609020204030204" pitchFamily="49" charset="0"/>
              </a:rPr>
            </a:b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err="1">
                <a:solidFill>
                  <a:srgbClr val="001080"/>
                </a:solidFill>
                <a:effectLst/>
                <a:latin typeface="Consolas" panose="020B0609020204030204" pitchFamily="49" charset="0"/>
              </a:rPr>
              <a:t>cout</a:t>
            </a:r>
            <a:r>
              <a:rPr lang="en-US" sz="1700" b="0" dirty="0">
                <a:solidFill>
                  <a:srgbClr val="3B3B3B"/>
                </a:solidFill>
                <a:effectLst/>
                <a:latin typeface="Consolas" panose="020B0609020204030204" pitchFamily="49" charset="0"/>
              </a:rPr>
              <a:t> </a:t>
            </a:r>
            <a:r>
              <a:rPr lang="en-US" sz="1700" b="0" dirty="0">
                <a:solidFill>
                  <a:srgbClr val="795E26"/>
                </a:solidFill>
                <a:effectLst/>
                <a:latin typeface="Consolas" panose="020B0609020204030204" pitchFamily="49" charset="0"/>
              </a:rPr>
              <a:t>&lt;&lt;</a:t>
            </a:r>
            <a:r>
              <a:rPr lang="en-US" sz="1700" b="0" dirty="0">
                <a:solidFill>
                  <a:srgbClr val="3B3B3B"/>
                </a:solidFill>
                <a:effectLst/>
                <a:latin typeface="Consolas" panose="020B0609020204030204" pitchFamily="49" charset="0"/>
              </a:rPr>
              <a:t> </a:t>
            </a:r>
            <a:r>
              <a:rPr lang="en-US" sz="1700" b="0" dirty="0" err="1">
                <a:solidFill>
                  <a:srgbClr val="795E26"/>
                </a:solidFill>
                <a:effectLst/>
                <a:latin typeface="Consolas" panose="020B0609020204030204" pitchFamily="49" charset="0"/>
              </a:rPr>
              <a:t>TrafficLightToString</a:t>
            </a:r>
            <a:r>
              <a:rPr lang="en-US" sz="1700" b="0" dirty="0">
                <a:solidFill>
                  <a:srgbClr val="3B3B3B"/>
                </a:solidFill>
                <a:effectLst/>
                <a:latin typeface="Consolas" panose="020B0609020204030204" pitchFamily="49" charset="0"/>
              </a:rPr>
              <a:t>(</a:t>
            </a:r>
            <a:r>
              <a:rPr lang="en-US" sz="1700" b="0" dirty="0" err="1">
                <a:solidFill>
                  <a:srgbClr val="267F99"/>
                </a:solidFill>
                <a:effectLst/>
                <a:latin typeface="Consolas" panose="020B0609020204030204" pitchFamily="49" charset="0"/>
              </a:rPr>
              <a:t>TrafficLightColor</a:t>
            </a:r>
            <a:r>
              <a:rPr lang="en-US" sz="1700" b="0" dirty="0">
                <a:solidFill>
                  <a:srgbClr val="3B3B3B"/>
                </a:solidFill>
                <a:effectLst/>
                <a:latin typeface="Consolas" panose="020B0609020204030204" pitchFamily="49" charset="0"/>
              </a:rPr>
              <a:t>::</a:t>
            </a:r>
            <a:r>
              <a:rPr lang="en-US" sz="1700" b="0" dirty="0">
                <a:solidFill>
                  <a:srgbClr val="0070C1"/>
                </a:solidFill>
                <a:effectLst/>
                <a:latin typeface="Consolas" panose="020B0609020204030204" pitchFamily="49" charset="0"/>
              </a:rPr>
              <a:t>Yellow</a:t>
            </a:r>
            <a:r>
              <a:rPr lang="en-US" sz="1700" b="0" dirty="0">
                <a:solidFill>
                  <a:srgbClr val="3B3B3B"/>
                </a:solidFill>
                <a:effectLst/>
                <a:latin typeface="Consolas" panose="020B0609020204030204" pitchFamily="49" charset="0"/>
              </a:rPr>
              <a:t>) </a:t>
            </a:r>
            <a:r>
              <a:rPr lang="en-US" sz="1700" b="0" dirty="0">
                <a:solidFill>
                  <a:srgbClr val="795E26"/>
                </a:solidFill>
                <a:effectLst/>
                <a:latin typeface="Consolas" panose="020B0609020204030204" pitchFamily="49" charset="0"/>
              </a:rPr>
              <a:t>&lt;&lt;</a:t>
            </a:r>
            <a:r>
              <a:rPr lang="en-US" sz="1700" b="0" dirty="0">
                <a:solidFill>
                  <a:srgbClr val="3B3B3B"/>
                </a:solidFill>
                <a:effectLst/>
                <a:latin typeface="Consolas" panose="020B0609020204030204" pitchFamily="49" charset="0"/>
              </a:rPr>
              <a:t> </a:t>
            </a:r>
            <a:r>
              <a:rPr lang="en-US" sz="1700" b="0" dirty="0">
                <a:solidFill>
                  <a:srgbClr val="267F99"/>
                </a:solidFill>
                <a:effectLst/>
                <a:latin typeface="Consolas" panose="020B0609020204030204" pitchFamily="49" charset="0"/>
              </a:rPr>
              <a:t>std</a:t>
            </a:r>
            <a:r>
              <a:rPr lang="en-US" sz="1700" b="0" dirty="0">
                <a:solidFill>
                  <a:srgbClr val="3B3B3B"/>
                </a:solidFill>
                <a:effectLst/>
                <a:latin typeface="Consolas" panose="020B0609020204030204" pitchFamily="49" charset="0"/>
              </a:rPr>
              <a:t>::</a:t>
            </a:r>
            <a:r>
              <a:rPr lang="en-US" sz="1700" b="0" dirty="0" err="1">
                <a:solidFill>
                  <a:srgbClr val="795E26"/>
                </a:solidFill>
                <a:effectLst/>
                <a:latin typeface="Consolas" panose="020B0609020204030204" pitchFamily="49" charset="0"/>
              </a:rPr>
              <a:t>endl</a:t>
            </a:r>
            <a:r>
              <a:rPr lang="en-US" sz="1700" b="0" dirty="0">
                <a:solidFill>
                  <a:srgbClr val="3B3B3B"/>
                </a:solidFill>
                <a:effectLst/>
                <a:latin typeface="Consolas" panose="020B0609020204030204" pitchFamily="49" charset="0"/>
              </a:rPr>
              <a:t>;</a:t>
            </a:r>
          </a:p>
          <a:p>
            <a:r>
              <a:rPr lang="en-US" sz="1700"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528995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fade">
                                      <p:cBhvr>
                                        <p:cTn id="13" dur="500"/>
                                        <p:tgtEl>
                                          <p:spTgt spid="5">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fade">
                                      <p:cBhvr>
                                        <p:cTn id="16" dur="500"/>
                                        <p:tgtEl>
                                          <p:spTgt spid="5">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animEffect transition="in" filter="fade">
                                      <p:cBhvr>
                                        <p:cTn id="21" dur="500"/>
                                        <p:tgtEl>
                                          <p:spTgt spid="5">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17" end="17"/>
                                            </p:txEl>
                                          </p:spTgt>
                                        </p:tgtEl>
                                        <p:attrNameLst>
                                          <p:attrName>style.visibility</p:attrName>
                                        </p:attrNameLst>
                                      </p:cBhvr>
                                      <p:to>
                                        <p:strVal val="visible"/>
                                      </p:to>
                                    </p:set>
                                    <p:animEffect transition="in" filter="fade">
                                      <p:cBhvr>
                                        <p:cTn id="26" dur="500"/>
                                        <p:tgtEl>
                                          <p:spTgt spid="5">
                                            <p:txEl>
                                              <p:pRg st="17" end="1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18" end="18"/>
                                            </p:txEl>
                                          </p:spTgt>
                                        </p:tgtEl>
                                        <p:attrNameLst>
                                          <p:attrName>style.visibility</p:attrName>
                                        </p:attrNameLst>
                                      </p:cBhvr>
                                      <p:to>
                                        <p:strVal val="visible"/>
                                      </p:to>
                                    </p:set>
                                    <p:animEffect transition="in" filter="fade">
                                      <p:cBhvr>
                                        <p:cTn id="29" dur="500"/>
                                        <p:tgtEl>
                                          <p:spTgt spid="5">
                                            <p:txEl>
                                              <p:pRg st="18" end="1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8" end="8"/>
                                            </p:txEl>
                                          </p:spTgt>
                                        </p:tgtEl>
                                        <p:attrNameLst>
                                          <p:attrName>style.visibility</p:attrName>
                                        </p:attrNameLst>
                                      </p:cBhvr>
                                      <p:to>
                                        <p:strVal val="visible"/>
                                      </p:to>
                                    </p:set>
                                    <p:animEffect transition="in" filter="fade">
                                      <p:cBhvr>
                                        <p:cTn id="34" dur="500"/>
                                        <p:tgtEl>
                                          <p:spTgt spid="5">
                                            <p:txEl>
                                              <p:pRg st="8" end="8"/>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fade">
                                      <p:cBhvr>
                                        <p:cTn id="37" dur="500"/>
                                        <p:tgtEl>
                                          <p:spTgt spid="5">
                                            <p:txEl>
                                              <p:pRg st="9" end="9"/>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
                                            <p:txEl>
                                              <p:pRg st="10" end="10"/>
                                            </p:txEl>
                                          </p:spTgt>
                                        </p:tgtEl>
                                        <p:attrNameLst>
                                          <p:attrName>style.visibility</p:attrName>
                                        </p:attrNameLst>
                                      </p:cBhvr>
                                      <p:to>
                                        <p:strVal val="visible"/>
                                      </p:to>
                                    </p:set>
                                    <p:animEffect transition="in" filter="fade">
                                      <p:cBhvr>
                                        <p:cTn id="40" dur="500"/>
                                        <p:tgtEl>
                                          <p:spTgt spid="5">
                                            <p:txEl>
                                              <p:pRg st="10" end="10"/>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Effect transition="in" filter="fade">
                                      <p:cBhvr>
                                        <p:cTn id="43" dur="500"/>
                                        <p:tgtEl>
                                          <p:spTgt spid="5">
                                            <p:txEl>
                                              <p:pRg st="11" end="11"/>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2" end="12"/>
                                            </p:txEl>
                                          </p:spTgt>
                                        </p:tgtEl>
                                        <p:attrNameLst>
                                          <p:attrName>style.visibility</p:attrName>
                                        </p:attrNameLst>
                                      </p:cBhvr>
                                      <p:to>
                                        <p:strVal val="visible"/>
                                      </p:to>
                                    </p:set>
                                    <p:animEffect transition="in" filter="fade">
                                      <p:cBhvr>
                                        <p:cTn id="46" dur="500"/>
                                        <p:tgtEl>
                                          <p:spTgt spid="5">
                                            <p:txEl>
                                              <p:pRg st="12" end="12"/>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13" end="13"/>
                                            </p:txEl>
                                          </p:spTgt>
                                        </p:tgtEl>
                                        <p:attrNameLst>
                                          <p:attrName>style.visibility</p:attrName>
                                        </p:attrNameLst>
                                      </p:cBhvr>
                                      <p:to>
                                        <p:strVal val="visible"/>
                                      </p:to>
                                    </p:set>
                                    <p:animEffect transition="in" filter="fade">
                                      <p:cBhvr>
                                        <p:cTn id="49" dur="500"/>
                                        <p:tgtEl>
                                          <p:spTgt spid="5">
                                            <p:txEl>
                                              <p:pRg st="13" end="13"/>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5">
                                            <p:txEl>
                                              <p:pRg st="14" end="14"/>
                                            </p:txEl>
                                          </p:spTgt>
                                        </p:tgtEl>
                                        <p:attrNameLst>
                                          <p:attrName>style.visibility</p:attrName>
                                        </p:attrNameLst>
                                      </p:cBhvr>
                                      <p:to>
                                        <p:strVal val="visible"/>
                                      </p:to>
                                    </p:set>
                                    <p:animEffect transition="in" filter="fade">
                                      <p:cBhvr>
                                        <p:cTn id="52" dur="500"/>
                                        <p:tgtEl>
                                          <p:spTgt spid="5">
                                            <p:txEl>
                                              <p:pRg st="14" end="14"/>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
                                            <p:txEl>
                                              <p:pRg st="19" end="19"/>
                                            </p:txEl>
                                          </p:spTgt>
                                        </p:tgtEl>
                                        <p:attrNameLst>
                                          <p:attrName>style.visibility</p:attrName>
                                        </p:attrNameLst>
                                      </p:cBhvr>
                                      <p:to>
                                        <p:strVal val="visible"/>
                                      </p:to>
                                    </p:set>
                                    <p:animEffect transition="in" filter="fade">
                                      <p:cBhvr>
                                        <p:cTn id="57" dur="500"/>
                                        <p:tgtEl>
                                          <p:spTgt spid="5">
                                            <p:txEl>
                                              <p:pRg st="19" end="1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8E6E7A-13D0-475E-83A4-CE97ADE1213E}"/>
              </a:ext>
            </a:extLst>
          </p:cNvPr>
          <p:cNvSpPr>
            <a:spLocks noGrp="1"/>
          </p:cNvSpPr>
          <p:nvPr>
            <p:ph type="title"/>
          </p:nvPr>
        </p:nvSpPr>
        <p:spPr/>
        <p:txBody>
          <a:bodyPr/>
          <a:lstStyle/>
          <a:p>
            <a:r>
              <a:rPr lang="ru-RU" dirty="0"/>
              <a:t>Операторы</a:t>
            </a:r>
          </a:p>
        </p:txBody>
      </p:sp>
      <p:sp>
        <p:nvSpPr>
          <p:cNvPr id="5" name="Text Placeholder 4">
            <a:extLst>
              <a:ext uri="{FF2B5EF4-FFF2-40B4-BE49-F238E27FC236}">
                <a16:creationId xmlns:a16="http://schemas.microsoft.com/office/drawing/2014/main" id="{9A40302C-402A-4CD2-9447-922116B71E8C}"/>
              </a:ext>
            </a:extLst>
          </p:cNvPr>
          <p:cNvSpPr>
            <a:spLocks noGrp="1"/>
          </p:cNvSpPr>
          <p:nvPr>
            <p:ph type="body" idx="1"/>
          </p:nvPr>
        </p:nvSpPr>
        <p:spPr/>
        <p:txBody>
          <a:bodyPr/>
          <a:lstStyle/>
          <a:p>
            <a:endParaRPr lang="ru-RU"/>
          </a:p>
        </p:txBody>
      </p:sp>
    </p:spTree>
    <p:extLst>
      <p:ext uri="{BB962C8B-B14F-4D97-AF65-F5344CB8AC3E}">
        <p14:creationId xmlns:p14="http://schemas.microsoft.com/office/powerpoint/2010/main" val="1383097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pPr>
              <a:defRPr/>
            </a:pPr>
            <a:r>
              <a:rPr lang="ru-RU" dirty="0"/>
              <a:t>Основные операторы</a:t>
            </a:r>
          </a:p>
        </p:txBody>
      </p:sp>
      <p:sp>
        <p:nvSpPr>
          <p:cNvPr id="38915" name="Rectangle 3"/>
          <p:cNvSpPr>
            <a:spLocks noGrp="1" noChangeArrowheads="1"/>
          </p:cNvSpPr>
          <p:nvPr>
            <p:ph idx="1"/>
          </p:nvPr>
        </p:nvSpPr>
        <p:spPr/>
        <p:txBody>
          <a:bodyPr/>
          <a:lstStyle/>
          <a:p>
            <a:pPr eaLnBrk="1" hangingPunct="1">
              <a:lnSpc>
                <a:spcPct val="90000"/>
              </a:lnSpc>
            </a:pPr>
            <a:r>
              <a:rPr lang="ru-RU" sz="2400" dirty="0"/>
              <a:t>Общие</a:t>
            </a:r>
          </a:p>
          <a:p>
            <a:pPr lvl="1" eaLnBrk="1" hangingPunct="1">
              <a:lnSpc>
                <a:spcPct val="90000"/>
              </a:lnSpc>
            </a:pPr>
            <a:r>
              <a:rPr lang="ru-RU" sz="2000" dirty="0"/>
              <a:t>Арифметические операторы и оператор присваивания</a:t>
            </a:r>
          </a:p>
          <a:p>
            <a:pPr lvl="1" eaLnBrk="1" hangingPunct="1">
              <a:lnSpc>
                <a:spcPct val="90000"/>
              </a:lnSpc>
            </a:pPr>
            <a:r>
              <a:rPr lang="ru-RU" sz="2000" dirty="0"/>
              <a:t>Логические операторы и операторы сравнения</a:t>
            </a:r>
          </a:p>
          <a:p>
            <a:pPr lvl="1" eaLnBrk="1" hangingPunct="1">
              <a:lnSpc>
                <a:spcPct val="90000"/>
              </a:lnSpc>
            </a:pPr>
            <a:r>
              <a:rPr lang="ru-RU" sz="2000" dirty="0"/>
              <a:t>Оператор </a:t>
            </a:r>
            <a:r>
              <a:rPr lang="en-US" sz="2000" dirty="0" err="1"/>
              <a:t>sizeof</a:t>
            </a:r>
            <a:endParaRPr lang="ru-RU" sz="2000" dirty="0"/>
          </a:p>
          <a:p>
            <a:pPr eaLnBrk="1" hangingPunct="1">
              <a:lnSpc>
                <a:spcPct val="90000"/>
              </a:lnSpc>
            </a:pPr>
            <a:r>
              <a:rPr lang="ru-RU" sz="2400" dirty="0"/>
              <a:t>Управление ходом выполнения программы</a:t>
            </a:r>
          </a:p>
          <a:p>
            <a:pPr lvl="1" eaLnBrk="1" hangingPunct="1">
              <a:lnSpc>
                <a:spcPct val="90000"/>
              </a:lnSpc>
            </a:pPr>
            <a:r>
              <a:rPr lang="ru-RU" sz="2000" dirty="0"/>
              <a:t>Условные операторы</a:t>
            </a:r>
          </a:p>
          <a:p>
            <a:pPr lvl="1" eaLnBrk="1" hangingPunct="1">
              <a:lnSpc>
                <a:spcPct val="90000"/>
              </a:lnSpc>
            </a:pPr>
            <a:r>
              <a:rPr lang="ru-RU" sz="2000" dirty="0"/>
              <a:t>Операторы циклов</a:t>
            </a:r>
          </a:p>
          <a:p>
            <a:pPr lvl="1" eaLnBrk="1" hangingPunct="1">
              <a:lnSpc>
                <a:spcPct val="90000"/>
              </a:lnSpc>
            </a:pPr>
            <a:r>
              <a:rPr lang="ru-RU" sz="2000" dirty="0"/>
              <a:t>Оператор множественного выбора</a:t>
            </a:r>
          </a:p>
          <a:p>
            <a:pPr eaLnBrk="1" hangingPunct="1">
              <a:lnSpc>
                <a:spcPct val="90000"/>
              </a:lnSpc>
            </a:pPr>
            <a:r>
              <a:rPr lang="ru-RU" sz="2400" dirty="0"/>
              <a:t>Операторы для работы с массивами, структурами и объединениями</a:t>
            </a:r>
          </a:p>
          <a:p>
            <a:pPr eaLnBrk="1" hangingPunct="1">
              <a:lnSpc>
                <a:spcPct val="90000"/>
              </a:lnSpc>
            </a:pPr>
            <a:r>
              <a:rPr lang="ru-RU" sz="2400" dirty="0"/>
              <a:t>Операторы для работы с указателями</a:t>
            </a:r>
          </a:p>
        </p:txBody>
      </p:sp>
    </p:spTree>
    <p:extLst>
      <p:ext uri="{BB962C8B-B14F-4D97-AF65-F5344CB8AC3E}">
        <p14:creationId xmlns:p14="http://schemas.microsoft.com/office/powerpoint/2010/main" val="407569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915">
                                            <p:txEl>
                                              <p:pRg st="0" end="0"/>
                                            </p:txEl>
                                          </p:spTgt>
                                        </p:tgtEl>
                                        <p:attrNameLst>
                                          <p:attrName>style.visibility</p:attrName>
                                        </p:attrNameLst>
                                      </p:cBhvr>
                                      <p:to>
                                        <p:strVal val="visible"/>
                                      </p:to>
                                    </p:set>
                                    <p:animEffect transition="in" filter="fade">
                                      <p:cBhvr>
                                        <p:cTn id="7" dur="500"/>
                                        <p:tgtEl>
                                          <p:spTgt spid="3891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915">
                                            <p:txEl>
                                              <p:pRg st="1" end="1"/>
                                            </p:txEl>
                                          </p:spTgt>
                                        </p:tgtEl>
                                        <p:attrNameLst>
                                          <p:attrName>style.visibility</p:attrName>
                                        </p:attrNameLst>
                                      </p:cBhvr>
                                      <p:to>
                                        <p:strVal val="visible"/>
                                      </p:to>
                                    </p:set>
                                    <p:animEffect transition="in" filter="fade">
                                      <p:cBhvr>
                                        <p:cTn id="10" dur="500"/>
                                        <p:tgtEl>
                                          <p:spTgt spid="3891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915">
                                            <p:txEl>
                                              <p:pRg st="2" end="2"/>
                                            </p:txEl>
                                          </p:spTgt>
                                        </p:tgtEl>
                                        <p:attrNameLst>
                                          <p:attrName>style.visibility</p:attrName>
                                        </p:attrNameLst>
                                      </p:cBhvr>
                                      <p:to>
                                        <p:strVal val="visible"/>
                                      </p:to>
                                    </p:set>
                                    <p:animEffect transition="in" filter="fade">
                                      <p:cBhvr>
                                        <p:cTn id="13" dur="500"/>
                                        <p:tgtEl>
                                          <p:spTgt spid="38915">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8915">
                                            <p:txEl>
                                              <p:pRg st="3" end="3"/>
                                            </p:txEl>
                                          </p:spTgt>
                                        </p:tgtEl>
                                        <p:attrNameLst>
                                          <p:attrName>style.visibility</p:attrName>
                                        </p:attrNameLst>
                                      </p:cBhvr>
                                      <p:to>
                                        <p:strVal val="visible"/>
                                      </p:to>
                                    </p:set>
                                    <p:animEffect transition="in" filter="fade">
                                      <p:cBhvr>
                                        <p:cTn id="16" dur="500"/>
                                        <p:tgtEl>
                                          <p:spTgt spid="3891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8915">
                                            <p:txEl>
                                              <p:pRg st="4" end="4"/>
                                            </p:txEl>
                                          </p:spTgt>
                                        </p:tgtEl>
                                        <p:attrNameLst>
                                          <p:attrName>style.visibility</p:attrName>
                                        </p:attrNameLst>
                                      </p:cBhvr>
                                      <p:to>
                                        <p:strVal val="visible"/>
                                      </p:to>
                                    </p:set>
                                    <p:animEffect transition="in" filter="fade">
                                      <p:cBhvr>
                                        <p:cTn id="21" dur="500"/>
                                        <p:tgtEl>
                                          <p:spTgt spid="3891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8915">
                                            <p:txEl>
                                              <p:pRg st="5" end="5"/>
                                            </p:txEl>
                                          </p:spTgt>
                                        </p:tgtEl>
                                        <p:attrNameLst>
                                          <p:attrName>style.visibility</p:attrName>
                                        </p:attrNameLst>
                                      </p:cBhvr>
                                      <p:to>
                                        <p:strVal val="visible"/>
                                      </p:to>
                                    </p:set>
                                    <p:animEffect transition="in" filter="fade">
                                      <p:cBhvr>
                                        <p:cTn id="24" dur="500"/>
                                        <p:tgtEl>
                                          <p:spTgt spid="38915">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8915">
                                            <p:txEl>
                                              <p:pRg st="6" end="6"/>
                                            </p:txEl>
                                          </p:spTgt>
                                        </p:tgtEl>
                                        <p:attrNameLst>
                                          <p:attrName>style.visibility</p:attrName>
                                        </p:attrNameLst>
                                      </p:cBhvr>
                                      <p:to>
                                        <p:strVal val="visible"/>
                                      </p:to>
                                    </p:set>
                                    <p:animEffect transition="in" filter="fade">
                                      <p:cBhvr>
                                        <p:cTn id="27" dur="500"/>
                                        <p:tgtEl>
                                          <p:spTgt spid="38915">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8915">
                                            <p:txEl>
                                              <p:pRg st="7" end="7"/>
                                            </p:txEl>
                                          </p:spTgt>
                                        </p:tgtEl>
                                        <p:attrNameLst>
                                          <p:attrName>style.visibility</p:attrName>
                                        </p:attrNameLst>
                                      </p:cBhvr>
                                      <p:to>
                                        <p:strVal val="visible"/>
                                      </p:to>
                                    </p:set>
                                    <p:animEffect transition="in" filter="fade">
                                      <p:cBhvr>
                                        <p:cTn id="30" dur="500"/>
                                        <p:tgtEl>
                                          <p:spTgt spid="38915">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8915">
                                            <p:txEl>
                                              <p:pRg st="8" end="8"/>
                                            </p:txEl>
                                          </p:spTgt>
                                        </p:tgtEl>
                                        <p:attrNameLst>
                                          <p:attrName>style.visibility</p:attrName>
                                        </p:attrNameLst>
                                      </p:cBhvr>
                                      <p:to>
                                        <p:strVal val="visible"/>
                                      </p:to>
                                    </p:set>
                                    <p:animEffect transition="in" filter="fade">
                                      <p:cBhvr>
                                        <p:cTn id="35" dur="500"/>
                                        <p:tgtEl>
                                          <p:spTgt spid="38915">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8915">
                                            <p:txEl>
                                              <p:pRg st="9" end="9"/>
                                            </p:txEl>
                                          </p:spTgt>
                                        </p:tgtEl>
                                        <p:attrNameLst>
                                          <p:attrName>style.visibility</p:attrName>
                                        </p:attrNameLst>
                                      </p:cBhvr>
                                      <p:to>
                                        <p:strVal val="visible"/>
                                      </p:to>
                                    </p:set>
                                    <p:animEffect transition="in" filter="fade">
                                      <p:cBhvr>
                                        <p:cTn id="40" dur="500"/>
                                        <p:tgtEl>
                                          <p:spTgt spid="3891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5"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ru-RU"/>
              <a:t>Арифметические операторы</a:t>
            </a:r>
          </a:p>
        </p:txBody>
      </p:sp>
      <p:sp>
        <p:nvSpPr>
          <p:cNvPr id="39939" name="Rectangle 3"/>
          <p:cNvSpPr>
            <a:spLocks noGrp="1" noChangeArrowheads="1"/>
          </p:cNvSpPr>
          <p:nvPr>
            <p:ph idx="1"/>
          </p:nvPr>
        </p:nvSpPr>
        <p:spPr/>
        <p:txBody>
          <a:bodyPr>
            <a:normAutofit lnSpcReduction="10000"/>
          </a:bodyPr>
          <a:lstStyle/>
          <a:p>
            <a:pPr eaLnBrk="1" hangingPunct="1">
              <a:lnSpc>
                <a:spcPct val="80000"/>
              </a:lnSpc>
            </a:pPr>
            <a:r>
              <a:rPr lang="ru-RU" sz="2400" dirty="0"/>
              <a:t>Бинарные</a:t>
            </a:r>
          </a:p>
          <a:p>
            <a:pPr lvl="1" eaLnBrk="1" hangingPunct="1">
              <a:lnSpc>
                <a:spcPct val="80000"/>
              </a:lnSpc>
            </a:pPr>
            <a:r>
              <a:rPr lang="ru-RU" sz="2000" dirty="0"/>
              <a:t>+</a:t>
            </a:r>
            <a:endParaRPr lang="en-US" sz="2000" dirty="0"/>
          </a:p>
          <a:p>
            <a:pPr lvl="1" eaLnBrk="1" hangingPunct="1">
              <a:lnSpc>
                <a:spcPct val="80000"/>
              </a:lnSpc>
            </a:pPr>
            <a:r>
              <a:rPr lang="en-US" sz="2000" dirty="0"/>
              <a:t>-</a:t>
            </a:r>
          </a:p>
          <a:p>
            <a:pPr lvl="1" eaLnBrk="1" hangingPunct="1">
              <a:lnSpc>
                <a:spcPct val="80000"/>
              </a:lnSpc>
            </a:pPr>
            <a:r>
              <a:rPr lang="en-US" sz="2000" dirty="0"/>
              <a:t>*</a:t>
            </a:r>
          </a:p>
          <a:p>
            <a:pPr lvl="1" eaLnBrk="1" hangingPunct="1">
              <a:lnSpc>
                <a:spcPct val="80000"/>
              </a:lnSpc>
            </a:pPr>
            <a:r>
              <a:rPr lang="en-US" sz="2000" dirty="0"/>
              <a:t>/</a:t>
            </a:r>
          </a:p>
          <a:p>
            <a:pPr lvl="1" eaLnBrk="1" hangingPunct="1">
              <a:lnSpc>
                <a:spcPct val="80000"/>
              </a:lnSpc>
            </a:pPr>
            <a:r>
              <a:rPr lang="en-US" sz="2000" dirty="0"/>
              <a:t>% (</a:t>
            </a:r>
            <a:r>
              <a:rPr lang="ru-RU" sz="2000" dirty="0"/>
              <a:t>остаток от деления</a:t>
            </a:r>
            <a:r>
              <a:rPr lang="en-US" sz="2000" dirty="0"/>
              <a:t> – </a:t>
            </a:r>
            <a:r>
              <a:rPr lang="ru-RU" sz="2000" dirty="0"/>
              <a:t>применяется только к целым)</a:t>
            </a:r>
          </a:p>
          <a:p>
            <a:pPr lvl="2" eaLnBrk="1" hangingPunct="1">
              <a:lnSpc>
                <a:spcPct val="80000"/>
              </a:lnSpc>
            </a:pPr>
            <a:r>
              <a:rPr lang="en-US" sz="1800" b="1" dirty="0" err="1">
                <a:latin typeface="Courier New" pitchFamily="49" charset="0"/>
              </a:rPr>
              <a:t>int</a:t>
            </a:r>
            <a:r>
              <a:rPr lang="en-US" sz="1800" dirty="0">
                <a:latin typeface="Courier New" pitchFamily="49" charset="0"/>
              </a:rPr>
              <a:t> </a:t>
            </a:r>
            <a:r>
              <a:rPr lang="en-US" sz="1800" dirty="0" err="1">
                <a:latin typeface="Courier New" pitchFamily="49" charset="0"/>
              </a:rPr>
              <a:t>i</a:t>
            </a:r>
            <a:r>
              <a:rPr lang="en-US" sz="1800" dirty="0">
                <a:latin typeface="Courier New" pitchFamily="49" charset="0"/>
              </a:rPr>
              <a:t> = 10 </a:t>
            </a:r>
            <a:r>
              <a:rPr lang="en-US" sz="1800" b="1" dirty="0">
                <a:latin typeface="Courier New" pitchFamily="49" charset="0"/>
              </a:rPr>
              <a:t>%</a:t>
            </a:r>
            <a:r>
              <a:rPr lang="en-US" sz="1800" dirty="0">
                <a:latin typeface="Courier New" pitchFamily="49" charset="0"/>
              </a:rPr>
              <a:t> 3; /* </a:t>
            </a:r>
            <a:r>
              <a:rPr lang="en-US" sz="1800" dirty="0" err="1">
                <a:latin typeface="Courier New" pitchFamily="49" charset="0"/>
              </a:rPr>
              <a:t>i</a:t>
            </a:r>
            <a:r>
              <a:rPr lang="en-US" sz="1800" dirty="0">
                <a:latin typeface="Courier New" pitchFamily="49" charset="0"/>
              </a:rPr>
              <a:t> = 1; */</a:t>
            </a:r>
            <a:endParaRPr lang="ru-RU" sz="1800" dirty="0">
              <a:latin typeface="Courier New" pitchFamily="49" charset="0"/>
            </a:endParaRPr>
          </a:p>
          <a:p>
            <a:pPr lvl="1" eaLnBrk="1" hangingPunct="1">
              <a:lnSpc>
                <a:spcPct val="80000"/>
              </a:lnSpc>
            </a:pPr>
            <a:r>
              <a:rPr lang="ru-RU" sz="2000" dirty="0"/>
              <a:t>Деление целых сопровождается отбрасыванием дробной части</a:t>
            </a:r>
          </a:p>
          <a:p>
            <a:pPr lvl="2" eaLnBrk="1" hangingPunct="1">
              <a:lnSpc>
                <a:spcPct val="80000"/>
              </a:lnSpc>
            </a:pPr>
            <a:r>
              <a:rPr lang="en-US" sz="1800" b="1" dirty="0">
                <a:latin typeface="Courier New" pitchFamily="49" charset="0"/>
              </a:rPr>
              <a:t>float</a:t>
            </a:r>
            <a:r>
              <a:rPr lang="en-US" sz="1800" dirty="0">
                <a:latin typeface="Courier New" pitchFamily="49" charset="0"/>
              </a:rPr>
              <a:t> f = 8 </a:t>
            </a:r>
            <a:r>
              <a:rPr lang="en-US" sz="1800" b="1" dirty="0">
                <a:latin typeface="Courier New" pitchFamily="49" charset="0"/>
              </a:rPr>
              <a:t>/</a:t>
            </a:r>
            <a:r>
              <a:rPr lang="en-US" sz="1800" dirty="0">
                <a:latin typeface="Courier New" pitchFamily="49" charset="0"/>
              </a:rPr>
              <a:t> 3; /* f = 2.0 */</a:t>
            </a:r>
            <a:endParaRPr lang="ru-RU" sz="1800" dirty="0">
              <a:latin typeface="Courier New" pitchFamily="49" charset="0"/>
            </a:endParaRPr>
          </a:p>
          <a:p>
            <a:pPr eaLnBrk="1" hangingPunct="1">
              <a:lnSpc>
                <a:spcPct val="80000"/>
              </a:lnSpc>
            </a:pPr>
            <a:r>
              <a:rPr lang="ru-RU" sz="2400" dirty="0"/>
              <a:t>Унарные (ставятся перед операндом)</a:t>
            </a:r>
          </a:p>
          <a:p>
            <a:pPr lvl="1" eaLnBrk="1" hangingPunct="1">
              <a:lnSpc>
                <a:spcPct val="80000"/>
              </a:lnSpc>
            </a:pPr>
            <a:r>
              <a:rPr lang="ru-RU" sz="2000" dirty="0"/>
              <a:t>+</a:t>
            </a:r>
          </a:p>
          <a:p>
            <a:pPr lvl="2" eaLnBrk="1" hangingPunct="1">
              <a:lnSpc>
                <a:spcPct val="80000"/>
              </a:lnSpc>
            </a:pPr>
            <a:r>
              <a:rPr lang="en-US" sz="1800" b="1" dirty="0" err="1">
                <a:latin typeface="Courier New" pitchFamily="49" charset="0"/>
              </a:rPr>
              <a:t>int</a:t>
            </a:r>
            <a:r>
              <a:rPr lang="en-US" sz="1800" dirty="0">
                <a:latin typeface="Courier New" pitchFamily="49" charset="0"/>
              </a:rPr>
              <a:t> </a:t>
            </a:r>
            <a:r>
              <a:rPr lang="en-US" sz="1800" dirty="0" err="1">
                <a:latin typeface="Courier New" pitchFamily="49" charset="0"/>
              </a:rPr>
              <a:t>i</a:t>
            </a:r>
            <a:r>
              <a:rPr lang="en-US" sz="1800" dirty="0">
                <a:latin typeface="Courier New" pitchFamily="49" charset="0"/>
              </a:rPr>
              <a:t> = +1;</a:t>
            </a:r>
            <a:endParaRPr lang="ru-RU" sz="1800" dirty="0">
              <a:latin typeface="Courier New" pitchFamily="49" charset="0"/>
            </a:endParaRPr>
          </a:p>
          <a:p>
            <a:pPr lvl="1" eaLnBrk="1" hangingPunct="1">
              <a:lnSpc>
                <a:spcPct val="80000"/>
              </a:lnSpc>
            </a:pPr>
            <a:r>
              <a:rPr lang="ru-RU" sz="2000" dirty="0"/>
              <a:t>-</a:t>
            </a:r>
            <a:endParaRPr lang="en-US" sz="2000" dirty="0"/>
          </a:p>
          <a:p>
            <a:pPr lvl="2" eaLnBrk="1" hangingPunct="1">
              <a:lnSpc>
                <a:spcPct val="80000"/>
              </a:lnSpc>
            </a:pPr>
            <a:r>
              <a:rPr lang="en-US" sz="1800" b="1" dirty="0" err="1">
                <a:latin typeface="Courier New" pitchFamily="49" charset="0"/>
              </a:rPr>
              <a:t>int</a:t>
            </a:r>
            <a:r>
              <a:rPr lang="en-US" sz="1800" dirty="0">
                <a:latin typeface="Courier New" pitchFamily="49" charset="0"/>
              </a:rPr>
              <a:t> j = -8;</a:t>
            </a:r>
            <a:endParaRPr lang="ru-RU" sz="1800" dirty="0">
              <a:latin typeface="Courier New" pitchFamily="49" charset="0"/>
            </a:endParaRPr>
          </a:p>
        </p:txBody>
      </p:sp>
    </p:spTree>
    <p:custDataLst>
      <p:tags r:id="rId1"/>
    </p:custDataLst>
    <p:extLst>
      <p:ext uri="{BB962C8B-B14F-4D97-AF65-F5344CB8AC3E}">
        <p14:creationId xmlns:p14="http://schemas.microsoft.com/office/powerpoint/2010/main" val="4126205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939">
                                            <p:txEl>
                                              <p:pRg st="0" end="0"/>
                                            </p:txEl>
                                          </p:spTgt>
                                        </p:tgtEl>
                                        <p:attrNameLst>
                                          <p:attrName>style.visibility</p:attrName>
                                        </p:attrNameLst>
                                      </p:cBhvr>
                                      <p:to>
                                        <p:strVal val="visible"/>
                                      </p:to>
                                    </p:set>
                                    <p:animEffect transition="in" filter="fade">
                                      <p:cBhvr>
                                        <p:cTn id="7" dur="500"/>
                                        <p:tgtEl>
                                          <p:spTgt spid="3993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939">
                                            <p:txEl>
                                              <p:pRg st="1" end="1"/>
                                            </p:txEl>
                                          </p:spTgt>
                                        </p:tgtEl>
                                        <p:attrNameLst>
                                          <p:attrName>style.visibility</p:attrName>
                                        </p:attrNameLst>
                                      </p:cBhvr>
                                      <p:to>
                                        <p:strVal val="visible"/>
                                      </p:to>
                                    </p:set>
                                    <p:animEffect transition="in" filter="fade">
                                      <p:cBhvr>
                                        <p:cTn id="10" dur="500"/>
                                        <p:tgtEl>
                                          <p:spTgt spid="3993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9939">
                                            <p:txEl>
                                              <p:pRg st="2" end="2"/>
                                            </p:txEl>
                                          </p:spTgt>
                                        </p:tgtEl>
                                        <p:attrNameLst>
                                          <p:attrName>style.visibility</p:attrName>
                                        </p:attrNameLst>
                                      </p:cBhvr>
                                      <p:to>
                                        <p:strVal val="visible"/>
                                      </p:to>
                                    </p:set>
                                    <p:animEffect transition="in" filter="fade">
                                      <p:cBhvr>
                                        <p:cTn id="13" dur="500"/>
                                        <p:tgtEl>
                                          <p:spTgt spid="39939">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9939">
                                            <p:txEl>
                                              <p:pRg st="3" end="3"/>
                                            </p:txEl>
                                          </p:spTgt>
                                        </p:tgtEl>
                                        <p:attrNameLst>
                                          <p:attrName>style.visibility</p:attrName>
                                        </p:attrNameLst>
                                      </p:cBhvr>
                                      <p:to>
                                        <p:strVal val="visible"/>
                                      </p:to>
                                    </p:set>
                                    <p:animEffect transition="in" filter="fade">
                                      <p:cBhvr>
                                        <p:cTn id="16" dur="500"/>
                                        <p:tgtEl>
                                          <p:spTgt spid="39939">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9939">
                                            <p:txEl>
                                              <p:pRg st="4" end="4"/>
                                            </p:txEl>
                                          </p:spTgt>
                                        </p:tgtEl>
                                        <p:attrNameLst>
                                          <p:attrName>style.visibility</p:attrName>
                                        </p:attrNameLst>
                                      </p:cBhvr>
                                      <p:to>
                                        <p:strVal val="visible"/>
                                      </p:to>
                                    </p:set>
                                    <p:animEffect transition="in" filter="fade">
                                      <p:cBhvr>
                                        <p:cTn id="19" dur="500"/>
                                        <p:tgtEl>
                                          <p:spTgt spid="39939">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9939">
                                            <p:txEl>
                                              <p:pRg st="5" end="5"/>
                                            </p:txEl>
                                          </p:spTgt>
                                        </p:tgtEl>
                                        <p:attrNameLst>
                                          <p:attrName>style.visibility</p:attrName>
                                        </p:attrNameLst>
                                      </p:cBhvr>
                                      <p:to>
                                        <p:strVal val="visible"/>
                                      </p:to>
                                    </p:set>
                                    <p:animEffect transition="in" filter="fade">
                                      <p:cBhvr>
                                        <p:cTn id="22" dur="500"/>
                                        <p:tgtEl>
                                          <p:spTgt spid="39939">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9939">
                                            <p:txEl>
                                              <p:pRg st="6" end="6"/>
                                            </p:txEl>
                                          </p:spTgt>
                                        </p:tgtEl>
                                        <p:attrNameLst>
                                          <p:attrName>style.visibility</p:attrName>
                                        </p:attrNameLst>
                                      </p:cBhvr>
                                      <p:to>
                                        <p:strVal val="visible"/>
                                      </p:to>
                                    </p:set>
                                    <p:animEffect transition="in" filter="fade">
                                      <p:cBhvr>
                                        <p:cTn id="25" dur="500"/>
                                        <p:tgtEl>
                                          <p:spTgt spid="39939">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9939">
                                            <p:txEl>
                                              <p:pRg st="7" end="7"/>
                                            </p:txEl>
                                          </p:spTgt>
                                        </p:tgtEl>
                                        <p:attrNameLst>
                                          <p:attrName>style.visibility</p:attrName>
                                        </p:attrNameLst>
                                      </p:cBhvr>
                                      <p:to>
                                        <p:strVal val="visible"/>
                                      </p:to>
                                    </p:set>
                                    <p:animEffect transition="in" filter="fade">
                                      <p:cBhvr>
                                        <p:cTn id="28" dur="500"/>
                                        <p:tgtEl>
                                          <p:spTgt spid="39939">
                                            <p:txEl>
                                              <p:pRg st="7" end="7"/>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9939">
                                            <p:txEl>
                                              <p:pRg st="8" end="8"/>
                                            </p:txEl>
                                          </p:spTgt>
                                        </p:tgtEl>
                                        <p:attrNameLst>
                                          <p:attrName>style.visibility</p:attrName>
                                        </p:attrNameLst>
                                      </p:cBhvr>
                                      <p:to>
                                        <p:strVal val="visible"/>
                                      </p:to>
                                    </p:set>
                                    <p:animEffect transition="in" filter="fade">
                                      <p:cBhvr>
                                        <p:cTn id="31" dur="500"/>
                                        <p:tgtEl>
                                          <p:spTgt spid="39939">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9939">
                                            <p:txEl>
                                              <p:pRg st="9" end="9"/>
                                            </p:txEl>
                                          </p:spTgt>
                                        </p:tgtEl>
                                        <p:attrNameLst>
                                          <p:attrName>style.visibility</p:attrName>
                                        </p:attrNameLst>
                                      </p:cBhvr>
                                      <p:to>
                                        <p:strVal val="visible"/>
                                      </p:to>
                                    </p:set>
                                    <p:animEffect transition="in" filter="fade">
                                      <p:cBhvr>
                                        <p:cTn id="36" dur="500"/>
                                        <p:tgtEl>
                                          <p:spTgt spid="39939">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9939">
                                            <p:txEl>
                                              <p:pRg st="10" end="10"/>
                                            </p:txEl>
                                          </p:spTgt>
                                        </p:tgtEl>
                                        <p:attrNameLst>
                                          <p:attrName>style.visibility</p:attrName>
                                        </p:attrNameLst>
                                      </p:cBhvr>
                                      <p:to>
                                        <p:strVal val="visible"/>
                                      </p:to>
                                    </p:set>
                                    <p:animEffect transition="in" filter="fade">
                                      <p:cBhvr>
                                        <p:cTn id="39" dur="500"/>
                                        <p:tgtEl>
                                          <p:spTgt spid="39939">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9939">
                                            <p:txEl>
                                              <p:pRg st="11" end="11"/>
                                            </p:txEl>
                                          </p:spTgt>
                                        </p:tgtEl>
                                        <p:attrNameLst>
                                          <p:attrName>style.visibility</p:attrName>
                                        </p:attrNameLst>
                                      </p:cBhvr>
                                      <p:to>
                                        <p:strVal val="visible"/>
                                      </p:to>
                                    </p:set>
                                    <p:animEffect transition="in" filter="fade">
                                      <p:cBhvr>
                                        <p:cTn id="42" dur="500"/>
                                        <p:tgtEl>
                                          <p:spTgt spid="39939">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9939">
                                            <p:txEl>
                                              <p:pRg st="12" end="12"/>
                                            </p:txEl>
                                          </p:spTgt>
                                        </p:tgtEl>
                                        <p:attrNameLst>
                                          <p:attrName>style.visibility</p:attrName>
                                        </p:attrNameLst>
                                      </p:cBhvr>
                                      <p:to>
                                        <p:strVal val="visible"/>
                                      </p:to>
                                    </p:set>
                                    <p:animEffect transition="in" filter="fade">
                                      <p:cBhvr>
                                        <p:cTn id="45" dur="500"/>
                                        <p:tgtEl>
                                          <p:spTgt spid="39939">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9939">
                                            <p:txEl>
                                              <p:pRg st="13" end="13"/>
                                            </p:txEl>
                                          </p:spTgt>
                                        </p:tgtEl>
                                        <p:attrNameLst>
                                          <p:attrName>style.visibility</p:attrName>
                                        </p:attrNameLst>
                                      </p:cBhvr>
                                      <p:to>
                                        <p:strVal val="visible"/>
                                      </p:to>
                                    </p:set>
                                    <p:animEffect transition="in" filter="fade">
                                      <p:cBhvr>
                                        <p:cTn id="48" dur="500"/>
                                        <p:tgtEl>
                                          <p:spTgt spid="3993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9"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24000" y="1628801"/>
            <a:ext cx="9001000" cy="5078313"/>
          </a:xfrm>
          <a:prstGeom prst="rect">
            <a:avLst/>
          </a:prstGeom>
        </p:spPr>
        <p:txBody>
          <a:bodyPr wrap="square">
            <a:spAutoFit/>
          </a:bodyPr>
          <a:lstStyle/>
          <a:p>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i="1"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Вася купил 10 килограммов яблок,</a:t>
            </a: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а бананов - на 5 килограммов больше, чем яблок.</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Груш он купил столько же, сколько яблок и бананов вместе.</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Во сколько раз больше масса всех фруктов, чем яблок?</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apples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10;</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bananas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apples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+ 5;</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pears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apples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bananas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endParaRPr lang="en-US"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totalFruit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apples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bananas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pears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endParaRPr lang="en-US"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double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ratio</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totalFruit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apples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"Total fruit to </a:t>
            </a:r>
            <a:r>
              <a:rPr lang="en-US" dirty="0" err="1">
                <a:solidFill>
                  <a:srgbClr val="A31515"/>
                </a:solidFill>
                <a:latin typeface="Consolas" panose="020B0609020204030204" pitchFamily="49" charset="0"/>
                <a:ea typeface="Calibri" panose="020F0502020204030204" pitchFamily="34" charset="0"/>
                <a:cs typeface="Consolas" panose="020B0609020204030204" pitchFamily="49" charset="0"/>
              </a:rPr>
              <a:t>aplles</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ratio is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ratio</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p:txBody>
      </p:sp>
      <p:sp>
        <p:nvSpPr>
          <p:cNvPr id="5" name="Title 4"/>
          <p:cNvSpPr>
            <a:spLocks noGrp="1"/>
          </p:cNvSpPr>
          <p:nvPr>
            <p:ph type="title"/>
          </p:nvPr>
        </p:nvSpPr>
        <p:spPr/>
        <p:txBody>
          <a:bodyPr/>
          <a:lstStyle/>
          <a:p>
            <a:r>
              <a:rPr lang="ru-RU" dirty="0"/>
              <a:t>Пример</a:t>
            </a:r>
          </a:p>
        </p:txBody>
      </p:sp>
      <p:sp>
        <p:nvSpPr>
          <p:cNvPr id="2" name="Rectangle 1">
            <a:extLst>
              <a:ext uri="{FF2B5EF4-FFF2-40B4-BE49-F238E27FC236}">
                <a16:creationId xmlns:a16="http://schemas.microsoft.com/office/drawing/2014/main" id="{CDB78A80-DBFA-4946-8406-42239B542214}"/>
              </a:ext>
            </a:extLst>
          </p:cNvPr>
          <p:cNvSpPr/>
          <p:nvPr/>
        </p:nvSpPr>
        <p:spPr>
          <a:xfrm>
            <a:off x="7563883" y="1646458"/>
            <a:ext cx="3096344"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Total fruit to </a:t>
            </a:r>
            <a:r>
              <a:rPr lang="en-US" dirty="0" err="1"/>
              <a:t>aplles</a:t>
            </a:r>
            <a:r>
              <a:rPr lang="en-US" dirty="0"/>
              <a:t> ratio is 5</a:t>
            </a:r>
            <a:endParaRPr lang="ru-RU" dirty="0"/>
          </a:p>
        </p:txBody>
      </p:sp>
    </p:spTree>
    <p:extLst>
      <p:ext uri="{BB962C8B-B14F-4D97-AF65-F5344CB8AC3E}">
        <p14:creationId xmlns:p14="http://schemas.microsoft.com/office/powerpoint/2010/main" val="120398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9" end="9"/>
                                            </p:txEl>
                                          </p:spTgt>
                                        </p:tgtEl>
                                        <p:attrNameLst>
                                          <p:attrName>style.visibility</p:attrName>
                                        </p:attrNameLst>
                                      </p:cBhvr>
                                      <p:to>
                                        <p:strVal val="visible"/>
                                      </p:to>
                                    </p:set>
                                    <p:animEffect transition="in" filter="fade">
                                      <p:cBhvr>
                                        <p:cTn id="7" dur="500"/>
                                        <p:tgtEl>
                                          <p:spTgt spid="4">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0" end="10"/>
                                            </p:txEl>
                                          </p:spTgt>
                                        </p:tgtEl>
                                        <p:attrNameLst>
                                          <p:attrName>style.visibility</p:attrName>
                                        </p:attrNameLst>
                                      </p:cBhvr>
                                      <p:to>
                                        <p:strVal val="visible"/>
                                      </p:to>
                                    </p:set>
                                    <p:animEffect transition="in" filter="fade">
                                      <p:cBhvr>
                                        <p:cTn id="12" dur="500"/>
                                        <p:tgtEl>
                                          <p:spTgt spid="4">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1" end="11"/>
                                            </p:txEl>
                                          </p:spTgt>
                                        </p:tgtEl>
                                        <p:attrNameLst>
                                          <p:attrName>style.visibility</p:attrName>
                                        </p:attrNameLst>
                                      </p:cBhvr>
                                      <p:to>
                                        <p:strVal val="visible"/>
                                      </p:to>
                                    </p:set>
                                    <p:animEffect transition="in" filter="fade">
                                      <p:cBhvr>
                                        <p:cTn id="17" dur="500"/>
                                        <p:tgtEl>
                                          <p:spTgt spid="4">
                                            <p:txEl>
                                              <p:pRg st="11" end="1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13" end="13"/>
                                            </p:txEl>
                                          </p:spTgt>
                                        </p:tgtEl>
                                        <p:attrNameLst>
                                          <p:attrName>style.visibility</p:attrName>
                                        </p:attrNameLst>
                                      </p:cBhvr>
                                      <p:to>
                                        <p:strVal val="visible"/>
                                      </p:to>
                                    </p:set>
                                    <p:animEffect transition="in" filter="fade">
                                      <p:cBhvr>
                                        <p:cTn id="22" dur="500"/>
                                        <p:tgtEl>
                                          <p:spTgt spid="4">
                                            <p:txEl>
                                              <p:pRg st="13" end="1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15" end="15"/>
                                            </p:txEl>
                                          </p:spTgt>
                                        </p:tgtEl>
                                        <p:attrNameLst>
                                          <p:attrName>style.visibility</p:attrName>
                                        </p:attrNameLst>
                                      </p:cBhvr>
                                      <p:to>
                                        <p:strVal val="visible"/>
                                      </p:to>
                                    </p:set>
                                    <p:animEffect transition="in" filter="fade">
                                      <p:cBhvr>
                                        <p:cTn id="27" dur="500"/>
                                        <p:tgtEl>
                                          <p:spTgt spid="4">
                                            <p:txEl>
                                              <p:pRg st="15" end="1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16" end="16"/>
                                            </p:txEl>
                                          </p:spTgt>
                                        </p:tgtEl>
                                        <p:attrNameLst>
                                          <p:attrName>style.visibility</p:attrName>
                                        </p:attrNameLst>
                                      </p:cBhvr>
                                      <p:to>
                                        <p:strVal val="visible"/>
                                      </p:to>
                                    </p:set>
                                    <p:animEffect transition="in" filter="fade">
                                      <p:cBhvr>
                                        <p:cTn id="32" dur="500"/>
                                        <p:tgtEl>
                                          <p:spTgt spid="4">
                                            <p:txEl>
                                              <p:pRg st="16" end="1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ru-RU"/>
              <a:t>Операторы отношения </a:t>
            </a:r>
          </a:p>
        </p:txBody>
      </p:sp>
      <p:sp>
        <p:nvSpPr>
          <p:cNvPr id="30723" name="Rectangle 3"/>
          <p:cNvSpPr>
            <a:spLocks noGrp="1" noChangeArrowheads="1"/>
          </p:cNvSpPr>
          <p:nvPr>
            <p:ph idx="1"/>
          </p:nvPr>
        </p:nvSpPr>
        <p:spPr/>
        <p:txBody>
          <a:bodyPr/>
          <a:lstStyle/>
          <a:p>
            <a:pPr eaLnBrk="1" hangingPunct="1">
              <a:lnSpc>
                <a:spcPct val="80000"/>
              </a:lnSpc>
            </a:pPr>
            <a:r>
              <a:rPr lang="ru-RU" sz="1800" dirty="0"/>
              <a:t>Операторы отношения</a:t>
            </a:r>
          </a:p>
          <a:p>
            <a:pPr lvl="1" eaLnBrk="1" hangingPunct="1">
              <a:lnSpc>
                <a:spcPct val="80000"/>
              </a:lnSpc>
            </a:pPr>
            <a:r>
              <a:rPr lang="en-US" sz="1600" dirty="0"/>
              <a:t>&gt;</a:t>
            </a:r>
          </a:p>
          <a:p>
            <a:pPr lvl="1" eaLnBrk="1" hangingPunct="1">
              <a:lnSpc>
                <a:spcPct val="80000"/>
              </a:lnSpc>
            </a:pPr>
            <a:r>
              <a:rPr lang="en-US" sz="1600" dirty="0"/>
              <a:t>&gt;=</a:t>
            </a:r>
          </a:p>
          <a:p>
            <a:pPr lvl="1" eaLnBrk="1" hangingPunct="1">
              <a:lnSpc>
                <a:spcPct val="80000"/>
              </a:lnSpc>
            </a:pPr>
            <a:r>
              <a:rPr lang="en-US" sz="1600" dirty="0"/>
              <a:t>&lt;</a:t>
            </a:r>
          </a:p>
          <a:p>
            <a:pPr lvl="1" eaLnBrk="1" hangingPunct="1">
              <a:lnSpc>
                <a:spcPct val="80000"/>
              </a:lnSpc>
            </a:pPr>
            <a:r>
              <a:rPr lang="en-US" sz="1600" dirty="0"/>
              <a:t>&lt;=</a:t>
            </a:r>
          </a:p>
          <a:p>
            <a:pPr eaLnBrk="1" hangingPunct="1">
              <a:lnSpc>
                <a:spcPct val="80000"/>
              </a:lnSpc>
            </a:pPr>
            <a:r>
              <a:rPr lang="ru-RU" sz="1800" dirty="0"/>
              <a:t>Операторы сравнения на равенство</a:t>
            </a:r>
          </a:p>
          <a:p>
            <a:pPr lvl="1" eaLnBrk="1" hangingPunct="1">
              <a:lnSpc>
                <a:spcPct val="80000"/>
              </a:lnSpc>
            </a:pPr>
            <a:r>
              <a:rPr lang="ru-RU" sz="1600" dirty="0"/>
              <a:t>==</a:t>
            </a:r>
          </a:p>
          <a:p>
            <a:pPr lvl="1" eaLnBrk="1" hangingPunct="1">
              <a:lnSpc>
                <a:spcPct val="80000"/>
              </a:lnSpc>
            </a:pPr>
            <a:r>
              <a:rPr lang="ru-RU" sz="1600" dirty="0"/>
              <a:t>!=</a:t>
            </a:r>
          </a:p>
        </p:txBody>
      </p:sp>
    </p:spTree>
    <p:custDataLst>
      <p:tags r:id="rId1"/>
    </p:custDataLst>
    <p:extLst>
      <p:ext uri="{BB962C8B-B14F-4D97-AF65-F5344CB8AC3E}">
        <p14:creationId xmlns:p14="http://schemas.microsoft.com/office/powerpoint/2010/main" val="33276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animEffect transition="in" filter="fade">
                                      <p:cBhvr>
                                        <p:cTn id="7" dur="2000"/>
                                        <p:tgtEl>
                                          <p:spTgt spid="3072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723">
                                            <p:txEl>
                                              <p:pRg st="1" end="1"/>
                                            </p:txEl>
                                          </p:spTgt>
                                        </p:tgtEl>
                                        <p:attrNameLst>
                                          <p:attrName>style.visibility</p:attrName>
                                        </p:attrNameLst>
                                      </p:cBhvr>
                                      <p:to>
                                        <p:strVal val="visible"/>
                                      </p:to>
                                    </p:set>
                                    <p:animEffect transition="in" filter="fade">
                                      <p:cBhvr>
                                        <p:cTn id="10" dur="2000"/>
                                        <p:tgtEl>
                                          <p:spTgt spid="3072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723">
                                            <p:txEl>
                                              <p:pRg st="2" end="2"/>
                                            </p:txEl>
                                          </p:spTgt>
                                        </p:tgtEl>
                                        <p:attrNameLst>
                                          <p:attrName>style.visibility</p:attrName>
                                        </p:attrNameLst>
                                      </p:cBhvr>
                                      <p:to>
                                        <p:strVal val="visible"/>
                                      </p:to>
                                    </p:set>
                                    <p:animEffect transition="in" filter="fade">
                                      <p:cBhvr>
                                        <p:cTn id="13" dur="2000"/>
                                        <p:tgtEl>
                                          <p:spTgt spid="3072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723">
                                            <p:txEl>
                                              <p:pRg st="3" end="3"/>
                                            </p:txEl>
                                          </p:spTgt>
                                        </p:tgtEl>
                                        <p:attrNameLst>
                                          <p:attrName>style.visibility</p:attrName>
                                        </p:attrNameLst>
                                      </p:cBhvr>
                                      <p:to>
                                        <p:strVal val="visible"/>
                                      </p:to>
                                    </p:set>
                                    <p:animEffect transition="in" filter="fade">
                                      <p:cBhvr>
                                        <p:cTn id="16" dur="2000"/>
                                        <p:tgtEl>
                                          <p:spTgt spid="3072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0723">
                                            <p:txEl>
                                              <p:pRg st="4" end="4"/>
                                            </p:txEl>
                                          </p:spTgt>
                                        </p:tgtEl>
                                        <p:attrNameLst>
                                          <p:attrName>style.visibility</p:attrName>
                                        </p:attrNameLst>
                                      </p:cBhvr>
                                      <p:to>
                                        <p:strVal val="visible"/>
                                      </p:to>
                                    </p:set>
                                    <p:animEffect transition="in" filter="fade">
                                      <p:cBhvr>
                                        <p:cTn id="19" dur="2000"/>
                                        <p:tgtEl>
                                          <p:spTgt spid="3072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0723">
                                            <p:txEl>
                                              <p:pRg st="5" end="5"/>
                                            </p:txEl>
                                          </p:spTgt>
                                        </p:tgtEl>
                                        <p:attrNameLst>
                                          <p:attrName>style.visibility</p:attrName>
                                        </p:attrNameLst>
                                      </p:cBhvr>
                                      <p:to>
                                        <p:strVal val="visible"/>
                                      </p:to>
                                    </p:set>
                                    <p:animEffect transition="in" filter="fade">
                                      <p:cBhvr>
                                        <p:cTn id="24" dur="2000"/>
                                        <p:tgtEl>
                                          <p:spTgt spid="3072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0723">
                                            <p:txEl>
                                              <p:pRg st="6" end="6"/>
                                            </p:txEl>
                                          </p:spTgt>
                                        </p:tgtEl>
                                        <p:attrNameLst>
                                          <p:attrName>style.visibility</p:attrName>
                                        </p:attrNameLst>
                                      </p:cBhvr>
                                      <p:to>
                                        <p:strVal val="visible"/>
                                      </p:to>
                                    </p:set>
                                    <p:animEffect transition="in" filter="fade">
                                      <p:cBhvr>
                                        <p:cTn id="27" dur="2000"/>
                                        <p:tgtEl>
                                          <p:spTgt spid="3072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723">
                                            <p:txEl>
                                              <p:pRg st="7" end="7"/>
                                            </p:txEl>
                                          </p:spTgt>
                                        </p:tgtEl>
                                        <p:attrNameLst>
                                          <p:attrName>style.visibility</p:attrName>
                                        </p:attrNameLst>
                                      </p:cBhvr>
                                      <p:to>
                                        <p:strVal val="visible"/>
                                      </p:to>
                                    </p:set>
                                    <p:animEffect transition="in" filter="fade">
                                      <p:cBhvr>
                                        <p:cTn id="30" dur="2000"/>
                                        <p:tgtEl>
                                          <p:spTgt spid="3072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8486E-C75A-4A64-8271-B7FA8BF5D48F}"/>
              </a:ext>
            </a:extLst>
          </p:cNvPr>
          <p:cNvSpPr>
            <a:spLocks noGrp="1"/>
          </p:cNvSpPr>
          <p:nvPr>
            <p:ph type="title"/>
          </p:nvPr>
        </p:nvSpPr>
        <p:spPr>
          <a:xfrm>
            <a:off x="838200" y="365125"/>
            <a:ext cx="10515600" cy="1325563"/>
          </a:xfrm>
        </p:spPr>
        <p:txBody>
          <a:bodyPr/>
          <a:lstStyle/>
          <a:p>
            <a:r>
              <a:rPr lang="ru-RU" dirty="0"/>
              <a:t>Логические операторы</a:t>
            </a:r>
          </a:p>
        </p:txBody>
      </p:sp>
      <p:sp>
        <p:nvSpPr>
          <p:cNvPr id="3" name="Content Placeholder 2">
            <a:extLst>
              <a:ext uri="{FF2B5EF4-FFF2-40B4-BE49-F238E27FC236}">
                <a16:creationId xmlns:a16="http://schemas.microsoft.com/office/drawing/2014/main" id="{30A12416-BF61-411F-B1B1-1885598CA577}"/>
              </a:ext>
            </a:extLst>
          </p:cNvPr>
          <p:cNvSpPr>
            <a:spLocks noGrp="1"/>
          </p:cNvSpPr>
          <p:nvPr>
            <p:ph idx="1"/>
          </p:nvPr>
        </p:nvSpPr>
        <p:spPr>
          <a:xfrm>
            <a:off x="838200" y="1825625"/>
            <a:ext cx="10515600" cy="4351338"/>
          </a:xfrm>
        </p:spPr>
        <p:txBody>
          <a:bodyPr>
            <a:normAutofit lnSpcReduction="10000"/>
          </a:bodyPr>
          <a:lstStyle/>
          <a:p>
            <a:r>
              <a:rPr lang="en-US" dirty="0"/>
              <a:t>&amp;&amp;</a:t>
            </a:r>
            <a:r>
              <a:rPr lang="ru-RU" dirty="0"/>
              <a:t> - логическое И</a:t>
            </a:r>
          </a:p>
          <a:p>
            <a:pPr lvl="1"/>
            <a:r>
              <a:rPr lang="en-US" dirty="0">
                <a:latin typeface="Consolas" panose="020B0609020204030204" pitchFamily="49" charset="0"/>
              </a:rPr>
              <a:t>char </a:t>
            </a:r>
            <a:r>
              <a:rPr lang="en-US" dirty="0" err="1">
                <a:latin typeface="Consolas" panose="020B0609020204030204" pitchFamily="49" charset="0"/>
              </a:rPr>
              <a:t>ch</a:t>
            </a:r>
            <a:r>
              <a:rPr lang="en-US" dirty="0">
                <a:latin typeface="Consolas" panose="020B0609020204030204" pitchFamily="49" charset="0"/>
              </a:rPr>
              <a:t> = </a:t>
            </a:r>
            <a:r>
              <a:rPr lang="en-US" dirty="0" err="1">
                <a:latin typeface="Consolas" panose="020B0609020204030204" pitchFamily="49" charset="0"/>
              </a:rPr>
              <a:t>getchar</a:t>
            </a:r>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int </a:t>
            </a:r>
            <a:r>
              <a:rPr lang="en-US" dirty="0" err="1">
                <a:latin typeface="Consolas" panose="020B0609020204030204" pitchFamily="49" charset="0"/>
              </a:rPr>
              <a:t>isDigit</a:t>
            </a:r>
            <a:r>
              <a:rPr lang="en-US" dirty="0">
                <a:latin typeface="Consolas" panose="020B0609020204030204" pitchFamily="49" charset="0"/>
              </a:rPr>
              <a:t> = (</a:t>
            </a:r>
            <a:r>
              <a:rPr lang="en-US" dirty="0" err="1">
                <a:latin typeface="Consolas" panose="020B0609020204030204" pitchFamily="49" charset="0"/>
              </a:rPr>
              <a:t>ch</a:t>
            </a:r>
            <a:r>
              <a:rPr lang="en-US" dirty="0">
                <a:latin typeface="Consolas" panose="020B0609020204030204" pitchFamily="49" charset="0"/>
              </a:rPr>
              <a:t> &gt;= ‘0’) &amp;&amp; (</a:t>
            </a:r>
            <a:r>
              <a:rPr lang="en-US" dirty="0" err="1">
                <a:latin typeface="Consolas" panose="020B0609020204030204" pitchFamily="49" charset="0"/>
              </a:rPr>
              <a:t>ch</a:t>
            </a:r>
            <a:r>
              <a:rPr lang="en-US" dirty="0">
                <a:latin typeface="Consolas" panose="020B0609020204030204" pitchFamily="49" charset="0"/>
              </a:rPr>
              <a:t> &lt;= ‘9’);</a:t>
            </a:r>
          </a:p>
          <a:p>
            <a:r>
              <a:rPr lang="en-US" dirty="0"/>
              <a:t>||</a:t>
            </a:r>
            <a:r>
              <a:rPr lang="ru-RU" dirty="0"/>
              <a:t> - логическое ИЛИ</a:t>
            </a:r>
            <a:endParaRPr lang="en-US" dirty="0"/>
          </a:p>
          <a:p>
            <a:pPr lvl="1"/>
            <a:r>
              <a:rPr lang="en-US" dirty="0">
                <a:latin typeface="Consolas" panose="020B0609020204030204" pitchFamily="49" charset="0"/>
              </a:rPr>
              <a:t>char </a:t>
            </a:r>
            <a:r>
              <a:rPr lang="en-US" dirty="0" err="1">
                <a:latin typeface="Consolas" panose="020B0609020204030204" pitchFamily="49" charset="0"/>
              </a:rPr>
              <a:t>ch</a:t>
            </a:r>
            <a:r>
              <a:rPr lang="en-US" dirty="0">
                <a:latin typeface="Consolas" panose="020B0609020204030204" pitchFamily="49" charset="0"/>
              </a:rPr>
              <a:t> = </a:t>
            </a:r>
            <a:r>
              <a:rPr lang="en-US" dirty="0" err="1">
                <a:latin typeface="Consolas" panose="020B0609020204030204" pitchFamily="49" charset="0"/>
              </a:rPr>
              <a:t>getchar</a:t>
            </a:r>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if ((</a:t>
            </a:r>
            <a:r>
              <a:rPr lang="en-US" dirty="0" err="1">
                <a:latin typeface="Consolas" panose="020B0609020204030204" pitchFamily="49" charset="0"/>
              </a:rPr>
              <a:t>ch</a:t>
            </a:r>
            <a:r>
              <a:rPr lang="en-US" dirty="0">
                <a:latin typeface="Consolas" panose="020B0609020204030204" pitchFamily="49" charset="0"/>
              </a:rPr>
              <a:t> == ‘ ‘) || (</a:t>
            </a:r>
            <a:r>
              <a:rPr lang="en-US" dirty="0" err="1">
                <a:latin typeface="Consolas" panose="020B0609020204030204" pitchFamily="49" charset="0"/>
              </a:rPr>
              <a:t>ch</a:t>
            </a:r>
            <a:r>
              <a:rPr lang="en-US" dirty="0">
                <a:latin typeface="Consolas" panose="020B0609020204030204" pitchFamily="49" charset="0"/>
              </a:rPr>
              <a:t> == ‘\n’) || (</a:t>
            </a:r>
            <a:r>
              <a:rPr lang="en-US" dirty="0" err="1">
                <a:latin typeface="Consolas" panose="020B0609020204030204" pitchFamily="49" charset="0"/>
              </a:rPr>
              <a:t>ch</a:t>
            </a:r>
            <a:r>
              <a:rPr lang="en-US" dirty="0">
                <a:latin typeface="Consolas" panose="020B0609020204030204" pitchFamily="49" charset="0"/>
              </a:rPr>
              <a:t> == ‘\t’))</a:t>
            </a:r>
            <a:br>
              <a:rPr lang="en-US" dirty="0">
                <a:latin typeface="Consolas" panose="020B0609020204030204" pitchFamily="49" charset="0"/>
              </a:rPr>
            </a:br>
            <a:r>
              <a:rPr lang="en-US" dirty="0">
                <a:latin typeface="Consolas" panose="020B0609020204030204" pitchFamily="49" charset="0"/>
              </a:rPr>
              <a:t>    </a:t>
            </a:r>
            <a:r>
              <a:rPr lang="en-US" dirty="0" err="1">
                <a:latin typeface="Consolas" panose="020B0609020204030204" pitchFamily="49" charset="0"/>
              </a:rPr>
              <a:t>cout</a:t>
            </a:r>
            <a:r>
              <a:rPr lang="en-US" dirty="0">
                <a:latin typeface="Consolas" panose="020B0609020204030204" pitchFamily="49" charset="0"/>
              </a:rPr>
              <a:t> &lt;&lt; "</a:t>
            </a:r>
            <a:r>
              <a:rPr lang="ru-RU" dirty="0">
                <a:latin typeface="Consolas" panose="020B0609020204030204" pitchFamily="49" charset="0"/>
              </a:rPr>
              <a:t>Разделитель</a:t>
            </a:r>
            <a:r>
              <a:rPr lang="en-US" dirty="0">
                <a:latin typeface="Consolas" panose="020B0609020204030204" pitchFamily="49" charset="0"/>
              </a:rPr>
              <a:t>";</a:t>
            </a:r>
          </a:p>
          <a:p>
            <a:r>
              <a:rPr lang="en-US" dirty="0"/>
              <a:t>! – </a:t>
            </a:r>
            <a:r>
              <a:rPr lang="ru-RU" dirty="0"/>
              <a:t>логическое НЕ</a:t>
            </a:r>
            <a:endParaRPr lang="en-US" dirty="0"/>
          </a:p>
          <a:p>
            <a:pPr lvl="1"/>
            <a:r>
              <a:rPr lang="en-US" dirty="0">
                <a:latin typeface="Consolas" panose="020B0609020204030204" pitchFamily="49" charset="0"/>
              </a:rPr>
              <a:t>if (!valid)</a:t>
            </a:r>
          </a:p>
          <a:p>
            <a:r>
              <a:rPr lang="ru-RU" dirty="0"/>
              <a:t>Вычисления операторов </a:t>
            </a:r>
            <a:r>
              <a:rPr lang="en-US" dirty="0"/>
              <a:t>&amp;&amp; </a:t>
            </a:r>
            <a:r>
              <a:rPr lang="ru-RU" dirty="0"/>
              <a:t>и </a:t>
            </a:r>
            <a:r>
              <a:rPr lang="en-US" dirty="0"/>
              <a:t>|| </a:t>
            </a:r>
            <a:r>
              <a:rPr lang="ru-RU" dirty="0"/>
              <a:t>прекращаются как только станет известна истинность или ложность результата</a:t>
            </a:r>
          </a:p>
          <a:p>
            <a:endParaRPr lang="ru-RU" dirty="0"/>
          </a:p>
        </p:txBody>
      </p:sp>
    </p:spTree>
    <p:extLst>
      <p:ext uri="{BB962C8B-B14F-4D97-AF65-F5344CB8AC3E}">
        <p14:creationId xmlns:p14="http://schemas.microsoft.com/office/powerpoint/2010/main" val="3194989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ru-RU" dirty="0"/>
              <a:t>Нахождение максимума 3-х чисел</a:t>
            </a:r>
          </a:p>
        </p:txBody>
      </p:sp>
      <p:sp>
        <p:nvSpPr>
          <p:cNvPr id="5" name="Rectangle 4"/>
          <p:cNvSpPr/>
          <p:nvPr/>
        </p:nvSpPr>
        <p:spPr>
          <a:xfrm>
            <a:off x="838200" y="1526688"/>
            <a:ext cx="9146232" cy="5355312"/>
          </a:xfrm>
          <a:prstGeom prst="rect">
            <a:avLst/>
          </a:prstGeom>
        </p:spPr>
        <p:txBody>
          <a:bodyPr wrap="square">
            <a:spAutoFit/>
          </a:bodyPr>
          <a:lstStyle/>
          <a:p>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Пользователь вводит 3 числа: a, b и c</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Найти вывести максимальное из этих чисел</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"Enter 3 integer numbers: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c</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c</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&gt;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c</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&gt;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c</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"Maximum is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maximum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pPr>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46D6CF9-D5A9-E1F5-BB4E-0B4BD5DE5308}"/>
              </a:ext>
            </a:extLst>
          </p:cNvPr>
          <p:cNvSpPr txBox="1"/>
          <p:nvPr/>
        </p:nvSpPr>
        <p:spPr>
          <a:xfrm>
            <a:off x="5375920" y="1526688"/>
            <a:ext cx="5184576" cy="369332"/>
          </a:xfrm>
          <a:prstGeom prst="rect">
            <a:avLst/>
          </a:prstGeom>
          <a:noFill/>
        </p:spPr>
        <p:txBody>
          <a:bodyPr wrap="square">
            <a:spAutoFit/>
          </a:bodyPr>
          <a:lstStyle/>
          <a:p>
            <a:r>
              <a:rPr lang="ru-RU" dirty="0">
                <a:hlinkClick r:id="rId2"/>
              </a:rPr>
              <a:t>https://wandbox.org/permlink/CxGG7re3wgkzIFRy</a:t>
            </a:r>
            <a:r>
              <a:rPr lang="en-US" dirty="0"/>
              <a:t> </a:t>
            </a:r>
            <a:endParaRPr lang="ru-RU" dirty="0"/>
          </a:p>
        </p:txBody>
      </p:sp>
    </p:spTree>
    <p:extLst>
      <p:ext uri="{BB962C8B-B14F-4D97-AF65-F5344CB8AC3E}">
        <p14:creationId xmlns:p14="http://schemas.microsoft.com/office/powerpoint/2010/main" val="3760549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animEffect transition="in" filter="fade">
                                      <p:cBhvr>
                                        <p:cTn id="7" dur="500"/>
                                        <p:tgtEl>
                                          <p:spTgt spid="5">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8" end="8"/>
                                            </p:txEl>
                                          </p:spTgt>
                                        </p:tgtEl>
                                        <p:attrNameLst>
                                          <p:attrName>style.visibility</p:attrName>
                                        </p:attrNameLst>
                                      </p:cBhvr>
                                      <p:to>
                                        <p:strVal val="visible"/>
                                      </p:to>
                                    </p:set>
                                    <p:animEffect transition="in" filter="fade">
                                      <p:cBhvr>
                                        <p:cTn id="12" dur="500"/>
                                        <p:tgtEl>
                                          <p:spTgt spid="5">
                                            <p:txEl>
                                              <p:pRg st="8" end="8"/>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9" end="9"/>
                                            </p:txEl>
                                          </p:spTgt>
                                        </p:tgtEl>
                                        <p:attrNameLst>
                                          <p:attrName>style.visibility</p:attrName>
                                        </p:attrNameLst>
                                      </p:cBhvr>
                                      <p:to>
                                        <p:strVal val="visible"/>
                                      </p:to>
                                    </p:set>
                                    <p:animEffect transition="in" filter="fade">
                                      <p:cBhvr>
                                        <p:cTn id="15" dur="500"/>
                                        <p:tgtEl>
                                          <p:spTgt spid="5">
                                            <p:txEl>
                                              <p:pRg st="9" end="9"/>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11" end="11"/>
                                            </p:txEl>
                                          </p:spTgt>
                                        </p:tgtEl>
                                        <p:attrNameLst>
                                          <p:attrName>style.visibility</p:attrName>
                                        </p:attrNameLst>
                                      </p:cBhvr>
                                      <p:to>
                                        <p:strVal val="visible"/>
                                      </p:to>
                                    </p:set>
                                    <p:animEffect transition="in" filter="fade">
                                      <p:cBhvr>
                                        <p:cTn id="20" dur="500"/>
                                        <p:tgtEl>
                                          <p:spTgt spid="5">
                                            <p:txEl>
                                              <p:pRg st="11" end="1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12" end="12"/>
                                            </p:txEl>
                                          </p:spTgt>
                                        </p:tgtEl>
                                        <p:attrNameLst>
                                          <p:attrName>style.visibility</p:attrName>
                                        </p:attrNameLst>
                                      </p:cBhvr>
                                      <p:to>
                                        <p:strVal val="visible"/>
                                      </p:to>
                                    </p:set>
                                    <p:animEffect transition="in" filter="fade">
                                      <p:cBhvr>
                                        <p:cTn id="25" dur="500"/>
                                        <p:tgtEl>
                                          <p:spTgt spid="5">
                                            <p:txEl>
                                              <p:pRg st="12" end="1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5">
                                            <p:txEl>
                                              <p:pRg st="13" end="13"/>
                                            </p:txEl>
                                          </p:spTgt>
                                        </p:tgtEl>
                                        <p:attrNameLst>
                                          <p:attrName>style.visibility</p:attrName>
                                        </p:attrNameLst>
                                      </p:cBhvr>
                                      <p:to>
                                        <p:strVal val="visible"/>
                                      </p:to>
                                    </p:set>
                                    <p:animEffect transition="in" filter="fade">
                                      <p:cBhvr>
                                        <p:cTn id="28" dur="500"/>
                                        <p:tgtEl>
                                          <p:spTgt spid="5">
                                            <p:txEl>
                                              <p:pRg st="13" end="1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14" end="14"/>
                                            </p:txEl>
                                          </p:spTgt>
                                        </p:tgtEl>
                                        <p:attrNameLst>
                                          <p:attrName>style.visibility</p:attrName>
                                        </p:attrNameLst>
                                      </p:cBhvr>
                                      <p:to>
                                        <p:strVal val="visible"/>
                                      </p:to>
                                    </p:set>
                                    <p:animEffect transition="in" filter="fade">
                                      <p:cBhvr>
                                        <p:cTn id="33" dur="500"/>
                                        <p:tgtEl>
                                          <p:spTgt spid="5">
                                            <p:txEl>
                                              <p:pRg st="14" end="14"/>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5">
                                            <p:txEl>
                                              <p:pRg st="15" end="15"/>
                                            </p:txEl>
                                          </p:spTgt>
                                        </p:tgtEl>
                                        <p:attrNameLst>
                                          <p:attrName>style.visibility</p:attrName>
                                        </p:attrNameLst>
                                      </p:cBhvr>
                                      <p:to>
                                        <p:strVal val="visible"/>
                                      </p:to>
                                    </p:set>
                                    <p:animEffect transition="in" filter="fade">
                                      <p:cBhvr>
                                        <p:cTn id="36" dur="500"/>
                                        <p:tgtEl>
                                          <p:spTgt spid="5">
                                            <p:txEl>
                                              <p:pRg st="15" end="1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17" end="17"/>
                                            </p:txEl>
                                          </p:spTgt>
                                        </p:tgtEl>
                                        <p:attrNameLst>
                                          <p:attrName>style.visibility</p:attrName>
                                        </p:attrNameLst>
                                      </p:cBhvr>
                                      <p:to>
                                        <p:strVal val="visible"/>
                                      </p:to>
                                    </p:set>
                                    <p:animEffect transition="in" filter="fade">
                                      <p:cBhvr>
                                        <p:cTn id="41" dur="500"/>
                                        <p:tgtEl>
                                          <p:spTgt spid="5">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ru-RU" dirty="0"/>
              <a:t>Определяем високосный год</a:t>
            </a:r>
          </a:p>
        </p:txBody>
      </p:sp>
      <p:sp>
        <p:nvSpPr>
          <p:cNvPr id="3" name="Rectangle 2"/>
          <p:cNvSpPr/>
          <p:nvPr/>
        </p:nvSpPr>
        <p:spPr>
          <a:xfrm>
            <a:off x="838200" y="1690689"/>
            <a:ext cx="9650288" cy="4801314"/>
          </a:xfrm>
          <a:prstGeom prst="rect">
            <a:avLst/>
          </a:prstGeom>
        </p:spPr>
        <p:txBody>
          <a:bodyPr wrap="square">
            <a:spAutoFit/>
          </a:bodyPr>
          <a:lstStyle/>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Определить, является ли високосным введённый пользователем год</a:t>
            </a:r>
          </a:p>
          <a:p>
            <a:r>
              <a:rPr lang="en-US"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Високосный год делится на 4 и не делится на 100</a:t>
            </a:r>
          </a:p>
          <a:p>
            <a:r>
              <a:rPr lang="ru-RU"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Если год делится на 400, то он всё равно високосный</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"Enter year: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bool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isLeap</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4 == 0) &amp;&amp;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100 != 0)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400 == 0));</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isLeap</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is a leap year\n"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else</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year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is not a leap year\n"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pPr>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66C07B28-B81F-B31A-3E2C-B3071296829C}"/>
              </a:ext>
            </a:extLst>
          </p:cNvPr>
          <p:cNvSpPr txBox="1"/>
          <p:nvPr/>
        </p:nvSpPr>
        <p:spPr>
          <a:xfrm>
            <a:off x="5318721" y="6336268"/>
            <a:ext cx="5183358" cy="369332"/>
          </a:xfrm>
          <a:prstGeom prst="rect">
            <a:avLst/>
          </a:prstGeom>
          <a:noFill/>
        </p:spPr>
        <p:txBody>
          <a:bodyPr wrap="square">
            <a:spAutoFit/>
          </a:bodyPr>
          <a:lstStyle/>
          <a:p>
            <a:r>
              <a:rPr lang="en-US" dirty="0">
                <a:hlinkClick r:id="rId2"/>
              </a:rPr>
              <a:t>https://godbolt.org/z/nb9rnEeE8</a:t>
            </a:r>
            <a:r>
              <a:rPr lang="en-US" dirty="0"/>
              <a:t> </a:t>
            </a:r>
            <a:endParaRPr lang="ru-RU" dirty="0"/>
          </a:p>
        </p:txBody>
      </p:sp>
      <p:pic>
        <p:nvPicPr>
          <p:cNvPr id="6" name="Picture 5">
            <a:extLst>
              <a:ext uri="{FF2B5EF4-FFF2-40B4-BE49-F238E27FC236}">
                <a16:creationId xmlns:a16="http://schemas.microsoft.com/office/drawing/2014/main" id="{926CA404-D505-499C-B0C5-DC820C23DD7B}"/>
              </a:ext>
            </a:extLst>
          </p:cNvPr>
          <p:cNvPicPr>
            <a:picLocks noChangeAspect="1"/>
          </p:cNvPicPr>
          <p:nvPr/>
        </p:nvPicPr>
        <p:blipFill>
          <a:blip r:embed="rId3"/>
          <a:stretch>
            <a:fillRect/>
          </a:stretch>
        </p:blipFill>
        <p:spPr>
          <a:xfrm>
            <a:off x="9264352" y="3948423"/>
            <a:ext cx="2724530" cy="2724530"/>
          </a:xfrm>
          <a:prstGeom prst="rect">
            <a:avLst/>
          </a:prstGeom>
        </p:spPr>
      </p:pic>
    </p:spTree>
    <p:extLst>
      <p:ext uri="{BB962C8B-B14F-4D97-AF65-F5344CB8AC3E}">
        <p14:creationId xmlns:p14="http://schemas.microsoft.com/office/powerpoint/2010/main" val="1586898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animEffect transition="in" filter="fade">
                                      <p:cBhvr>
                                        <p:cTn id="21" dur="500"/>
                                        <p:tgtEl>
                                          <p:spTgt spid="3">
                                            <p:txEl>
                                              <p:pRg st="10" end="1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11" end="11"/>
                                            </p:txEl>
                                          </p:spTgt>
                                        </p:tgtEl>
                                        <p:attrNameLst>
                                          <p:attrName>style.visibility</p:attrName>
                                        </p:attrNameLst>
                                      </p:cBhvr>
                                      <p:to>
                                        <p:strVal val="visible"/>
                                      </p:to>
                                    </p:set>
                                    <p:animEffect transition="in" filter="fade">
                                      <p:cBhvr>
                                        <p:cTn id="26" dur="500"/>
                                        <p:tgtEl>
                                          <p:spTgt spid="3">
                                            <p:txEl>
                                              <p:pRg st="11" end="1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animEffect transition="in" filter="fade">
                                      <p:cBhvr>
                                        <p:cTn id="31" dur="500"/>
                                        <p:tgtEl>
                                          <p:spTgt spid="3">
                                            <p:txEl>
                                              <p:pRg st="12" end="1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13" end="13"/>
                                            </p:txEl>
                                          </p:spTgt>
                                        </p:tgtEl>
                                        <p:attrNameLst>
                                          <p:attrName>style.visibility</p:attrName>
                                        </p:attrNameLst>
                                      </p:cBhvr>
                                      <p:to>
                                        <p:strVal val="visible"/>
                                      </p:to>
                                    </p:set>
                                    <p:animEffect transition="in" filter="fade">
                                      <p:cBhvr>
                                        <p:cTn id="34" dur="500"/>
                                        <p:tgtEl>
                                          <p:spTgt spid="3">
                                            <p:txEl>
                                              <p:pRg st="13" end="1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animEffect transition="in" filter="fade">
                                      <p:cBhvr>
                                        <p:cTn id="39" dur="500"/>
                                        <p:tgtEl>
                                          <p:spTgt spid="3">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5" end="15"/>
                                            </p:txEl>
                                          </p:spTgt>
                                        </p:tgtEl>
                                        <p:attrNameLst>
                                          <p:attrName>style.visibility</p:attrName>
                                        </p:attrNameLst>
                                      </p:cBhvr>
                                      <p:to>
                                        <p:strVal val="visible"/>
                                      </p:to>
                                    </p:set>
                                    <p:animEffect transition="in" filter="fade">
                                      <p:cBhvr>
                                        <p:cTn id="42"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Программа </a:t>
            </a:r>
            <a:r>
              <a:rPr lang="en-US" dirty="0"/>
              <a:t>Hello, World!</a:t>
            </a:r>
            <a:endParaRPr lang="ru-RU" dirty="0"/>
          </a:p>
        </p:txBody>
      </p:sp>
      <p:sp>
        <p:nvSpPr>
          <p:cNvPr id="6" name="Прямоугольник 5"/>
          <p:cNvSpPr/>
          <p:nvPr/>
        </p:nvSpPr>
        <p:spPr>
          <a:xfrm>
            <a:off x="869385" y="1697615"/>
            <a:ext cx="8630107" cy="2057423"/>
          </a:xfrm>
          <a:prstGeom prst="rect">
            <a:avLst/>
          </a:prstGeom>
        </p:spPr>
        <p:txBody>
          <a:bodyPr wrap="square">
            <a:spAutoFit/>
          </a:bodyPr>
          <a:lstStyle/>
          <a:p>
            <a:pPr defTabSz="444500">
              <a:lnSpc>
                <a:spcPct val="115000"/>
              </a:lnSpc>
            </a:pPr>
            <a:r>
              <a:rPr lang="ru-RU" sz="1600" dirty="0">
                <a:solidFill>
                  <a:srgbClr val="0000FF"/>
                </a:solidFill>
                <a:latin typeface="Consolas"/>
                <a:ea typeface="Calibri"/>
                <a:cs typeface="Times New Roman"/>
              </a:rPr>
              <a:t>#</a:t>
            </a:r>
            <a:r>
              <a:rPr lang="ru-RU" sz="1600" dirty="0" err="1">
                <a:solidFill>
                  <a:srgbClr val="0000FF"/>
                </a:solidFill>
                <a:latin typeface="Consolas"/>
                <a:ea typeface="Calibri"/>
                <a:cs typeface="Times New Roman"/>
              </a:rPr>
              <a:t>include</a:t>
            </a:r>
            <a:r>
              <a:rPr lang="ru-RU" sz="1600" dirty="0">
                <a:solidFill>
                  <a:srgbClr val="000000"/>
                </a:solidFill>
                <a:latin typeface="Consolas"/>
                <a:ea typeface="Calibri"/>
                <a:cs typeface="Times New Roman"/>
              </a:rPr>
              <a:t> </a:t>
            </a:r>
            <a:r>
              <a:rPr lang="ru-RU" sz="1600" dirty="0">
                <a:solidFill>
                  <a:srgbClr val="A31515"/>
                </a:solidFill>
                <a:latin typeface="Consolas"/>
                <a:ea typeface="Calibri"/>
                <a:cs typeface="Times New Roman"/>
              </a:rPr>
              <a:t>&lt;</a:t>
            </a:r>
            <a:r>
              <a:rPr lang="ru-RU" sz="1600" dirty="0" err="1">
                <a:solidFill>
                  <a:srgbClr val="A31515"/>
                </a:solidFill>
                <a:latin typeface="Consolas"/>
                <a:ea typeface="Calibri"/>
                <a:cs typeface="Times New Roman"/>
              </a:rPr>
              <a:t>iostream</a:t>
            </a:r>
            <a:r>
              <a:rPr lang="ru-RU" sz="1600" dirty="0">
                <a:solidFill>
                  <a:srgbClr val="A31515"/>
                </a:solidFill>
                <a:latin typeface="Consolas"/>
                <a:ea typeface="Calibri"/>
                <a:cs typeface="Times New Roman"/>
              </a:rPr>
              <a:t>&gt;</a:t>
            </a:r>
            <a:endParaRPr lang="ru-RU" sz="1600" dirty="0">
              <a:ea typeface="Calibri"/>
              <a:cs typeface="Times New Roman"/>
            </a:endParaRPr>
          </a:p>
          <a:p>
            <a:pPr defTabSz="444500">
              <a:lnSpc>
                <a:spcPct val="115000"/>
              </a:lnSpc>
            </a:pPr>
            <a:r>
              <a:rPr lang="ru-RU" sz="1600" dirty="0">
                <a:solidFill>
                  <a:srgbClr val="000000"/>
                </a:solidFill>
                <a:latin typeface="Consolas"/>
                <a:ea typeface="Calibri"/>
                <a:cs typeface="Times New Roman"/>
              </a:rPr>
              <a:t> </a:t>
            </a:r>
            <a:endParaRPr lang="ru-RU" sz="1600" dirty="0">
              <a:ea typeface="Calibri"/>
              <a:cs typeface="Times New Roman"/>
            </a:endParaRPr>
          </a:p>
          <a:p>
            <a:pPr defTabSz="444500">
              <a:lnSpc>
                <a:spcPct val="115000"/>
              </a:lnSpc>
            </a:pPr>
            <a:r>
              <a:rPr lang="en-US" sz="1600" dirty="0">
                <a:solidFill>
                  <a:srgbClr val="0000FF"/>
                </a:solidFill>
                <a:latin typeface="Consolas"/>
                <a:ea typeface="Calibri"/>
                <a:cs typeface="Times New Roman"/>
              </a:rPr>
              <a:t>int</a:t>
            </a:r>
            <a:r>
              <a:rPr lang="ru-RU" sz="1600" dirty="0">
                <a:solidFill>
                  <a:srgbClr val="000000"/>
                </a:solidFill>
                <a:latin typeface="Consolas"/>
                <a:ea typeface="Calibri"/>
                <a:cs typeface="Times New Roman"/>
              </a:rPr>
              <a:t> </a:t>
            </a:r>
            <a:r>
              <a:rPr lang="ru-RU" sz="1600" i="1" dirty="0" err="1">
                <a:solidFill>
                  <a:srgbClr val="880000"/>
                </a:solidFill>
                <a:latin typeface="Consolas"/>
                <a:ea typeface="Calibri"/>
                <a:cs typeface="Times New Roman"/>
              </a:rPr>
              <a:t>main</a:t>
            </a:r>
            <a:r>
              <a:rPr lang="ru-RU" sz="1600" dirty="0">
                <a:solidFill>
                  <a:srgbClr val="000000"/>
                </a:solidFill>
                <a:latin typeface="Consolas"/>
                <a:ea typeface="Calibri"/>
                <a:cs typeface="Times New Roman"/>
              </a:rPr>
              <a:t>()</a:t>
            </a:r>
            <a:endParaRPr lang="ru-RU" sz="1600" dirty="0">
              <a:ea typeface="Calibri"/>
              <a:cs typeface="Times New Roman"/>
            </a:endParaRPr>
          </a:p>
          <a:p>
            <a:pPr defTabSz="444500">
              <a:lnSpc>
                <a:spcPct val="115000"/>
              </a:lnSpc>
            </a:pPr>
            <a:r>
              <a:rPr lang="ru-RU" sz="1600" dirty="0">
                <a:solidFill>
                  <a:srgbClr val="000000"/>
                </a:solidFill>
                <a:latin typeface="Consolas"/>
                <a:ea typeface="Calibri"/>
                <a:cs typeface="Times New Roman"/>
              </a:rPr>
              <a:t>{</a:t>
            </a:r>
            <a:endParaRPr lang="ru-RU" sz="1600" dirty="0">
              <a:ea typeface="Calibri"/>
              <a:cs typeface="Times New Roman"/>
            </a:endParaRPr>
          </a:p>
          <a:p>
            <a:pPr defTabSz="444500">
              <a:lnSpc>
                <a:spcPct val="115000"/>
              </a:lnSpc>
            </a:pPr>
            <a:r>
              <a:rPr lang="ru-RU" sz="1600" dirty="0">
                <a:solidFill>
                  <a:srgbClr val="000000"/>
                </a:solidFill>
                <a:latin typeface="Consolas"/>
                <a:ea typeface="Calibri"/>
                <a:cs typeface="Times New Roman"/>
              </a:rPr>
              <a:t>	</a:t>
            </a:r>
            <a:r>
              <a:rPr lang="ru-RU" sz="1600" dirty="0">
                <a:solidFill>
                  <a:srgbClr val="008000"/>
                </a:solidFill>
                <a:latin typeface="Consolas"/>
                <a:ea typeface="Calibri"/>
                <a:cs typeface="Times New Roman"/>
              </a:rPr>
              <a:t>// Вывод в стандартный поток вывода</a:t>
            </a:r>
            <a:endParaRPr lang="ru-RU" sz="1600" dirty="0">
              <a:ea typeface="Calibri"/>
              <a:cs typeface="Times New Roman"/>
            </a:endParaRPr>
          </a:p>
          <a:p>
            <a:pPr defTabSz="444500">
              <a:lnSpc>
                <a:spcPct val="115000"/>
              </a:lnSpc>
            </a:pPr>
            <a:r>
              <a:rPr lang="ru-RU" sz="1600" dirty="0">
                <a:solidFill>
                  <a:srgbClr val="000000"/>
                </a:solidFill>
                <a:latin typeface="Consolas"/>
                <a:ea typeface="Calibri"/>
                <a:cs typeface="Times New Roman"/>
              </a:rPr>
              <a:t>	</a:t>
            </a:r>
            <a:r>
              <a:rPr lang="en-US" sz="1600" i="1" dirty="0" err="1">
                <a:solidFill>
                  <a:srgbClr val="216F85"/>
                </a:solidFill>
                <a:latin typeface="Consolas"/>
                <a:ea typeface="Calibri"/>
                <a:cs typeface="Times New Roman"/>
              </a:rPr>
              <a:t>std</a:t>
            </a:r>
            <a:r>
              <a:rPr lang="en-US" sz="1600" dirty="0">
                <a:solidFill>
                  <a:srgbClr val="000000"/>
                </a:solidFill>
                <a:latin typeface="Consolas"/>
                <a:ea typeface="Calibri"/>
                <a:cs typeface="Times New Roman"/>
              </a:rPr>
              <a:t>::</a:t>
            </a:r>
            <a:r>
              <a:rPr lang="en-US" sz="1600" i="1" dirty="0" err="1">
                <a:solidFill>
                  <a:srgbClr val="000080"/>
                </a:solidFill>
                <a:latin typeface="Consolas"/>
                <a:ea typeface="Calibri"/>
                <a:cs typeface="Times New Roman"/>
              </a:rPr>
              <a:t>cout</a:t>
            </a:r>
            <a:r>
              <a:rPr lang="en-US" sz="1600" dirty="0">
                <a:solidFill>
                  <a:srgbClr val="000000"/>
                </a:solidFill>
                <a:latin typeface="Consolas"/>
                <a:ea typeface="Calibri"/>
                <a:cs typeface="Times New Roman"/>
              </a:rPr>
              <a:t> &lt;&lt; </a:t>
            </a:r>
            <a:r>
              <a:rPr lang="en-US" sz="1600" dirty="0">
                <a:solidFill>
                  <a:srgbClr val="A31515"/>
                </a:solidFill>
                <a:latin typeface="Consolas"/>
                <a:ea typeface="Calibri"/>
                <a:cs typeface="Times New Roman"/>
              </a:rPr>
              <a:t>"Hello, world!"</a:t>
            </a:r>
            <a:r>
              <a:rPr lang="en-US" sz="1600" dirty="0">
                <a:solidFill>
                  <a:srgbClr val="000000"/>
                </a:solidFill>
                <a:latin typeface="Consolas"/>
                <a:ea typeface="Calibri"/>
                <a:cs typeface="Times New Roman"/>
              </a:rPr>
              <a:t> &lt;&lt; </a:t>
            </a:r>
            <a:r>
              <a:rPr lang="en-US" sz="1600" i="1" dirty="0" err="1">
                <a:solidFill>
                  <a:srgbClr val="216F85"/>
                </a:solidFill>
                <a:latin typeface="Consolas"/>
                <a:ea typeface="Calibri"/>
                <a:cs typeface="Times New Roman"/>
              </a:rPr>
              <a:t>std</a:t>
            </a:r>
            <a:r>
              <a:rPr lang="en-US" sz="1600" dirty="0">
                <a:solidFill>
                  <a:srgbClr val="000000"/>
                </a:solidFill>
                <a:latin typeface="Consolas"/>
                <a:ea typeface="Calibri"/>
                <a:cs typeface="Times New Roman"/>
              </a:rPr>
              <a:t>::</a:t>
            </a:r>
            <a:r>
              <a:rPr lang="en-US" sz="1600" i="1" dirty="0" err="1">
                <a:solidFill>
                  <a:srgbClr val="880000"/>
                </a:solidFill>
                <a:latin typeface="Consolas"/>
                <a:ea typeface="Calibri"/>
                <a:cs typeface="Times New Roman"/>
              </a:rPr>
              <a:t>endl</a:t>
            </a:r>
            <a:r>
              <a:rPr lang="en-US" sz="1600" dirty="0">
                <a:solidFill>
                  <a:srgbClr val="000000"/>
                </a:solidFill>
                <a:latin typeface="Consolas"/>
                <a:ea typeface="Calibri"/>
                <a:cs typeface="Times New Roman"/>
              </a:rPr>
              <a:t>;</a:t>
            </a:r>
            <a:endParaRPr lang="ru-RU" sz="1600" dirty="0">
              <a:ea typeface="Calibri"/>
              <a:cs typeface="Times New Roman"/>
            </a:endParaRPr>
          </a:p>
          <a:p>
            <a:pPr defTabSz="444500">
              <a:lnSpc>
                <a:spcPct val="115000"/>
              </a:lnSpc>
              <a:spcAft>
                <a:spcPts val="1000"/>
              </a:spcAft>
            </a:pPr>
            <a:r>
              <a:rPr lang="ru-RU" sz="1600" dirty="0">
                <a:solidFill>
                  <a:srgbClr val="000000"/>
                </a:solidFill>
                <a:latin typeface="Consolas"/>
                <a:ea typeface="Calibri"/>
                <a:cs typeface="Times New Roman"/>
              </a:rPr>
              <a:t>}</a:t>
            </a:r>
            <a:endParaRPr lang="ru-RU" sz="1600" dirty="0">
              <a:ea typeface="Calibri"/>
              <a:cs typeface="Times New Roman"/>
            </a:endParaRPr>
          </a:p>
        </p:txBody>
      </p:sp>
      <p:sp>
        <p:nvSpPr>
          <p:cNvPr id="3" name="Rectangle 2">
            <a:extLst>
              <a:ext uri="{FF2B5EF4-FFF2-40B4-BE49-F238E27FC236}">
                <a16:creationId xmlns:a16="http://schemas.microsoft.com/office/drawing/2014/main" id="{52DDD277-11BD-4801-9E7B-B53D52F70B83}"/>
              </a:ext>
            </a:extLst>
          </p:cNvPr>
          <p:cNvSpPr/>
          <p:nvPr/>
        </p:nvSpPr>
        <p:spPr>
          <a:xfrm>
            <a:off x="869385" y="4293096"/>
            <a:ext cx="9002216" cy="2031325"/>
          </a:xfrm>
          <a:prstGeom prst="rect">
            <a:avLst/>
          </a:prstGeom>
        </p:spPr>
        <p:txBody>
          <a:bodyPr wrap="square">
            <a:spAutoFit/>
          </a:bodyPr>
          <a:lstStyle/>
          <a:p>
            <a:r>
              <a:rPr lang="ru-RU" dirty="0">
                <a:solidFill>
                  <a:srgbClr val="008000"/>
                </a:solidFill>
                <a:latin typeface="Consolas"/>
                <a:ea typeface="Calibri"/>
                <a:cs typeface="Times New Roman"/>
              </a:rPr>
              <a:t>// В </a:t>
            </a:r>
            <a:r>
              <a:rPr lang="en-US" dirty="0">
                <a:solidFill>
                  <a:srgbClr val="008000"/>
                </a:solidFill>
                <a:latin typeface="Consolas"/>
                <a:ea typeface="Calibri"/>
                <a:cs typeface="Times New Roman"/>
              </a:rPr>
              <a:t>C++23 </a:t>
            </a:r>
            <a:r>
              <a:rPr lang="ru-RU" dirty="0">
                <a:solidFill>
                  <a:srgbClr val="008000"/>
                </a:solidFill>
                <a:latin typeface="Consolas"/>
                <a:ea typeface="Calibri"/>
                <a:cs typeface="Times New Roman"/>
              </a:rPr>
              <a:t>можно использовать </a:t>
            </a:r>
            <a:r>
              <a:rPr lang="en-US" dirty="0">
                <a:solidFill>
                  <a:srgbClr val="008000"/>
                </a:solidFill>
                <a:latin typeface="Consolas"/>
                <a:ea typeface="Calibri"/>
                <a:cs typeface="Times New Roman"/>
              </a:rPr>
              <a:t>std::print</a:t>
            </a:r>
            <a:endParaRPr lang="en-US" b="0" dirty="0">
              <a:solidFill>
                <a:srgbClr val="AF00DB"/>
              </a:solidFill>
              <a:effectLst/>
              <a:latin typeface="Consolas" panose="020B0609020204030204" pitchFamily="49" charset="0"/>
            </a:endParaRPr>
          </a:p>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&lt;print&gt;</a:t>
            </a:r>
            <a:endParaRPr lang="en-US" b="0" dirty="0">
              <a:solidFill>
                <a:srgbClr val="3B3B3B"/>
              </a:solidFill>
              <a:effectLst/>
              <a:latin typeface="Consolas" panose="020B0609020204030204" pitchFamily="49" charset="0"/>
            </a:endParaRP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a:solidFill>
                  <a:srgbClr val="795E26"/>
                </a:solidFill>
                <a:effectLst/>
                <a:latin typeface="Consolas" panose="020B0609020204030204" pitchFamily="49" charset="0"/>
              </a:rPr>
              <a:t>print</a:t>
            </a:r>
            <a:r>
              <a:rPr lang="en-US" b="0" dirty="0">
                <a:solidFill>
                  <a:srgbClr val="3B3B3B"/>
                </a:solidFill>
                <a:effectLst/>
                <a:latin typeface="Consolas" panose="020B0609020204030204" pitchFamily="49" charset="0"/>
              </a:rPr>
              <a:t>(</a:t>
            </a:r>
            <a:r>
              <a:rPr lang="en-US" b="0" dirty="0">
                <a:solidFill>
                  <a:srgbClr val="A31515"/>
                </a:solidFill>
                <a:effectLst/>
                <a:latin typeface="Consolas" panose="020B0609020204030204" pitchFamily="49" charset="0"/>
              </a:rPr>
              <a:t>"Hello, world"</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39123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838200" y="365125"/>
            <a:ext cx="10515600" cy="1325563"/>
          </a:xfrm>
        </p:spPr>
        <p:txBody>
          <a:bodyPr>
            <a:normAutofit/>
          </a:bodyPr>
          <a:lstStyle/>
          <a:p>
            <a:r>
              <a:rPr lang="ru-RU"/>
              <a:t>Операторы инкремента и декремента</a:t>
            </a:r>
          </a:p>
        </p:txBody>
      </p:sp>
      <p:sp>
        <p:nvSpPr>
          <p:cNvPr id="34819" name="Rectangle 3"/>
          <p:cNvSpPr>
            <a:spLocks noGrp="1" noChangeArrowheads="1"/>
          </p:cNvSpPr>
          <p:nvPr>
            <p:ph idx="1"/>
          </p:nvPr>
        </p:nvSpPr>
        <p:spPr>
          <a:xfrm>
            <a:off x="838200" y="1825625"/>
            <a:ext cx="10515600" cy="4351338"/>
          </a:xfrm>
        </p:spPr>
        <p:txBody>
          <a:bodyPr>
            <a:normAutofit fontScale="92500" lnSpcReduction="10000"/>
          </a:bodyPr>
          <a:lstStyle/>
          <a:p>
            <a:r>
              <a:rPr lang="ru-RU" dirty="0"/>
              <a:t>Увеличивают или уменьшают значение операнда на 1</a:t>
            </a:r>
          </a:p>
          <a:p>
            <a:pPr lvl="1"/>
            <a:r>
              <a:rPr lang="ru-RU" dirty="0"/>
              <a:t>++</a:t>
            </a:r>
          </a:p>
          <a:p>
            <a:pPr lvl="1"/>
            <a:r>
              <a:rPr lang="ru-RU" dirty="0"/>
              <a:t>--</a:t>
            </a:r>
            <a:endParaRPr lang="en-US" dirty="0"/>
          </a:p>
          <a:p>
            <a:r>
              <a:rPr lang="ru-RU" dirty="0"/>
              <a:t>Имеют две формы</a:t>
            </a:r>
          </a:p>
          <a:p>
            <a:pPr lvl="1"/>
            <a:r>
              <a:rPr lang="ru-RU" dirty="0"/>
              <a:t>Префиксная форма (возвращает новое значение аргумента)</a:t>
            </a:r>
          </a:p>
          <a:p>
            <a:pPr lvl="2"/>
            <a:r>
              <a:rPr lang="en-US" dirty="0" err="1">
                <a:latin typeface="Consolas" panose="020B0609020204030204" pitchFamily="49" charset="0"/>
              </a:rPr>
              <a:t>int</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 = 0;</a:t>
            </a:r>
            <a:br>
              <a:rPr lang="ru-RU" dirty="0">
                <a:latin typeface="Consolas" panose="020B0609020204030204" pitchFamily="49" charset="0"/>
              </a:rPr>
            </a:br>
            <a:r>
              <a:rPr lang="en-US" dirty="0" err="1">
                <a:latin typeface="Consolas" panose="020B0609020204030204" pitchFamily="49" charset="0"/>
              </a:rPr>
              <a:t>int</a:t>
            </a:r>
            <a:r>
              <a:rPr lang="en-US" dirty="0">
                <a:latin typeface="Consolas" panose="020B0609020204030204" pitchFamily="49" charset="0"/>
              </a:rPr>
              <a:t> j = ++</a:t>
            </a:r>
            <a:r>
              <a:rPr lang="en-US" dirty="0" err="1">
                <a:latin typeface="Consolas" panose="020B0609020204030204" pitchFamily="49" charset="0"/>
              </a:rPr>
              <a:t>i</a:t>
            </a:r>
            <a:r>
              <a:rPr lang="en-US" dirty="0">
                <a:latin typeface="Consolas" panose="020B0609020204030204" pitchFamily="49" charset="0"/>
              </a:rPr>
              <a:t>; /* </a:t>
            </a:r>
            <a:r>
              <a:rPr lang="en-US" dirty="0" err="1">
                <a:latin typeface="Consolas" panose="020B0609020204030204" pitchFamily="49" charset="0"/>
              </a:rPr>
              <a:t>i</a:t>
            </a:r>
            <a:r>
              <a:rPr lang="en-US" dirty="0">
                <a:latin typeface="Consolas" panose="020B0609020204030204" pitchFamily="49" charset="0"/>
              </a:rPr>
              <a:t> = 1; j = 1; */</a:t>
            </a:r>
            <a:endParaRPr lang="ru-RU" dirty="0">
              <a:latin typeface="Consolas" panose="020B0609020204030204" pitchFamily="49" charset="0"/>
            </a:endParaRPr>
          </a:p>
          <a:p>
            <a:pPr lvl="1"/>
            <a:r>
              <a:rPr lang="ru-RU" dirty="0"/>
              <a:t>Постфиксная форма (возвращает старое значение аргумента)</a:t>
            </a:r>
            <a:endParaRPr lang="en-US" dirty="0"/>
          </a:p>
          <a:p>
            <a:pPr lvl="2"/>
            <a:r>
              <a:rPr lang="en-US" dirty="0" err="1">
                <a:latin typeface="Consolas" panose="020B0609020204030204" pitchFamily="49" charset="0"/>
              </a:rPr>
              <a:t>int</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 = 0;</a:t>
            </a:r>
            <a:br>
              <a:rPr lang="en-US" dirty="0">
                <a:latin typeface="Consolas" panose="020B0609020204030204" pitchFamily="49" charset="0"/>
              </a:rPr>
            </a:br>
            <a:r>
              <a:rPr lang="en-US" dirty="0" err="1">
                <a:latin typeface="Consolas" panose="020B0609020204030204" pitchFamily="49" charset="0"/>
              </a:rPr>
              <a:t>int</a:t>
            </a:r>
            <a:r>
              <a:rPr lang="en-US" dirty="0">
                <a:latin typeface="Consolas" panose="020B0609020204030204" pitchFamily="49" charset="0"/>
              </a:rPr>
              <a:t> j = </a:t>
            </a:r>
            <a:r>
              <a:rPr lang="en-US" dirty="0" err="1">
                <a:latin typeface="Consolas" panose="020B0609020204030204" pitchFamily="49" charset="0"/>
              </a:rPr>
              <a:t>i</a:t>
            </a:r>
            <a:r>
              <a:rPr lang="en-US" dirty="0">
                <a:latin typeface="Consolas" panose="020B0609020204030204" pitchFamily="49" charset="0"/>
              </a:rPr>
              <a:t>--; /* </a:t>
            </a:r>
            <a:r>
              <a:rPr lang="en-US" dirty="0" err="1">
                <a:latin typeface="Consolas" panose="020B0609020204030204" pitchFamily="49" charset="0"/>
              </a:rPr>
              <a:t>i</a:t>
            </a:r>
            <a:r>
              <a:rPr lang="en-US" dirty="0">
                <a:latin typeface="Consolas" panose="020B0609020204030204" pitchFamily="49" charset="0"/>
              </a:rPr>
              <a:t> = -1; j = 0; */</a:t>
            </a:r>
            <a:endParaRPr lang="ru-RU" dirty="0">
              <a:latin typeface="Consolas" panose="020B0609020204030204" pitchFamily="49" charset="0"/>
            </a:endParaRPr>
          </a:p>
          <a:p>
            <a:r>
              <a:rPr lang="ru-RU" dirty="0"/>
              <a:t>Операторы инкремента и декремента можно применять только к переменным</a:t>
            </a:r>
          </a:p>
          <a:p>
            <a:pPr lvl="1"/>
            <a:r>
              <a:rPr lang="en-US" dirty="0" err="1">
                <a:latin typeface="Consolas" panose="020B0609020204030204" pitchFamily="49" charset="0"/>
              </a:rPr>
              <a:t>int</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 = (j + y)++; /*</a:t>
            </a:r>
            <a:r>
              <a:rPr lang="ru-RU" dirty="0">
                <a:latin typeface="Consolas" panose="020B0609020204030204" pitchFamily="49" charset="0"/>
              </a:rPr>
              <a:t> ошибка</a:t>
            </a:r>
            <a:r>
              <a:rPr lang="en-US" dirty="0">
                <a:latin typeface="Consolas" panose="020B0609020204030204" pitchFamily="49" charset="0"/>
              </a:rPr>
              <a:t> */</a:t>
            </a:r>
            <a:endParaRPr lang="ru-RU" dirty="0">
              <a:latin typeface="Consolas" panose="020B0609020204030204" pitchFamily="49" charset="0"/>
            </a:endParaRPr>
          </a:p>
        </p:txBody>
      </p:sp>
    </p:spTree>
    <p:custDataLst>
      <p:tags r:id="rId1"/>
    </p:custDataLst>
    <p:extLst>
      <p:ext uri="{BB962C8B-B14F-4D97-AF65-F5344CB8AC3E}">
        <p14:creationId xmlns:p14="http://schemas.microsoft.com/office/powerpoint/2010/main" val="210748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animEffect transition="in" filter="fade">
                                      <p:cBhvr>
                                        <p:cTn id="7" dur="2000"/>
                                        <p:tgtEl>
                                          <p:spTgt spid="3481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4819">
                                            <p:txEl>
                                              <p:pRg st="1" end="1"/>
                                            </p:txEl>
                                          </p:spTgt>
                                        </p:tgtEl>
                                        <p:attrNameLst>
                                          <p:attrName>style.visibility</p:attrName>
                                        </p:attrNameLst>
                                      </p:cBhvr>
                                      <p:to>
                                        <p:strVal val="visible"/>
                                      </p:to>
                                    </p:set>
                                    <p:animEffect transition="in" filter="fade">
                                      <p:cBhvr>
                                        <p:cTn id="10" dur="2000"/>
                                        <p:tgtEl>
                                          <p:spTgt spid="3481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819">
                                            <p:txEl>
                                              <p:pRg st="2" end="2"/>
                                            </p:txEl>
                                          </p:spTgt>
                                        </p:tgtEl>
                                        <p:attrNameLst>
                                          <p:attrName>style.visibility</p:attrName>
                                        </p:attrNameLst>
                                      </p:cBhvr>
                                      <p:to>
                                        <p:strVal val="visible"/>
                                      </p:to>
                                    </p:set>
                                    <p:animEffect transition="in" filter="fade">
                                      <p:cBhvr>
                                        <p:cTn id="13" dur="2000"/>
                                        <p:tgtEl>
                                          <p:spTgt spid="3481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4819">
                                            <p:txEl>
                                              <p:pRg st="3" end="3"/>
                                            </p:txEl>
                                          </p:spTgt>
                                        </p:tgtEl>
                                        <p:attrNameLst>
                                          <p:attrName>style.visibility</p:attrName>
                                        </p:attrNameLst>
                                      </p:cBhvr>
                                      <p:to>
                                        <p:strVal val="visible"/>
                                      </p:to>
                                    </p:set>
                                    <p:animEffect transition="in" filter="fade">
                                      <p:cBhvr>
                                        <p:cTn id="18" dur="2000"/>
                                        <p:tgtEl>
                                          <p:spTgt spid="34819">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4819">
                                            <p:txEl>
                                              <p:pRg st="4" end="4"/>
                                            </p:txEl>
                                          </p:spTgt>
                                        </p:tgtEl>
                                        <p:attrNameLst>
                                          <p:attrName>style.visibility</p:attrName>
                                        </p:attrNameLst>
                                      </p:cBhvr>
                                      <p:to>
                                        <p:strVal val="visible"/>
                                      </p:to>
                                    </p:set>
                                    <p:animEffect transition="in" filter="fade">
                                      <p:cBhvr>
                                        <p:cTn id="21" dur="2000"/>
                                        <p:tgtEl>
                                          <p:spTgt spid="34819">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819">
                                            <p:txEl>
                                              <p:pRg st="5" end="5"/>
                                            </p:txEl>
                                          </p:spTgt>
                                        </p:tgtEl>
                                        <p:attrNameLst>
                                          <p:attrName>style.visibility</p:attrName>
                                        </p:attrNameLst>
                                      </p:cBhvr>
                                      <p:to>
                                        <p:strVal val="visible"/>
                                      </p:to>
                                    </p:set>
                                    <p:animEffect transition="in" filter="fade">
                                      <p:cBhvr>
                                        <p:cTn id="24" dur="2000"/>
                                        <p:tgtEl>
                                          <p:spTgt spid="34819">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4819">
                                            <p:txEl>
                                              <p:pRg st="6" end="6"/>
                                            </p:txEl>
                                          </p:spTgt>
                                        </p:tgtEl>
                                        <p:attrNameLst>
                                          <p:attrName>style.visibility</p:attrName>
                                        </p:attrNameLst>
                                      </p:cBhvr>
                                      <p:to>
                                        <p:strVal val="visible"/>
                                      </p:to>
                                    </p:set>
                                    <p:animEffect transition="in" filter="fade">
                                      <p:cBhvr>
                                        <p:cTn id="27" dur="2000"/>
                                        <p:tgtEl>
                                          <p:spTgt spid="34819">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4819">
                                            <p:txEl>
                                              <p:pRg st="7" end="7"/>
                                            </p:txEl>
                                          </p:spTgt>
                                        </p:tgtEl>
                                        <p:attrNameLst>
                                          <p:attrName>style.visibility</p:attrName>
                                        </p:attrNameLst>
                                      </p:cBhvr>
                                      <p:to>
                                        <p:strVal val="visible"/>
                                      </p:to>
                                    </p:set>
                                    <p:animEffect transition="in" filter="fade">
                                      <p:cBhvr>
                                        <p:cTn id="30" dur="2000"/>
                                        <p:tgtEl>
                                          <p:spTgt spid="34819">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4819">
                                            <p:txEl>
                                              <p:pRg st="8" end="8"/>
                                            </p:txEl>
                                          </p:spTgt>
                                        </p:tgtEl>
                                        <p:attrNameLst>
                                          <p:attrName>style.visibility</p:attrName>
                                        </p:attrNameLst>
                                      </p:cBhvr>
                                      <p:to>
                                        <p:strVal val="visible"/>
                                      </p:to>
                                    </p:set>
                                    <p:animEffect transition="in" filter="fade">
                                      <p:cBhvr>
                                        <p:cTn id="35" dur="2000"/>
                                        <p:tgtEl>
                                          <p:spTgt spid="34819">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4819">
                                            <p:txEl>
                                              <p:pRg st="9" end="9"/>
                                            </p:txEl>
                                          </p:spTgt>
                                        </p:tgtEl>
                                        <p:attrNameLst>
                                          <p:attrName>style.visibility</p:attrName>
                                        </p:attrNameLst>
                                      </p:cBhvr>
                                      <p:to>
                                        <p:strVal val="visible"/>
                                      </p:to>
                                    </p:set>
                                    <p:animEffect transition="in" filter="fade">
                                      <p:cBhvr>
                                        <p:cTn id="38" dur="2000"/>
                                        <p:tgtEl>
                                          <p:spTgt spid="3481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24000" y="117694"/>
            <a:ext cx="9036496" cy="6186309"/>
          </a:xfrm>
          <a:prstGeom prst="rect">
            <a:avLst/>
          </a:prstGeom>
        </p:spPr>
        <p:txBody>
          <a:bodyPr wrap="square">
            <a:spAutoFit/>
          </a:bodyPr>
          <a:lstStyle/>
          <a:p>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Пользователь вводит натуральное число.</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Вывести количество цифр 2 в десятичной записи этого числа</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"Enter a natural number: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&gt;&gt;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twos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0;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const 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units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10;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units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число в разряде единиц</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units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2)</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twos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    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10;</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0);</a:t>
            </a:r>
            <a:endParaRPr lang="ru-RU" dirty="0">
              <a:latin typeface="Consolas" panose="020B0609020204030204" pitchFamily="49" charset="0"/>
              <a:ea typeface="Calibri" panose="020F0502020204030204" pitchFamily="34" charset="0"/>
              <a:cs typeface="Times New Roman" panose="02020603050405020304" pitchFamily="18"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"Decimal notation of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contains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twos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2</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s\n"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a:p>
            <a:pPr>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5B069077-5A2B-DDB3-9567-13F186339577}"/>
              </a:ext>
            </a:extLst>
          </p:cNvPr>
          <p:cNvSpPr txBox="1"/>
          <p:nvPr/>
        </p:nvSpPr>
        <p:spPr>
          <a:xfrm>
            <a:off x="6477583" y="6322753"/>
            <a:ext cx="3759627" cy="369332"/>
          </a:xfrm>
          <a:prstGeom prst="rect">
            <a:avLst/>
          </a:prstGeom>
          <a:noFill/>
        </p:spPr>
        <p:txBody>
          <a:bodyPr wrap="square">
            <a:spAutoFit/>
          </a:bodyPr>
          <a:lstStyle/>
          <a:p>
            <a:r>
              <a:rPr lang="en-US" dirty="0">
                <a:hlinkClick r:id="rId2"/>
              </a:rPr>
              <a:t>https://godbolt.org/z/EvsY4bMjd</a:t>
            </a:r>
            <a:r>
              <a:rPr lang="ru-RU" dirty="0"/>
              <a:t> </a:t>
            </a:r>
          </a:p>
        </p:txBody>
      </p:sp>
      <p:pic>
        <p:nvPicPr>
          <p:cNvPr id="4" name="Picture 3">
            <a:extLst>
              <a:ext uri="{FF2B5EF4-FFF2-40B4-BE49-F238E27FC236}">
                <a16:creationId xmlns:a16="http://schemas.microsoft.com/office/drawing/2014/main" id="{C76829E8-F542-871F-26E4-FC0F07492D52}"/>
              </a:ext>
            </a:extLst>
          </p:cNvPr>
          <p:cNvPicPr>
            <a:picLocks noChangeAspect="1"/>
          </p:cNvPicPr>
          <p:nvPr/>
        </p:nvPicPr>
        <p:blipFill>
          <a:blip r:embed="rId3"/>
          <a:stretch>
            <a:fillRect/>
          </a:stretch>
        </p:blipFill>
        <p:spPr>
          <a:xfrm>
            <a:off x="10237210" y="4941168"/>
            <a:ext cx="1754949" cy="1799138"/>
          </a:xfrm>
          <a:prstGeom prst="rect">
            <a:avLst/>
          </a:prstGeom>
        </p:spPr>
      </p:pic>
    </p:spTree>
    <p:extLst>
      <p:ext uri="{BB962C8B-B14F-4D97-AF65-F5344CB8AC3E}">
        <p14:creationId xmlns:p14="http://schemas.microsoft.com/office/powerpoint/2010/main" val="1213516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animEffect transition="in" filter="fade">
                                      <p:cBhvr>
                                        <p:cTn id="7" dur="500"/>
                                        <p:tgtEl>
                                          <p:spTgt spid="5">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7" end="7"/>
                                            </p:txEl>
                                          </p:spTgt>
                                        </p:tgtEl>
                                        <p:attrNameLst>
                                          <p:attrName>style.visibility</p:attrName>
                                        </p:attrNameLst>
                                      </p:cBhvr>
                                      <p:to>
                                        <p:strVal val="visible"/>
                                      </p:to>
                                    </p:set>
                                    <p:animEffect transition="in" filter="fade">
                                      <p:cBhvr>
                                        <p:cTn id="10" dur="500"/>
                                        <p:tgtEl>
                                          <p:spTgt spid="5">
                                            <p:txEl>
                                              <p:pRg st="7" end="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animEffect transition="in" filter="fade">
                                      <p:cBhvr>
                                        <p:cTn id="13" dur="500"/>
                                        <p:tgtEl>
                                          <p:spTgt spid="5">
                                            <p:txEl>
                                              <p:pRg st="8" end="8"/>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10" end="10"/>
                                            </p:txEl>
                                          </p:spTgt>
                                        </p:tgtEl>
                                        <p:attrNameLst>
                                          <p:attrName>style.visibility</p:attrName>
                                        </p:attrNameLst>
                                      </p:cBhvr>
                                      <p:to>
                                        <p:strVal val="visible"/>
                                      </p:to>
                                    </p:set>
                                    <p:animEffect transition="in" filter="fade">
                                      <p:cBhvr>
                                        <p:cTn id="18" dur="500"/>
                                        <p:tgtEl>
                                          <p:spTgt spid="5">
                                            <p:txEl>
                                              <p:pRg st="10" end="1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11" end="11"/>
                                            </p:txEl>
                                          </p:spTgt>
                                        </p:tgtEl>
                                        <p:attrNameLst>
                                          <p:attrName>style.visibility</p:attrName>
                                        </p:attrNameLst>
                                      </p:cBhvr>
                                      <p:to>
                                        <p:strVal val="visible"/>
                                      </p:to>
                                    </p:set>
                                    <p:animEffect transition="in" filter="fade">
                                      <p:cBhvr>
                                        <p:cTn id="21" dur="500"/>
                                        <p:tgtEl>
                                          <p:spTgt spid="5">
                                            <p:txEl>
                                              <p:pRg st="11" end="1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12" end="12"/>
                                            </p:txEl>
                                          </p:spTgt>
                                        </p:tgtEl>
                                        <p:attrNameLst>
                                          <p:attrName>style.visibility</p:attrName>
                                        </p:attrNameLst>
                                      </p:cBhvr>
                                      <p:to>
                                        <p:strVal val="visible"/>
                                      </p:to>
                                    </p:set>
                                    <p:animEffect transition="in" filter="fade">
                                      <p:cBhvr>
                                        <p:cTn id="26" dur="500"/>
                                        <p:tgtEl>
                                          <p:spTgt spid="5">
                                            <p:txEl>
                                              <p:pRg st="12" end="12"/>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13" end="13"/>
                                            </p:txEl>
                                          </p:spTgt>
                                        </p:tgtEl>
                                        <p:attrNameLst>
                                          <p:attrName>style.visibility</p:attrName>
                                        </p:attrNameLst>
                                      </p:cBhvr>
                                      <p:to>
                                        <p:strVal val="visible"/>
                                      </p:to>
                                    </p:set>
                                    <p:animEffect transition="in" filter="fade">
                                      <p:cBhvr>
                                        <p:cTn id="29" dur="500"/>
                                        <p:tgtEl>
                                          <p:spTgt spid="5">
                                            <p:txEl>
                                              <p:pRg st="13" end="13"/>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18" end="18"/>
                                            </p:txEl>
                                          </p:spTgt>
                                        </p:tgtEl>
                                        <p:attrNameLst>
                                          <p:attrName>style.visibility</p:attrName>
                                        </p:attrNameLst>
                                      </p:cBhvr>
                                      <p:to>
                                        <p:strVal val="visible"/>
                                      </p:to>
                                    </p:set>
                                    <p:animEffect transition="in" filter="fade">
                                      <p:cBhvr>
                                        <p:cTn id="32" dur="500"/>
                                        <p:tgtEl>
                                          <p:spTgt spid="5">
                                            <p:txEl>
                                              <p:pRg st="18" end="1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animEffect transition="in" filter="fade">
                                      <p:cBhvr>
                                        <p:cTn id="37" dur="500"/>
                                        <p:tgtEl>
                                          <p:spTgt spid="5">
                                            <p:txEl>
                                              <p:pRg st="14" end="1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15" end="15"/>
                                            </p:txEl>
                                          </p:spTgt>
                                        </p:tgtEl>
                                        <p:attrNameLst>
                                          <p:attrName>style.visibility</p:attrName>
                                        </p:attrNameLst>
                                      </p:cBhvr>
                                      <p:to>
                                        <p:strVal val="visible"/>
                                      </p:to>
                                    </p:set>
                                    <p:animEffect transition="in" filter="fade">
                                      <p:cBhvr>
                                        <p:cTn id="42" dur="500"/>
                                        <p:tgtEl>
                                          <p:spTgt spid="5">
                                            <p:txEl>
                                              <p:pRg st="15" end="15"/>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6" end="16"/>
                                            </p:txEl>
                                          </p:spTgt>
                                        </p:tgtEl>
                                        <p:attrNameLst>
                                          <p:attrName>style.visibility</p:attrName>
                                        </p:attrNameLst>
                                      </p:cBhvr>
                                      <p:to>
                                        <p:strVal val="visible"/>
                                      </p:to>
                                    </p:set>
                                    <p:animEffect transition="in" filter="fade">
                                      <p:cBhvr>
                                        <p:cTn id="45" dur="500"/>
                                        <p:tgtEl>
                                          <p:spTgt spid="5">
                                            <p:txEl>
                                              <p:pRg st="16" end="1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17" end="17"/>
                                            </p:txEl>
                                          </p:spTgt>
                                        </p:tgtEl>
                                        <p:attrNameLst>
                                          <p:attrName>style.visibility</p:attrName>
                                        </p:attrNameLst>
                                      </p:cBhvr>
                                      <p:to>
                                        <p:strVal val="visible"/>
                                      </p:to>
                                    </p:set>
                                    <p:animEffect transition="in" filter="fade">
                                      <p:cBhvr>
                                        <p:cTn id="50" dur="500"/>
                                        <p:tgtEl>
                                          <p:spTgt spid="5">
                                            <p:txEl>
                                              <p:pRg st="17" end="1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
                                            <p:txEl>
                                              <p:pRg st="19" end="19"/>
                                            </p:txEl>
                                          </p:spTgt>
                                        </p:tgtEl>
                                        <p:attrNameLst>
                                          <p:attrName>style.visibility</p:attrName>
                                        </p:attrNameLst>
                                      </p:cBhvr>
                                      <p:to>
                                        <p:strVal val="visible"/>
                                      </p:to>
                                    </p:set>
                                    <p:animEffect transition="in" filter="fade">
                                      <p:cBhvr>
                                        <p:cTn id="55" dur="500"/>
                                        <p:tgtEl>
                                          <p:spTgt spid="5">
                                            <p:txEl>
                                              <p:pRg st="19" end="19"/>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5">
                                            <p:txEl>
                                              <p:pRg st="20" end="20"/>
                                            </p:txEl>
                                          </p:spTgt>
                                        </p:tgtEl>
                                        <p:attrNameLst>
                                          <p:attrName>style.visibility</p:attrName>
                                        </p:attrNameLst>
                                      </p:cBhvr>
                                      <p:to>
                                        <p:strVal val="visible"/>
                                      </p:to>
                                    </p:set>
                                    <p:animEffect transition="in" filter="fade">
                                      <p:cBhvr>
                                        <p:cTn id="58" dur="500"/>
                                        <p:tgtEl>
                                          <p:spTgt spid="5">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ru-RU"/>
              <a:t>Операторы обработки битов</a:t>
            </a:r>
            <a:endParaRPr lang="ru-RU" dirty="0"/>
          </a:p>
        </p:txBody>
      </p:sp>
      <p:sp>
        <p:nvSpPr>
          <p:cNvPr id="38915" name="Rectangle 3"/>
          <p:cNvSpPr>
            <a:spLocks noGrp="1" noChangeArrowheads="1"/>
          </p:cNvSpPr>
          <p:nvPr>
            <p:ph idx="1"/>
          </p:nvPr>
        </p:nvSpPr>
        <p:spPr/>
        <p:txBody>
          <a:bodyPr>
            <a:normAutofit lnSpcReduction="10000"/>
          </a:bodyPr>
          <a:lstStyle/>
          <a:p>
            <a:pPr>
              <a:lnSpc>
                <a:spcPct val="80000"/>
              </a:lnSpc>
            </a:pPr>
            <a:r>
              <a:rPr lang="ru-RU" sz="2400" dirty="0"/>
              <a:t>&amp; - побитовое </a:t>
            </a:r>
            <a:r>
              <a:rPr lang="ru-RU" sz="2400" b="1" dirty="0"/>
              <a:t>И</a:t>
            </a:r>
          </a:p>
          <a:p>
            <a:pPr lvl="1">
              <a:lnSpc>
                <a:spcPct val="80000"/>
              </a:lnSpc>
            </a:pPr>
            <a:r>
              <a:rPr lang="en-US" sz="2200" b="1" dirty="0">
                <a:latin typeface="Courier New" pitchFamily="49" charset="0"/>
              </a:rPr>
              <a:t>int</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0b1</a:t>
            </a:r>
            <a:r>
              <a:rPr lang="en-US" sz="2200" dirty="0">
                <a:solidFill>
                  <a:srgbClr val="FF0000"/>
                </a:solidFill>
                <a:latin typeface="Courier New" pitchFamily="49" charset="0"/>
              </a:rPr>
              <a:t>1</a:t>
            </a:r>
            <a:r>
              <a:rPr lang="en-US" sz="2200" dirty="0">
                <a:latin typeface="Courier New" pitchFamily="49" charset="0"/>
              </a:rPr>
              <a:t>01 </a:t>
            </a:r>
            <a:r>
              <a:rPr lang="en-US" sz="2200" b="1" dirty="0">
                <a:latin typeface="Courier New" pitchFamily="49" charset="0"/>
              </a:rPr>
              <a:t>&amp;</a:t>
            </a:r>
            <a:r>
              <a:rPr lang="en-US" sz="2200" dirty="0">
                <a:latin typeface="Courier New" pitchFamily="49" charset="0"/>
              </a:rPr>
              <a:t> 0b0</a:t>
            </a:r>
            <a:r>
              <a:rPr lang="en-US" sz="2200" dirty="0">
                <a:solidFill>
                  <a:srgbClr val="FF0000"/>
                </a:solidFill>
                <a:latin typeface="Courier New" pitchFamily="49" charset="0"/>
              </a:rPr>
              <a:t>1</a:t>
            </a:r>
            <a:r>
              <a:rPr lang="en-US" sz="2200" dirty="0">
                <a:latin typeface="Courier New" pitchFamily="49" charset="0"/>
              </a:rPr>
              <a:t>10; /* </a:t>
            </a:r>
            <a:r>
              <a:rPr lang="en-US" sz="2200" dirty="0" err="1">
                <a:latin typeface="Courier New" pitchFamily="49" charset="0"/>
              </a:rPr>
              <a:t>i</a:t>
            </a:r>
            <a:r>
              <a:rPr lang="en-US" sz="2200" dirty="0">
                <a:latin typeface="Courier New" pitchFamily="49" charset="0"/>
              </a:rPr>
              <a:t> = 0b0</a:t>
            </a:r>
            <a:r>
              <a:rPr lang="en-US" sz="2200" dirty="0">
                <a:solidFill>
                  <a:srgbClr val="FF0000"/>
                </a:solidFill>
                <a:latin typeface="Courier New" pitchFamily="49" charset="0"/>
              </a:rPr>
              <a:t>1</a:t>
            </a:r>
            <a:r>
              <a:rPr lang="en-US" sz="2200" dirty="0">
                <a:latin typeface="Courier New" pitchFamily="49" charset="0"/>
              </a:rPr>
              <a:t>00 */</a:t>
            </a:r>
            <a:endParaRPr lang="ru-RU" sz="2200" dirty="0">
              <a:latin typeface="Courier New" pitchFamily="49" charset="0"/>
            </a:endParaRPr>
          </a:p>
          <a:p>
            <a:pPr>
              <a:lnSpc>
                <a:spcPct val="80000"/>
              </a:lnSpc>
            </a:pPr>
            <a:r>
              <a:rPr lang="ru-RU" sz="2400" dirty="0"/>
              <a:t>| - побитовое </a:t>
            </a:r>
            <a:r>
              <a:rPr lang="ru-RU" sz="2400" b="1" dirty="0"/>
              <a:t>ИЛИ</a:t>
            </a:r>
            <a:r>
              <a:rPr lang="ru-RU" sz="2400" dirty="0"/>
              <a:t> </a:t>
            </a:r>
          </a:p>
          <a:p>
            <a:pPr lvl="1">
              <a:lnSpc>
                <a:spcPct val="80000"/>
              </a:lnSpc>
            </a:pPr>
            <a:r>
              <a:rPr lang="en-US" sz="2200" b="1" dirty="0">
                <a:latin typeface="Courier New" pitchFamily="49" charset="0"/>
              </a:rPr>
              <a:t>int</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a:t>
            </a:r>
            <a:r>
              <a:rPr lang="en-US" sz="2200" dirty="0">
                <a:solidFill>
                  <a:srgbClr val="FF0000"/>
                </a:solidFill>
                <a:latin typeface="Courier New" pitchFamily="49" charset="0"/>
              </a:rPr>
              <a:t>11</a:t>
            </a:r>
            <a:r>
              <a:rPr lang="en-US" sz="2200" dirty="0">
                <a:latin typeface="Courier New" pitchFamily="49" charset="0"/>
              </a:rPr>
              <a:t>00 </a:t>
            </a:r>
            <a:r>
              <a:rPr lang="en-US" sz="2200" b="1" dirty="0">
                <a:latin typeface="Courier New" pitchFamily="49" charset="0"/>
              </a:rPr>
              <a:t>|</a:t>
            </a:r>
            <a:r>
              <a:rPr lang="en-US" sz="2200" dirty="0">
                <a:latin typeface="Courier New" pitchFamily="49" charset="0"/>
              </a:rPr>
              <a:t> 0b00</a:t>
            </a:r>
            <a:r>
              <a:rPr lang="en-US" sz="2200" dirty="0">
                <a:solidFill>
                  <a:srgbClr val="FF0000"/>
                </a:solidFill>
                <a:latin typeface="Courier New" pitchFamily="49" charset="0"/>
              </a:rPr>
              <a:t>1</a:t>
            </a:r>
            <a:r>
              <a:rPr lang="en-US" sz="2200" dirty="0">
                <a:latin typeface="Courier New" pitchFamily="49" charset="0"/>
              </a:rPr>
              <a:t>0; /* </a:t>
            </a:r>
            <a:r>
              <a:rPr lang="en-US" sz="2200" dirty="0" err="1">
                <a:latin typeface="Courier New" pitchFamily="49" charset="0"/>
              </a:rPr>
              <a:t>i</a:t>
            </a:r>
            <a:r>
              <a:rPr lang="en-US" sz="2200" dirty="0">
                <a:latin typeface="Courier New" pitchFamily="49" charset="0"/>
              </a:rPr>
              <a:t> = 0b</a:t>
            </a:r>
            <a:r>
              <a:rPr lang="en-US" sz="2200" dirty="0">
                <a:solidFill>
                  <a:srgbClr val="FF0000"/>
                </a:solidFill>
                <a:latin typeface="Courier New" pitchFamily="49" charset="0"/>
              </a:rPr>
              <a:t>111</a:t>
            </a:r>
            <a:r>
              <a:rPr lang="en-US" sz="2200" dirty="0">
                <a:latin typeface="Courier New" pitchFamily="49" charset="0"/>
              </a:rPr>
              <a:t>0 */</a:t>
            </a:r>
            <a:endParaRPr lang="ru-RU" sz="2200" dirty="0">
              <a:latin typeface="Courier New" pitchFamily="49" charset="0"/>
            </a:endParaRPr>
          </a:p>
          <a:p>
            <a:pPr>
              <a:lnSpc>
                <a:spcPct val="80000"/>
              </a:lnSpc>
            </a:pPr>
            <a:r>
              <a:rPr lang="ru-RU" sz="2400" dirty="0"/>
              <a:t>^ - побитовое исключающее ИЛИ</a:t>
            </a:r>
            <a:endParaRPr lang="en-US" sz="2400" dirty="0"/>
          </a:p>
          <a:p>
            <a:pPr lvl="1">
              <a:lnSpc>
                <a:spcPct val="80000"/>
              </a:lnSpc>
            </a:pPr>
            <a:r>
              <a:rPr lang="en-US" sz="2200" b="1" dirty="0">
                <a:latin typeface="Courier New" pitchFamily="49" charset="0"/>
              </a:rPr>
              <a:t>int</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a:t>
            </a:r>
            <a:r>
              <a:rPr lang="en-US" sz="2200" dirty="0">
                <a:solidFill>
                  <a:srgbClr val="FF0000"/>
                </a:solidFill>
                <a:latin typeface="Courier New" pitchFamily="49" charset="0"/>
              </a:rPr>
              <a:t>0</a:t>
            </a:r>
            <a:r>
              <a:rPr lang="en-US" sz="2200" dirty="0">
                <a:latin typeface="Courier New" pitchFamily="49" charset="0"/>
              </a:rPr>
              <a:t>10</a:t>
            </a:r>
            <a:r>
              <a:rPr lang="en-US" sz="2200" dirty="0">
                <a:solidFill>
                  <a:srgbClr val="FF0000"/>
                </a:solidFill>
                <a:latin typeface="Courier New" pitchFamily="49" charset="0"/>
              </a:rPr>
              <a:t>1</a:t>
            </a:r>
            <a:r>
              <a:rPr lang="en-US" sz="2200" dirty="0">
                <a:latin typeface="Courier New" pitchFamily="49" charset="0"/>
              </a:rPr>
              <a:t> </a:t>
            </a:r>
            <a:r>
              <a:rPr lang="en-US" sz="2200" b="1" dirty="0">
                <a:latin typeface="Courier New" pitchFamily="49" charset="0"/>
              </a:rPr>
              <a:t>^</a:t>
            </a:r>
            <a:r>
              <a:rPr lang="en-US" sz="2200" dirty="0">
                <a:latin typeface="Courier New" pitchFamily="49" charset="0"/>
              </a:rPr>
              <a:t> 0b110</a:t>
            </a:r>
            <a:r>
              <a:rPr lang="en-US" sz="2200" dirty="0">
                <a:solidFill>
                  <a:srgbClr val="FF0000"/>
                </a:solidFill>
                <a:latin typeface="Courier New" pitchFamily="49" charset="0"/>
              </a:rPr>
              <a:t>0</a:t>
            </a:r>
            <a:r>
              <a:rPr lang="en-US" sz="2200" dirty="0">
                <a:latin typeface="Courier New" pitchFamily="49" charset="0"/>
              </a:rPr>
              <a:t>; /* </a:t>
            </a:r>
            <a:r>
              <a:rPr lang="en-US" sz="2200" dirty="0" err="1">
                <a:latin typeface="Courier New" pitchFamily="49" charset="0"/>
              </a:rPr>
              <a:t>i</a:t>
            </a:r>
            <a:r>
              <a:rPr lang="en-US" sz="2200" dirty="0">
                <a:latin typeface="Courier New" pitchFamily="49" charset="0"/>
              </a:rPr>
              <a:t> = 0b</a:t>
            </a:r>
            <a:r>
              <a:rPr lang="en-US" sz="2200" dirty="0">
                <a:solidFill>
                  <a:srgbClr val="FF0000"/>
                </a:solidFill>
                <a:latin typeface="Courier New" pitchFamily="49" charset="0"/>
              </a:rPr>
              <a:t>1</a:t>
            </a:r>
            <a:r>
              <a:rPr lang="en-US" sz="2200" dirty="0">
                <a:latin typeface="Courier New" pitchFamily="49" charset="0"/>
              </a:rPr>
              <a:t>00</a:t>
            </a:r>
            <a:r>
              <a:rPr lang="en-US" sz="2200" dirty="0">
                <a:solidFill>
                  <a:srgbClr val="FF0000"/>
                </a:solidFill>
                <a:latin typeface="Courier New" pitchFamily="49" charset="0"/>
              </a:rPr>
              <a:t>1</a:t>
            </a:r>
            <a:r>
              <a:rPr lang="en-US" sz="2200" dirty="0">
                <a:latin typeface="Courier New" pitchFamily="49" charset="0"/>
              </a:rPr>
              <a:t> */</a:t>
            </a:r>
            <a:endParaRPr lang="ru-RU" sz="2200" dirty="0">
              <a:latin typeface="Courier New" pitchFamily="49" charset="0"/>
            </a:endParaRPr>
          </a:p>
          <a:p>
            <a:pPr>
              <a:lnSpc>
                <a:spcPct val="80000"/>
              </a:lnSpc>
            </a:pPr>
            <a:r>
              <a:rPr lang="ru-RU" sz="2400" dirty="0"/>
              <a:t>&lt;&lt; - сдвиг влево</a:t>
            </a:r>
            <a:endParaRPr lang="en-US" sz="2400" dirty="0"/>
          </a:p>
          <a:p>
            <a:pPr lvl="1">
              <a:lnSpc>
                <a:spcPct val="80000"/>
              </a:lnSpc>
            </a:pPr>
            <a:r>
              <a:rPr lang="en-US" sz="2200" b="1" dirty="0">
                <a:latin typeface="Courier New" pitchFamily="49" charset="0"/>
              </a:rPr>
              <a:t>int</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a:t>
            </a:r>
            <a:r>
              <a:rPr lang="en-US" sz="2200" dirty="0">
                <a:solidFill>
                  <a:srgbClr val="00B050"/>
                </a:solidFill>
                <a:latin typeface="Courier New" pitchFamily="49" charset="0"/>
              </a:rPr>
              <a:t>0001</a:t>
            </a:r>
            <a:r>
              <a:rPr lang="en-US" sz="2200" dirty="0">
                <a:latin typeface="Courier New" pitchFamily="49" charset="0"/>
              </a:rPr>
              <a:t> &lt;&lt; </a:t>
            </a:r>
            <a:r>
              <a:rPr lang="en-US" sz="2200" dirty="0">
                <a:solidFill>
                  <a:srgbClr val="FF0000"/>
                </a:solidFill>
                <a:latin typeface="Courier New" pitchFamily="49" charset="0"/>
              </a:rPr>
              <a:t>3</a:t>
            </a:r>
            <a:r>
              <a:rPr lang="en-US" sz="2200" dirty="0">
                <a:latin typeface="Courier New" pitchFamily="49" charset="0"/>
              </a:rPr>
              <a:t>; /* </a:t>
            </a:r>
            <a:r>
              <a:rPr lang="en-US" sz="2200" dirty="0" err="1">
                <a:latin typeface="Courier New" pitchFamily="49" charset="0"/>
              </a:rPr>
              <a:t>i</a:t>
            </a:r>
            <a:r>
              <a:rPr lang="en-US" sz="2200" dirty="0">
                <a:latin typeface="Courier New" pitchFamily="49" charset="0"/>
              </a:rPr>
              <a:t> = 0b</a:t>
            </a:r>
            <a:r>
              <a:rPr lang="en-US" sz="2200" dirty="0">
                <a:solidFill>
                  <a:srgbClr val="00B050"/>
                </a:solidFill>
                <a:latin typeface="Courier New" pitchFamily="49" charset="0"/>
              </a:rPr>
              <a:t>1</a:t>
            </a:r>
            <a:r>
              <a:rPr lang="en-US" sz="2200" dirty="0">
                <a:solidFill>
                  <a:srgbClr val="FF0000"/>
                </a:solidFill>
                <a:latin typeface="Courier New" pitchFamily="49" charset="0"/>
              </a:rPr>
              <a:t>000</a:t>
            </a:r>
            <a:r>
              <a:rPr lang="en-US" sz="2200" dirty="0">
                <a:latin typeface="Courier New" pitchFamily="49" charset="0"/>
              </a:rPr>
              <a:t> */</a:t>
            </a:r>
            <a:endParaRPr lang="ru-RU" sz="2200" dirty="0">
              <a:latin typeface="Courier New" pitchFamily="49" charset="0"/>
            </a:endParaRPr>
          </a:p>
          <a:p>
            <a:pPr>
              <a:lnSpc>
                <a:spcPct val="80000"/>
              </a:lnSpc>
            </a:pPr>
            <a:r>
              <a:rPr lang="ru-RU" sz="2400" dirty="0"/>
              <a:t>&gt;&gt; - сдвиг вправо</a:t>
            </a:r>
            <a:endParaRPr lang="en-US" sz="2400" dirty="0"/>
          </a:p>
          <a:p>
            <a:pPr lvl="1">
              <a:lnSpc>
                <a:spcPct val="80000"/>
              </a:lnSpc>
            </a:pPr>
            <a:r>
              <a:rPr lang="en-US" sz="2200" b="1" dirty="0">
                <a:latin typeface="Courier New" pitchFamily="49" charset="0"/>
              </a:rPr>
              <a:t>int</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a:t>
            </a:r>
            <a:r>
              <a:rPr lang="en-US" sz="2200" dirty="0">
                <a:solidFill>
                  <a:srgbClr val="00B050"/>
                </a:solidFill>
                <a:latin typeface="Courier New" pitchFamily="49" charset="0"/>
              </a:rPr>
              <a:t>1100</a:t>
            </a:r>
            <a:r>
              <a:rPr lang="en-US" sz="2200" dirty="0">
                <a:latin typeface="Courier New" pitchFamily="49" charset="0"/>
              </a:rPr>
              <a:t>1 &gt;&gt; </a:t>
            </a:r>
            <a:r>
              <a:rPr lang="en-US" sz="2200" dirty="0">
                <a:solidFill>
                  <a:srgbClr val="FF0000"/>
                </a:solidFill>
                <a:latin typeface="Courier New" pitchFamily="49" charset="0"/>
              </a:rPr>
              <a:t>2</a:t>
            </a:r>
            <a:r>
              <a:rPr lang="en-US" sz="2200" dirty="0">
                <a:latin typeface="Courier New" pitchFamily="49" charset="0"/>
              </a:rPr>
              <a:t>; /* </a:t>
            </a:r>
            <a:r>
              <a:rPr lang="en-US" sz="2200" dirty="0" err="1">
                <a:latin typeface="Courier New" pitchFamily="49" charset="0"/>
              </a:rPr>
              <a:t>i</a:t>
            </a:r>
            <a:r>
              <a:rPr lang="en-US" sz="2200" dirty="0">
                <a:latin typeface="Courier New" pitchFamily="49" charset="0"/>
              </a:rPr>
              <a:t> = 0b</a:t>
            </a:r>
            <a:r>
              <a:rPr lang="en-US" sz="2200" dirty="0">
                <a:solidFill>
                  <a:srgbClr val="FF0000"/>
                </a:solidFill>
                <a:latin typeface="Courier New" pitchFamily="49" charset="0"/>
              </a:rPr>
              <a:t>00</a:t>
            </a:r>
            <a:r>
              <a:rPr lang="en-US" sz="2200" dirty="0">
                <a:solidFill>
                  <a:srgbClr val="00B050"/>
                </a:solidFill>
                <a:latin typeface="Courier New" pitchFamily="49" charset="0"/>
              </a:rPr>
              <a:t>110</a:t>
            </a:r>
            <a:r>
              <a:rPr lang="en-US" sz="2200" dirty="0">
                <a:latin typeface="Courier New" pitchFamily="49" charset="0"/>
              </a:rPr>
              <a:t> */</a:t>
            </a:r>
            <a:endParaRPr lang="ru-RU" sz="2200" dirty="0">
              <a:latin typeface="Courier New" pitchFamily="49" charset="0"/>
            </a:endParaRPr>
          </a:p>
          <a:p>
            <a:pPr>
              <a:lnSpc>
                <a:spcPct val="80000"/>
              </a:lnSpc>
            </a:pPr>
            <a:r>
              <a:rPr lang="ru-RU" sz="2400" dirty="0"/>
              <a:t>~ - побитовое отрицание (унарный оператор).</a:t>
            </a:r>
            <a:endParaRPr lang="en-US" sz="2400" dirty="0"/>
          </a:p>
          <a:p>
            <a:pPr lvl="1">
              <a:lnSpc>
                <a:spcPct val="80000"/>
              </a:lnSpc>
            </a:pPr>
            <a:r>
              <a:rPr lang="en-US" sz="2200" b="1" dirty="0">
                <a:latin typeface="Courier New" pitchFamily="49" charset="0"/>
              </a:rPr>
              <a:t>char</a:t>
            </a:r>
            <a:r>
              <a:rPr lang="en-US" sz="2200" dirty="0">
                <a:latin typeface="Courier New" pitchFamily="49" charset="0"/>
              </a:rPr>
              <a:t> </a:t>
            </a:r>
            <a:r>
              <a:rPr lang="en-US" sz="2200" dirty="0" err="1">
                <a:latin typeface="Courier New" pitchFamily="49" charset="0"/>
              </a:rPr>
              <a:t>i</a:t>
            </a:r>
            <a:r>
              <a:rPr lang="en-US" sz="2200" dirty="0">
                <a:latin typeface="Courier New" pitchFamily="49" charset="0"/>
              </a:rPr>
              <a:t> = ~0b</a:t>
            </a:r>
            <a:r>
              <a:rPr lang="en-US" sz="2200" dirty="0">
                <a:solidFill>
                  <a:srgbClr val="00B050"/>
                </a:solidFill>
                <a:latin typeface="Courier New" pitchFamily="49" charset="0"/>
              </a:rPr>
              <a:t>0000000</a:t>
            </a:r>
            <a:r>
              <a:rPr lang="en-US" sz="2200" dirty="0">
                <a:solidFill>
                  <a:srgbClr val="FF0000"/>
                </a:solidFill>
                <a:latin typeface="Courier New" pitchFamily="49" charset="0"/>
              </a:rPr>
              <a:t>1</a:t>
            </a:r>
            <a:r>
              <a:rPr lang="en-US" sz="2200" dirty="0">
                <a:latin typeface="Courier New" pitchFamily="49" charset="0"/>
              </a:rPr>
              <a:t>; /* </a:t>
            </a:r>
            <a:r>
              <a:rPr lang="en-US" sz="2200" dirty="0" err="1">
                <a:latin typeface="Courier New" pitchFamily="49" charset="0"/>
              </a:rPr>
              <a:t>i</a:t>
            </a:r>
            <a:r>
              <a:rPr lang="en-US" sz="2200" dirty="0">
                <a:latin typeface="Courier New" pitchFamily="49" charset="0"/>
              </a:rPr>
              <a:t> = </a:t>
            </a:r>
            <a:r>
              <a:rPr lang="ru-RU" sz="2200" dirty="0">
                <a:latin typeface="Courier New" pitchFamily="49" charset="0"/>
              </a:rPr>
              <a:t>0</a:t>
            </a:r>
            <a:r>
              <a:rPr lang="en-US" sz="2200" dirty="0">
                <a:latin typeface="Courier New" pitchFamily="49" charset="0"/>
              </a:rPr>
              <a:t>b</a:t>
            </a:r>
            <a:r>
              <a:rPr lang="en-US" sz="2200" dirty="0">
                <a:solidFill>
                  <a:srgbClr val="00B050"/>
                </a:solidFill>
                <a:latin typeface="Courier New" pitchFamily="49" charset="0"/>
              </a:rPr>
              <a:t>1111111</a:t>
            </a:r>
            <a:r>
              <a:rPr lang="en-US" sz="2200" dirty="0">
                <a:solidFill>
                  <a:srgbClr val="FF0000"/>
                </a:solidFill>
                <a:latin typeface="Courier New" pitchFamily="49" charset="0"/>
              </a:rPr>
              <a:t>0</a:t>
            </a:r>
            <a:r>
              <a:rPr lang="en-US" sz="2200" dirty="0">
                <a:latin typeface="Courier New" pitchFamily="49" charset="0"/>
              </a:rPr>
              <a:t>) */</a:t>
            </a:r>
            <a:endParaRPr lang="ru-RU" sz="2200" dirty="0">
              <a:latin typeface="Courier New" pitchFamily="49" charset="0"/>
            </a:endParaRPr>
          </a:p>
        </p:txBody>
      </p:sp>
      <p:graphicFrame>
        <p:nvGraphicFramePr>
          <p:cNvPr id="2" name="Table 1">
            <a:extLst>
              <a:ext uri="{FF2B5EF4-FFF2-40B4-BE49-F238E27FC236}">
                <a16:creationId xmlns:a16="http://schemas.microsoft.com/office/drawing/2014/main" id="{E3146047-24B5-C0B8-3C2D-7CB53BAA7705}"/>
              </a:ext>
            </a:extLst>
          </p:cNvPr>
          <p:cNvGraphicFramePr>
            <a:graphicFrameLocks noGrp="1"/>
          </p:cNvGraphicFramePr>
          <p:nvPr>
            <p:extLst>
              <p:ext uri="{D42A27DB-BD31-4B8C-83A1-F6EECF244321}">
                <p14:modId xmlns:p14="http://schemas.microsoft.com/office/powerpoint/2010/main" val="3083350190"/>
              </p:ext>
            </p:extLst>
          </p:nvPr>
        </p:nvGraphicFramePr>
        <p:xfrm>
          <a:off x="8688288" y="4797152"/>
          <a:ext cx="3384375" cy="1854200"/>
        </p:xfrm>
        <a:graphic>
          <a:graphicData uri="http://schemas.openxmlformats.org/drawingml/2006/table">
            <a:tbl>
              <a:tblPr firstRow="1" bandRow="1">
                <a:tableStyleId>{5C22544A-7EE6-4342-B048-85BDC9FD1C3A}</a:tableStyleId>
              </a:tblPr>
              <a:tblGrid>
                <a:gridCol w="541500">
                  <a:extLst>
                    <a:ext uri="{9D8B030D-6E8A-4147-A177-3AD203B41FA5}">
                      <a16:colId xmlns:a16="http://schemas.microsoft.com/office/drawing/2014/main" val="4198879743"/>
                    </a:ext>
                  </a:extLst>
                </a:gridCol>
                <a:gridCol w="610628">
                  <a:extLst>
                    <a:ext uri="{9D8B030D-6E8A-4147-A177-3AD203B41FA5}">
                      <a16:colId xmlns:a16="http://schemas.microsoft.com/office/drawing/2014/main" val="1001153694"/>
                    </a:ext>
                  </a:extLst>
                </a:gridCol>
                <a:gridCol w="878497">
                  <a:extLst>
                    <a:ext uri="{9D8B030D-6E8A-4147-A177-3AD203B41FA5}">
                      <a16:colId xmlns:a16="http://schemas.microsoft.com/office/drawing/2014/main" val="1098360014"/>
                    </a:ext>
                  </a:extLst>
                </a:gridCol>
                <a:gridCol w="676875">
                  <a:extLst>
                    <a:ext uri="{9D8B030D-6E8A-4147-A177-3AD203B41FA5}">
                      <a16:colId xmlns:a16="http://schemas.microsoft.com/office/drawing/2014/main" val="1451611224"/>
                    </a:ext>
                  </a:extLst>
                </a:gridCol>
                <a:gridCol w="676875">
                  <a:extLst>
                    <a:ext uri="{9D8B030D-6E8A-4147-A177-3AD203B41FA5}">
                      <a16:colId xmlns:a16="http://schemas.microsoft.com/office/drawing/2014/main" val="1277499614"/>
                    </a:ext>
                  </a:extLst>
                </a:gridCol>
              </a:tblGrid>
              <a:tr h="370840">
                <a:tc>
                  <a:txBody>
                    <a:bodyPr/>
                    <a:lstStyle/>
                    <a:p>
                      <a:pPr algn="ctr"/>
                      <a:r>
                        <a:rPr lang="en-US" dirty="0"/>
                        <a:t>X</a:t>
                      </a:r>
                    </a:p>
                  </a:txBody>
                  <a:tcPr/>
                </a:tc>
                <a:tc>
                  <a:txBody>
                    <a:bodyPr/>
                    <a:lstStyle/>
                    <a:p>
                      <a:pPr algn="ctr"/>
                      <a:r>
                        <a:rPr lang="en-US" dirty="0"/>
                        <a:t>Y</a:t>
                      </a:r>
                    </a:p>
                  </a:txBody>
                  <a:tcPr/>
                </a:tc>
                <a:tc>
                  <a:txBody>
                    <a:bodyPr/>
                    <a:lstStyle/>
                    <a:p>
                      <a:pPr algn="ctr"/>
                      <a:r>
                        <a:rPr lang="en-US" dirty="0"/>
                        <a:t>X &amp; Y</a:t>
                      </a:r>
                    </a:p>
                  </a:txBody>
                  <a:tcPr/>
                </a:tc>
                <a:tc>
                  <a:txBody>
                    <a:bodyPr/>
                    <a:lstStyle/>
                    <a:p>
                      <a:pPr algn="ctr"/>
                      <a:r>
                        <a:rPr lang="en-US" dirty="0"/>
                        <a:t>X | Y</a:t>
                      </a:r>
                    </a:p>
                  </a:txBody>
                  <a:tcPr/>
                </a:tc>
                <a:tc>
                  <a:txBody>
                    <a:bodyPr/>
                    <a:lstStyle/>
                    <a:p>
                      <a:pPr algn="ctr"/>
                      <a:r>
                        <a:rPr lang="en-US" dirty="0"/>
                        <a:t>X ^ Y</a:t>
                      </a:r>
                    </a:p>
                  </a:txBody>
                  <a:tcPr/>
                </a:tc>
                <a:extLst>
                  <a:ext uri="{0D108BD9-81ED-4DB2-BD59-A6C34878D82A}">
                    <a16:rowId xmlns:a16="http://schemas.microsoft.com/office/drawing/2014/main" val="644857369"/>
                  </a:ext>
                </a:extLst>
              </a:tr>
              <a:tr h="370840">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extLst>
                  <a:ext uri="{0D108BD9-81ED-4DB2-BD59-A6C34878D82A}">
                    <a16:rowId xmlns:a16="http://schemas.microsoft.com/office/drawing/2014/main" val="897719195"/>
                  </a:ext>
                </a:extLst>
              </a:tr>
              <a:tr h="370840">
                <a:tc>
                  <a:txBody>
                    <a:bodyPr/>
                    <a:lstStyle/>
                    <a:p>
                      <a:pPr algn="ctr"/>
                      <a:r>
                        <a:rPr lang="en-US" dirty="0"/>
                        <a:t>0</a:t>
                      </a:r>
                    </a:p>
                  </a:txBody>
                  <a:tcPr/>
                </a:tc>
                <a:tc>
                  <a:txBody>
                    <a:bodyPr/>
                    <a:lstStyle/>
                    <a:p>
                      <a:pPr algn="ctr"/>
                      <a:r>
                        <a:rPr lang="en-US" dirty="0"/>
                        <a:t>1</a:t>
                      </a:r>
                    </a:p>
                  </a:txBody>
                  <a:tcPr/>
                </a:tc>
                <a:tc>
                  <a:txBody>
                    <a:bodyPr/>
                    <a:lstStyle/>
                    <a:p>
                      <a:pPr algn="ctr"/>
                      <a:r>
                        <a:rPr lang="en-US" dirty="0"/>
                        <a:t>0</a:t>
                      </a:r>
                    </a:p>
                  </a:txBody>
                  <a:tcPr/>
                </a:tc>
                <a:tc>
                  <a:txBody>
                    <a:bodyPr/>
                    <a:lstStyle/>
                    <a:p>
                      <a:pPr algn="ctr"/>
                      <a:r>
                        <a:rPr lang="en-US" dirty="0"/>
                        <a:t>1</a:t>
                      </a:r>
                    </a:p>
                  </a:txBody>
                  <a:tcPr/>
                </a:tc>
                <a:tc>
                  <a:txBody>
                    <a:bodyPr/>
                    <a:lstStyle/>
                    <a:p>
                      <a:pPr algn="ctr"/>
                      <a:r>
                        <a:rPr lang="en-US" dirty="0"/>
                        <a:t>1</a:t>
                      </a:r>
                    </a:p>
                  </a:txBody>
                  <a:tcPr/>
                </a:tc>
                <a:extLst>
                  <a:ext uri="{0D108BD9-81ED-4DB2-BD59-A6C34878D82A}">
                    <a16:rowId xmlns:a16="http://schemas.microsoft.com/office/drawing/2014/main" val="605215734"/>
                  </a:ext>
                </a:extLst>
              </a:tr>
              <a:tr h="370840">
                <a:tc>
                  <a:txBody>
                    <a:bodyPr/>
                    <a:lstStyle/>
                    <a:p>
                      <a:pPr algn="ctr"/>
                      <a:r>
                        <a:rPr lang="en-US" dirty="0"/>
                        <a:t>1</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1</a:t>
                      </a:r>
                    </a:p>
                  </a:txBody>
                  <a:tcPr/>
                </a:tc>
                <a:tc>
                  <a:txBody>
                    <a:bodyPr/>
                    <a:lstStyle/>
                    <a:p>
                      <a:pPr algn="ctr"/>
                      <a:r>
                        <a:rPr lang="en-US" dirty="0"/>
                        <a:t>1</a:t>
                      </a:r>
                    </a:p>
                  </a:txBody>
                  <a:tcPr/>
                </a:tc>
                <a:extLst>
                  <a:ext uri="{0D108BD9-81ED-4DB2-BD59-A6C34878D82A}">
                    <a16:rowId xmlns:a16="http://schemas.microsoft.com/office/drawing/2014/main" val="470398000"/>
                  </a:ext>
                </a:extLst>
              </a:tr>
              <a:tr h="370840">
                <a:tc>
                  <a:txBody>
                    <a:bodyPr/>
                    <a:lstStyle/>
                    <a:p>
                      <a:pPr algn="ctr"/>
                      <a:r>
                        <a:rPr lang="en-US" dirty="0"/>
                        <a:t>1</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a:t>1</a:t>
                      </a:r>
                      <a:endParaRPr lang="en-US" dirty="0"/>
                    </a:p>
                  </a:txBody>
                  <a:tcPr/>
                </a:tc>
                <a:tc>
                  <a:txBody>
                    <a:bodyPr/>
                    <a:lstStyle/>
                    <a:p>
                      <a:pPr algn="ctr"/>
                      <a:r>
                        <a:rPr lang="en-US" dirty="0"/>
                        <a:t>0</a:t>
                      </a:r>
                    </a:p>
                  </a:txBody>
                  <a:tcPr/>
                </a:tc>
                <a:extLst>
                  <a:ext uri="{0D108BD9-81ED-4DB2-BD59-A6C34878D82A}">
                    <a16:rowId xmlns:a16="http://schemas.microsoft.com/office/drawing/2014/main" val="247608421"/>
                  </a:ext>
                </a:extLst>
              </a:tr>
            </a:tbl>
          </a:graphicData>
        </a:graphic>
      </p:graphicFrame>
    </p:spTree>
    <p:custDataLst>
      <p:tags r:id="rId1"/>
    </p:custDataLst>
    <p:extLst>
      <p:ext uri="{BB962C8B-B14F-4D97-AF65-F5344CB8AC3E}">
        <p14:creationId xmlns:p14="http://schemas.microsoft.com/office/powerpoint/2010/main" val="329097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915">
                                            <p:txEl>
                                              <p:pRg st="0" end="0"/>
                                            </p:txEl>
                                          </p:spTgt>
                                        </p:tgtEl>
                                        <p:attrNameLst>
                                          <p:attrName>style.visibility</p:attrName>
                                        </p:attrNameLst>
                                      </p:cBhvr>
                                      <p:to>
                                        <p:strVal val="visible"/>
                                      </p:to>
                                    </p:set>
                                    <p:animEffect transition="in" filter="fade">
                                      <p:cBhvr>
                                        <p:cTn id="7" dur="2000"/>
                                        <p:tgtEl>
                                          <p:spTgt spid="389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8915">
                                            <p:txEl>
                                              <p:pRg st="1" end="1"/>
                                            </p:txEl>
                                          </p:spTgt>
                                        </p:tgtEl>
                                        <p:attrNameLst>
                                          <p:attrName>style.visibility</p:attrName>
                                        </p:attrNameLst>
                                      </p:cBhvr>
                                      <p:to>
                                        <p:strVal val="visible"/>
                                      </p:to>
                                    </p:set>
                                    <p:animEffect transition="in" filter="fade">
                                      <p:cBhvr>
                                        <p:cTn id="12" dur="2000"/>
                                        <p:tgtEl>
                                          <p:spTgt spid="389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8915">
                                            <p:txEl>
                                              <p:pRg st="2" end="2"/>
                                            </p:txEl>
                                          </p:spTgt>
                                        </p:tgtEl>
                                        <p:attrNameLst>
                                          <p:attrName>style.visibility</p:attrName>
                                        </p:attrNameLst>
                                      </p:cBhvr>
                                      <p:to>
                                        <p:strVal val="visible"/>
                                      </p:to>
                                    </p:set>
                                    <p:animEffect transition="in" filter="fade">
                                      <p:cBhvr>
                                        <p:cTn id="17" dur="2000"/>
                                        <p:tgtEl>
                                          <p:spTgt spid="3891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8915">
                                            <p:txEl>
                                              <p:pRg st="3" end="3"/>
                                            </p:txEl>
                                          </p:spTgt>
                                        </p:tgtEl>
                                        <p:attrNameLst>
                                          <p:attrName>style.visibility</p:attrName>
                                        </p:attrNameLst>
                                      </p:cBhvr>
                                      <p:to>
                                        <p:strVal val="visible"/>
                                      </p:to>
                                    </p:set>
                                    <p:animEffect transition="in" filter="fade">
                                      <p:cBhvr>
                                        <p:cTn id="22" dur="2000"/>
                                        <p:tgtEl>
                                          <p:spTgt spid="3891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8915">
                                            <p:txEl>
                                              <p:pRg st="4" end="4"/>
                                            </p:txEl>
                                          </p:spTgt>
                                        </p:tgtEl>
                                        <p:attrNameLst>
                                          <p:attrName>style.visibility</p:attrName>
                                        </p:attrNameLst>
                                      </p:cBhvr>
                                      <p:to>
                                        <p:strVal val="visible"/>
                                      </p:to>
                                    </p:set>
                                    <p:animEffect transition="in" filter="fade">
                                      <p:cBhvr>
                                        <p:cTn id="27" dur="2000"/>
                                        <p:tgtEl>
                                          <p:spTgt spid="3891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8915">
                                            <p:txEl>
                                              <p:pRg st="5" end="5"/>
                                            </p:txEl>
                                          </p:spTgt>
                                        </p:tgtEl>
                                        <p:attrNameLst>
                                          <p:attrName>style.visibility</p:attrName>
                                        </p:attrNameLst>
                                      </p:cBhvr>
                                      <p:to>
                                        <p:strVal val="visible"/>
                                      </p:to>
                                    </p:set>
                                    <p:animEffect transition="in" filter="fade">
                                      <p:cBhvr>
                                        <p:cTn id="32" dur="2000"/>
                                        <p:tgtEl>
                                          <p:spTgt spid="3891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8915">
                                            <p:txEl>
                                              <p:pRg st="6" end="6"/>
                                            </p:txEl>
                                          </p:spTgt>
                                        </p:tgtEl>
                                        <p:attrNameLst>
                                          <p:attrName>style.visibility</p:attrName>
                                        </p:attrNameLst>
                                      </p:cBhvr>
                                      <p:to>
                                        <p:strVal val="visible"/>
                                      </p:to>
                                    </p:set>
                                    <p:animEffect transition="in" filter="fade">
                                      <p:cBhvr>
                                        <p:cTn id="37" dur="2000"/>
                                        <p:tgtEl>
                                          <p:spTgt spid="3891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8915">
                                            <p:txEl>
                                              <p:pRg st="7" end="7"/>
                                            </p:txEl>
                                          </p:spTgt>
                                        </p:tgtEl>
                                        <p:attrNameLst>
                                          <p:attrName>style.visibility</p:attrName>
                                        </p:attrNameLst>
                                      </p:cBhvr>
                                      <p:to>
                                        <p:strVal val="visible"/>
                                      </p:to>
                                    </p:set>
                                    <p:animEffect transition="in" filter="fade">
                                      <p:cBhvr>
                                        <p:cTn id="42" dur="2000"/>
                                        <p:tgtEl>
                                          <p:spTgt spid="3891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8915">
                                            <p:txEl>
                                              <p:pRg st="8" end="8"/>
                                            </p:txEl>
                                          </p:spTgt>
                                        </p:tgtEl>
                                        <p:attrNameLst>
                                          <p:attrName>style.visibility</p:attrName>
                                        </p:attrNameLst>
                                      </p:cBhvr>
                                      <p:to>
                                        <p:strVal val="visible"/>
                                      </p:to>
                                    </p:set>
                                    <p:animEffect transition="in" filter="fade">
                                      <p:cBhvr>
                                        <p:cTn id="47" dur="2000"/>
                                        <p:tgtEl>
                                          <p:spTgt spid="3891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8915">
                                            <p:txEl>
                                              <p:pRg st="9" end="9"/>
                                            </p:txEl>
                                          </p:spTgt>
                                        </p:tgtEl>
                                        <p:attrNameLst>
                                          <p:attrName>style.visibility</p:attrName>
                                        </p:attrNameLst>
                                      </p:cBhvr>
                                      <p:to>
                                        <p:strVal val="visible"/>
                                      </p:to>
                                    </p:set>
                                    <p:animEffect transition="in" filter="fade">
                                      <p:cBhvr>
                                        <p:cTn id="52" dur="2000"/>
                                        <p:tgtEl>
                                          <p:spTgt spid="38915">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8915">
                                            <p:txEl>
                                              <p:pRg st="10" end="10"/>
                                            </p:txEl>
                                          </p:spTgt>
                                        </p:tgtEl>
                                        <p:attrNameLst>
                                          <p:attrName>style.visibility</p:attrName>
                                        </p:attrNameLst>
                                      </p:cBhvr>
                                      <p:to>
                                        <p:strVal val="visible"/>
                                      </p:to>
                                    </p:set>
                                    <p:animEffect transition="in" filter="fade">
                                      <p:cBhvr>
                                        <p:cTn id="57" dur="2000"/>
                                        <p:tgtEl>
                                          <p:spTgt spid="38915">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38915">
                                            <p:txEl>
                                              <p:pRg st="11" end="11"/>
                                            </p:txEl>
                                          </p:spTgt>
                                        </p:tgtEl>
                                        <p:attrNameLst>
                                          <p:attrName>style.visibility</p:attrName>
                                        </p:attrNameLst>
                                      </p:cBhvr>
                                      <p:to>
                                        <p:strVal val="visible"/>
                                      </p:to>
                                    </p:set>
                                    <p:animEffect transition="in" filter="fade">
                                      <p:cBhvr>
                                        <p:cTn id="62" dur="2000"/>
                                        <p:tgtEl>
                                          <p:spTgt spid="3891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5" grpId="0" build="p" bldLvl="2"/>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7D7145-0715-C605-8F1D-A59B3D72A7B6}"/>
              </a:ext>
            </a:extLst>
          </p:cNvPr>
          <p:cNvSpPr txBox="1"/>
          <p:nvPr/>
        </p:nvSpPr>
        <p:spPr>
          <a:xfrm>
            <a:off x="0" y="-1"/>
            <a:ext cx="6096000" cy="6740307"/>
          </a:xfrm>
          <a:prstGeom prst="rect">
            <a:avLst/>
          </a:prstGeom>
          <a:noFill/>
        </p:spPr>
        <p:txBody>
          <a:bodyPr wrap="square">
            <a:spAutoFit/>
          </a:bodyPr>
          <a:lstStyle/>
          <a:p>
            <a:r>
              <a:rPr lang="en-US" b="0" dirty="0">
                <a:solidFill>
                  <a:srgbClr val="0000FF"/>
                </a:solidFill>
                <a:effectLst/>
                <a:latin typeface="Consolas" panose="020B0609020204030204" pitchFamily="49" charset="0"/>
              </a:rPr>
              <a:t>struct</a:t>
            </a:r>
            <a:r>
              <a:rPr lang="en-US" b="0" dirty="0">
                <a:solidFill>
                  <a:srgbClr val="3B3B3B"/>
                </a:solidFill>
                <a:effectLst/>
                <a:latin typeface="Consolas" panose="020B0609020204030204" pitchFamily="49" charset="0"/>
              </a:rPr>
              <a:t> </a:t>
            </a:r>
            <a:r>
              <a:rPr lang="en-US" b="0" dirty="0" err="1">
                <a:solidFill>
                  <a:srgbClr val="267F99"/>
                </a:solidFill>
                <a:effectLst/>
                <a:latin typeface="Consolas" panose="020B0609020204030204" pitchFamily="49" charset="0"/>
              </a:rPr>
              <a:t>RGBAColor</a:t>
            </a:r>
            <a:r>
              <a:rPr lang="en-US" b="0" dirty="0">
                <a:solidFill>
                  <a:srgbClr val="267F99"/>
                </a:solidFill>
                <a:effectLst/>
                <a:latin typeface="Consolas" panose="020B0609020204030204" pitchFamily="49" charset="0"/>
              </a:rPr>
              <a:t> </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uint8_t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r</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uint8_t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g</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uint8_t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b</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uint8_t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a</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255</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endParaRPr lang="ru-RU" b="0" dirty="0">
              <a:solidFill>
                <a:srgbClr val="3B3B3B"/>
              </a:solidFill>
              <a:effectLst/>
              <a:latin typeface="Consolas" panose="020B0609020204030204" pitchFamily="49" charset="0"/>
            </a:endParaRPr>
          </a:p>
          <a:p>
            <a:r>
              <a:rPr lang="en-US" b="0" dirty="0" err="1">
                <a:solidFill>
                  <a:srgbClr val="267F99"/>
                </a:solidFill>
                <a:effectLst/>
                <a:latin typeface="Consolas" panose="020B0609020204030204" pitchFamily="49" charset="0"/>
              </a:rPr>
              <a:t>RGBAColor</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RGBAColorFromARGB</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uint32_t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argb</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argb</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16</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argb</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8</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argb</a:t>
            </a:r>
            <a:r>
              <a:rPr lang="ru-RU" b="0" dirty="0">
                <a:solidFill>
                  <a:srgbClr val="3B3B3B"/>
                </a:solidFill>
                <a:effectLst/>
                <a:latin typeface="Consolas" panose="020B0609020204030204" pitchFamily="49" charset="0"/>
              </a:rPr>
              <a:t>),</a:t>
            </a:r>
            <a:endParaRPr lang="en-US" b="0" dirty="0">
              <a:solidFill>
                <a:srgbClr val="3B3B3B"/>
              </a:solidFill>
              <a:effectLst/>
              <a:latin typeface="Consolas" panose="020B0609020204030204" pitchFamily="49" charset="0"/>
            </a:endParaRP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argb</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24</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a:t>
            </a:r>
            <a:endParaRPr lang="ru-RU" b="0" dirty="0">
              <a:solidFill>
                <a:srgbClr val="3B3B3B"/>
              </a:solidFill>
              <a:effectLst/>
              <a:latin typeface="Consolas" panose="020B0609020204030204" pitchFamily="49" charset="0"/>
            </a:endParaRPr>
          </a:p>
          <a:p>
            <a:endParaRPr lang="ru-RU"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uint32_t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value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hlinkClick r:id="rId2"/>
              </a:rPr>
              <a:t>std</a:t>
            </a:r>
            <a:r>
              <a:rPr lang="en-US" b="0" dirty="0">
                <a:solidFill>
                  <a:srgbClr val="3B3B3B"/>
                </a:solidFill>
                <a:effectLst/>
                <a:latin typeface="Consolas" panose="020B0609020204030204" pitchFamily="49" charset="0"/>
                <a:hlinkClick r:id="rId2"/>
              </a:rPr>
              <a:t>::</a:t>
            </a:r>
            <a:r>
              <a:rPr lang="en-US" b="0" dirty="0">
                <a:solidFill>
                  <a:srgbClr val="795E26"/>
                </a:solidFill>
                <a:effectLst/>
                <a:latin typeface="Consolas" panose="020B0609020204030204" pitchFamily="49" charset="0"/>
                <a:hlinkClick r:id="rId2"/>
              </a:rPr>
              <a:t>hex</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value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Print</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RGBAColorFromARGB</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value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Print</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RGBAColorFromABGR</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value</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A61BDC07-79E4-04BD-2FD4-7A9F4DE2CD47}"/>
              </a:ext>
            </a:extLst>
          </p:cNvPr>
          <p:cNvSpPr txBox="1"/>
          <p:nvPr/>
        </p:nvSpPr>
        <p:spPr>
          <a:xfrm>
            <a:off x="6096000" y="0"/>
            <a:ext cx="6096000" cy="5909310"/>
          </a:xfrm>
          <a:prstGeom prst="rect">
            <a:avLst/>
          </a:prstGeom>
          <a:noFill/>
        </p:spPr>
        <p:txBody>
          <a:bodyPr wrap="square">
            <a:spAutoFit/>
          </a:bodyPr>
          <a:lstStyle/>
          <a:p>
            <a:r>
              <a:rPr lang="en-US" b="0" dirty="0" err="1">
                <a:solidFill>
                  <a:srgbClr val="267F99"/>
                </a:solidFill>
                <a:effectLst/>
                <a:latin typeface="Consolas" panose="020B0609020204030204" pitchFamily="49" charset="0"/>
              </a:rPr>
              <a:t>RGBAColor</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RGBAColorFromABGR</a:t>
            </a:r>
            <a:r>
              <a:rPr lang="en-US" b="0" dirty="0">
                <a:solidFill>
                  <a:srgbClr val="3B3B3B"/>
                </a:solidFill>
                <a:effectLst/>
                <a:latin typeface="Consolas" panose="020B0609020204030204" pitchFamily="49" charset="0"/>
              </a:rPr>
              <a:t>(</a:t>
            </a:r>
            <a:r>
              <a:rPr lang="en-US" b="0" dirty="0">
                <a:solidFill>
                  <a:srgbClr val="267F99"/>
                </a:solidFill>
                <a:effectLst/>
                <a:latin typeface="Consolas" panose="020B0609020204030204" pitchFamily="49" charset="0"/>
              </a:rPr>
              <a:t>uint32_t</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abgr</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abgr</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abgr</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8</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abgr</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16</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err="1">
                <a:solidFill>
                  <a:srgbClr val="0000FF"/>
                </a:solidFill>
                <a:effectLst/>
                <a:latin typeface="Consolas" panose="020B0609020204030204" pitchFamily="49" charset="0"/>
              </a:rPr>
              <a:t>static_cast</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uint8_t</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abgr</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24</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a:t>
            </a:r>
            <a:endParaRPr lang="ru-RU" b="0" dirty="0">
              <a:solidFill>
                <a:srgbClr val="3B3B3B"/>
              </a:solidFill>
              <a:effectLst/>
              <a:latin typeface="Consolas" panose="020B0609020204030204" pitchFamily="49" charset="0"/>
            </a:endParaRPr>
          </a:p>
          <a:p>
            <a:endParaRPr lang="ru-RU" b="0" dirty="0">
              <a:solidFill>
                <a:srgbClr val="3B3B3B"/>
              </a:solidFill>
              <a:effectLst/>
              <a:latin typeface="Consolas" panose="020B0609020204030204" pitchFamily="49" charset="0"/>
            </a:endParaRPr>
          </a:p>
          <a:p>
            <a:r>
              <a:rPr lang="en-US" b="0" dirty="0">
                <a:solidFill>
                  <a:srgbClr val="0000FF"/>
                </a:solidFill>
                <a:effectLst/>
                <a:latin typeface="Consolas" panose="020B0609020204030204" pitchFamily="49" charset="0"/>
              </a:rPr>
              <a:t>void</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Print</a:t>
            </a:r>
            <a:r>
              <a:rPr lang="en-US" b="0" dirty="0">
                <a:solidFill>
                  <a:srgbClr val="3B3B3B"/>
                </a:solidFill>
                <a:effectLst/>
                <a:latin typeface="Consolas" panose="020B0609020204030204" pitchFamily="49" charset="0"/>
              </a:rPr>
              <a:t>(</a:t>
            </a:r>
            <a:r>
              <a:rPr lang="en-US" b="0" dirty="0" err="1">
                <a:solidFill>
                  <a:srgbClr val="267F99"/>
                </a:solidFill>
                <a:effectLst/>
                <a:latin typeface="Consolas" panose="020B0609020204030204" pitchFamily="49" charset="0"/>
              </a:rPr>
              <a:t>RGBAColor</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color</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"r: "</a:t>
            </a:r>
            <a:r>
              <a:rPr lang="en-US" b="0" dirty="0">
                <a:solidFill>
                  <a:srgbClr val="3B3B3B"/>
                </a:solidFill>
                <a:effectLst/>
                <a:latin typeface="Consolas" panose="020B0609020204030204" pitchFamily="49" charset="0"/>
              </a:rPr>
              <a:t> </a:t>
            </a:r>
            <a:r>
              <a:rPr lang="ru-RU"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color</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r</a:t>
            </a:r>
            <a:endParaRPr lang="en-US" b="0" dirty="0">
              <a:solidFill>
                <a:srgbClr val="001080"/>
              </a:solidFill>
              <a:effectLst/>
              <a:latin typeface="Consolas" panose="020B0609020204030204" pitchFamily="49" charset="0"/>
            </a:endParaRPr>
          </a:p>
          <a:p>
            <a:r>
              <a:rPr lang="en-US" dirty="0">
                <a:solidFill>
                  <a:srgbClr val="001080"/>
                </a:solidFill>
                <a:latin typeface="Consolas" panose="020B0609020204030204" pitchFamily="49" charset="0"/>
              </a:rPr>
              <a:t>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g: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color</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g</a:t>
            </a:r>
            <a:endParaRPr lang="en-US" b="0" dirty="0">
              <a:solidFill>
                <a:srgbClr val="001080"/>
              </a:solidFill>
              <a:effectLst/>
              <a:latin typeface="Consolas" panose="020B0609020204030204" pitchFamily="49" charset="0"/>
            </a:endParaRPr>
          </a:p>
          <a:p>
            <a:r>
              <a:rPr lang="en-US" dirty="0">
                <a:solidFill>
                  <a:srgbClr val="001080"/>
                </a:solidFill>
                <a:latin typeface="Consolas" panose="020B0609020204030204" pitchFamily="49" charset="0"/>
              </a:rPr>
              <a:t>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b: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color</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b</a:t>
            </a:r>
            <a:endParaRPr lang="en-US" dirty="0">
              <a:solidFill>
                <a:srgbClr val="001080"/>
              </a:solidFill>
              <a:latin typeface="Consolas" panose="020B0609020204030204" pitchFamily="49" charset="0"/>
            </a:endParaRPr>
          </a:p>
          <a:p>
            <a:r>
              <a:rPr lang="en-US" b="0" dirty="0">
                <a:solidFill>
                  <a:srgbClr val="001080"/>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 a: "</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color</a:t>
            </a:r>
            <a:r>
              <a:rPr lang="en-US" b="0" dirty="0" err="1">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a</a:t>
            </a:r>
            <a:endParaRPr lang="en-US" b="0" dirty="0">
              <a:solidFill>
                <a:srgbClr val="001080"/>
              </a:solidFill>
              <a:effectLst/>
              <a:latin typeface="Consolas" panose="020B0609020204030204" pitchFamily="49" charset="0"/>
            </a:endParaRPr>
          </a:p>
          <a:p>
            <a:r>
              <a:rPr lang="en-US" dirty="0">
                <a:solidFill>
                  <a:srgbClr val="001080"/>
                </a:solidFill>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Унарный + </a:t>
            </a:r>
            <a:r>
              <a:rPr lang="ru-RU" dirty="0">
                <a:solidFill>
                  <a:srgbClr val="008000"/>
                </a:solidFill>
                <a:latin typeface="Consolas" panose="020B0609020204030204" pitchFamily="49" charset="0"/>
              </a:rPr>
              <a:t>преобразует </a:t>
            </a:r>
            <a:r>
              <a:rPr lang="en-US" b="0" dirty="0">
                <a:solidFill>
                  <a:srgbClr val="008000"/>
                </a:solidFill>
                <a:effectLst/>
                <a:latin typeface="Consolas" panose="020B0609020204030204" pitchFamily="49" charset="0"/>
              </a:rPr>
              <a:t>uint8_t </a:t>
            </a:r>
            <a:r>
              <a:rPr lang="ru-RU" b="0" dirty="0">
                <a:solidFill>
                  <a:srgbClr val="008000"/>
                </a:solidFill>
                <a:effectLst/>
                <a:latin typeface="Consolas" panose="020B0609020204030204" pitchFamily="49" charset="0"/>
              </a:rPr>
              <a:t>в </a:t>
            </a:r>
            <a:r>
              <a:rPr lang="en-US" b="0" dirty="0">
                <a:solidFill>
                  <a:srgbClr val="008000"/>
                </a:solidFill>
                <a:effectLst/>
                <a:latin typeface="Consolas" panose="020B0609020204030204" pitchFamily="49" charset="0"/>
              </a:rPr>
              <a:t>int,</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чтобы значение выводилось в виде числа,</a:t>
            </a:r>
          </a:p>
          <a:p>
            <a:r>
              <a:rPr lang="ru-RU" dirty="0">
                <a:solidFill>
                  <a:srgbClr val="008000"/>
                </a:solidFill>
                <a:latin typeface="Consolas" panose="020B0609020204030204" pitchFamily="49" charset="0"/>
              </a:rPr>
              <a:t>  //</a:t>
            </a:r>
            <a:r>
              <a:rPr lang="ru-RU" b="0" dirty="0">
                <a:solidFill>
                  <a:srgbClr val="008000"/>
                </a:solidFill>
                <a:effectLst/>
                <a:latin typeface="Consolas" panose="020B0609020204030204" pitchFamily="49" charset="0"/>
              </a:rPr>
              <a:t> а не в виде символа</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a:t>
            </a:r>
            <a:endParaRPr lang="en-US" dirty="0"/>
          </a:p>
        </p:txBody>
      </p:sp>
      <p:sp>
        <p:nvSpPr>
          <p:cNvPr id="11" name="TextBox 10">
            <a:extLst>
              <a:ext uri="{FF2B5EF4-FFF2-40B4-BE49-F238E27FC236}">
                <a16:creationId xmlns:a16="http://schemas.microsoft.com/office/drawing/2014/main" id="{AD794721-21AD-BB7E-D9EA-22FD6ED6B54F}"/>
              </a:ext>
            </a:extLst>
          </p:cNvPr>
          <p:cNvSpPr txBox="1"/>
          <p:nvPr/>
        </p:nvSpPr>
        <p:spPr>
          <a:xfrm>
            <a:off x="7176120" y="6370974"/>
            <a:ext cx="3543382" cy="369332"/>
          </a:xfrm>
          <a:prstGeom prst="rect">
            <a:avLst/>
          </a:prstGeom>
          <a:noFill/>
        </p:spPr>
        <p:txBody>
          <a:bodyPr wrap="square">
            <a:spAutoFit/>
          </a:bodyPr>
          <a:lstStyle/>
          <a:p>
            <a:r>
              <a:rPr lang="en-US" dirty="0">
                <a:hlinkClick r:id="rId3"/>
              </a:rPr>
              <a:t>https://godbolt.org/z/8x49qoe8d</a:t>
            </a:r>
            <a:r>
              <a:rPr lang="ru-RU" dirty="0"/>
              <a:t> </a:t>
            </a:r>
            <a:endParaRPr lang="en-US" dirty="0"/>
          </a:p>
        </p:txBody>
      </p:sp>
      <p:pic>
        <p:nvPicPr>
          <p:cNvPr id="13" name="Picture 12">
            <a:extLst>
              <a:ext uri="{FF2B5EF4-FFF2-40B4-BE49-F238E27FC236}">
                <a16:creationId xmlns:a16="http://schemas.microsoft.com/office/drawing/2014/main" id="{6E6F7E93-87FD-0226-B530-015B058D539A}"/>
              </a:ext>
            </a:extLst>
          </p:cNvPr>
          <p:cNvPicPr>
            <a:picLocks noChangeAspect="1"/>
          </p:cNvPicPr>
          <p:nvPr/>
        </p:nvPicPr>
        <p:blipFill>
          <a:blip r:embed="rId4"/>
          <a:stretch>
            <a:fillRect/>
          </a:stretch>
        </p:blipFill>
        <p:spPr>
          <a:xfrm>
            <a:off x="10704512" y="5335552"/>
            <a:ext cx="1399807" cy="1404754"/>
          </a:xfrm>
          <a:prstGeom prst="rect">
            <a:avLst/>
          </a:prstGeom>
        </p:spPr>
      </p:pic>
    </p:spTree>
    <p:extLst>
      <p:ext uri="{BB962C8B-B14F-4D97-AF65-F5344CB8AC3E}">
        <p14:creationId xmlns:p14="http://schemas.microsoft.com/office/powerpoint/2010/main" val="3441690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animEffect transition="in" filter="fade">
                                      <p:cBhvr>
                                        <p:cTn id="7" dur="500"/>
                                        <p:tgtEl>
                                          <p:spTgt spid="5">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8" end="8"/>
                                            </p:txEl>
                                          </p:spTgt>
                                        </p:tgtEl>
                                        <p:attrNameLst>
                                          <p:attrName>style.visibility</p:attrName>
                                        </p:attrNameLst>
                                      </p:cBhvr>
                                      <p:to>
                                        <p:strVal val="visible"/>
                                      </p:to>
                                    </p:set>
                                    <p:animEffect transition="in" filter="fade">
                                      <p:cBhvr>
                                        <p:cTn id="10" dur="500"/>
                                        <p:tgtEl>
                                          <p:spTgt spid="5">
                                            <p:txEl>
                                              <p:pRg st="8" end="8"/>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5" end="15"/>
                                            </p:txEl>
                                          </p:spTgt>
                                        </p:tgtEl>
                                        <p:attrNameLst>
                                          <p:attrName>style.visibility</p:attrName>
                                        </p:attrNameLst>
                                      </p:cBhvr>
                                      <p:to>
                                        <p:strVal val="visible"/>
                                      </p:to>
                                    </p:set>
                                    <p:animEffect transition="in" filter="fade">
                                      <p:cBhvr>
                                        <p:cTn id="13" dur="500"/>
                                        <p:tgtEl>
                                          <p:spTgt spid="5">
                                            <p:txEl>
                                              <p:pRg st="15" end="1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14" end="14"/>
                                            </p:txEl>
                                          </p:spTgt>
                                        </p:tgtEl>
                                        <p:attrNameLst>
                                          <p:attrName>style.visibility</p:attrName>
                                        </p:attrNameLst>
                                      </p:cBhvr>
                                      <p:to>
                                        <p:strVal val="visible"/>
                                      </p:to>
                                    </p:set>
                                    <p:animEffect transition="in" filter="fade">
                                      <p:cBhvr>
                                        <p:cTn id="21" dur="500"/>
                                        <p:tgtEl>
                                          <p:spTgt spid="5">
                                            <p:txEl>
                                              <p:pRg st="14" end="1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10" end="10"/>
                                            </p:txEl>
                                          </p:spTgt>
                                        </p:tgtEl>
                                        <p:attrNameLst>
                                          <p:attrName>style.visibility</p:attrName>
                                        </p:attrNameLst>
                                      </p:cBhvr>
                                      <p:to>
                                        <p:strVal val="visible"/>
                                      </p:to>
                                    </p:set>
                                    <p:animEffect transition="in" filter="fade">
                                      <p:cBhvr>
                                        <p:cTn id="26" dur="500"/>
                                        <p:tgtEl>
                                          <p:spTgt spid="5">
                                            <p:txEl>
                                              <p:pRg st="10" end="1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1" end="11"/>
                                            </p:txEl>
                                          </p:spTgt>
                                        </p:tgtEl>
                                        <p:attrNameLst>
                                          <p:attrName>style.visibility</p:attrName>
                                        </p:attrNameLst>
                                      </p:cBhvr>
                                      <p:to>
                                        <p:strVal val="visible"/>
                                      </p:to>
                                    </p:set>
                                    <p:animEffect transition="in" filter="fade">
                                      <p:cBhvr>
                                        <p:cTn id="31" dur="500"/>
                                        <p:tgtEl>
                                          <p:spTgt spid="5">
                                            <p:txEl>
                                              <p:pRg st="11" end="1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
                                            <p:txEl>
                                              <p:pRg st="12" end="12"/>
                                            </p:txEl>
                                          </p:spTgt>
                                        </p:tgtEl>
                                        <p:attrNameLst>
                                          <p:attrName>style.visibility</p:attrName>
                                        </p:attrNameLst>
                                      </p:cBhvr>
                                      <p:to>
                                        <p:strVal val="visible"/>
                                      </p:to>
                                    </p:set>
                                    <p:animEffect transition="in" filter="fade">
                                      <p:cBhvr>
                                        <p:cTn id="36" dur="500"/>
                                        <p:tgtEl>
                                          <p:spTgt spid="5">
                                            <p:txEl>
                                              <p:pRg st="12" end="1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5">
                                            <p:txEl>
                                              <p:pRg st="13" end="13"/>
                                            </p:txEl>
                                          </p:spTgt>
                                        </p:tgtEl>
                                        <p:attrNameLst>
                                          <p:attrName>style.visibility</p:attrName>
                                        </p:attrNameLst>
                                      </p:cBhvr>
                                      <p:to>
                                        <p:strVal val="visible"/>
                                      </p:to>
                                    </p:set>
                                    <p:animEffect transition="in" filter="fade">
                                      <p:cBhvr>
                                        <p:cTn id="41" dur="500"/>
                                        <p:tgtEl>
                                          <p:spTgt spid="5">
                                            <p:txEl>
                                              <p:pRg st="13" end="1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7">
                                            <p:txEl>
                                              <p:pRg st="0" end="0"/>
                                            </p:txEl>
                                          </p:spTgt>
                                        </p:tgtEl>
                                        <p:attrNameLst>
                                          <p:attrName>style.visibility</p:attrName>
                                        </p:attrNameLst>
                                      </p:cBhvr>
                                      <p:to>
                                        <p:strVal val="visible"/>
                                      </p:to>
                                    </p:set>
                                    <p:animEffect transition="in" filter="fade">
                                      <p:cBhvr>
                                        <p:cTn id="46" dur="500"/>
                                        <p:tgtEl>
                                          <p:spTgt spid="7">
                                            <p:txEl>
                                              <p:pRg st="0" end="0"/>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7">
                                            <p:txEl>
                                              <p:pRg st="1" end="1"/>
                                            </p:txEl>
                                          </p:spTgt>
                                        </p:tgtEl>
                                        <p:attrNameLst>
                                          <p:attrName>style.visibility</p:attrName>
                                        </p:attrNameLst>
                                      </p:cBhvr>
                                      <p:to>
                                        <p:strVal val="visible"/>
                                      </p:to>
                                    </p:set>
                                    <p:animEffect transition="in" filter="fade">
                                      <p:cBhvr>
                                        <p:cTn id="49" dur="500"/>
                                        <p:tgtEl>
                                          <p:spTgt spid="7">
                                            <p:txEl>
                                              <p:pRg st="1" end="1"/>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7">
                                            <p:txEl>
                                              <p:pRg st="2" end="2"/>
                                            </p:txEl>
                                          </p:spTgt>
                                        </p:tgtEl>
                                        <p:attrNameLst>
                                          <p:attrName>style.visibility</p:attrName>
                                        </p:attrNameLst>
                                      </p:cBhvr>
                                      <p:to>
                                        <p:strVal val="visible"/>
                                      </p:to>
                                    </p:set>
                                    <p:animEffect transition="in" filter="fade">
                                      <p:cBhvr>
                                        <p:cTn id="52" dur="500"/>
                                        <p:tgtEl>
                                          <p:spTgt spid="7">
                                            <p:txEl>
                                              <p:pRg st="2" end="2"/>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7">
                                            <p:txEl>
                                              <p:pRg st="3" end="3"/>
                                            </p:txEl>
                                          </p:spTgt>
                                        </p:tgtEl>
                                        <p:attrNameLst>
                                          <p:attrName>style.visibility</p:attrName>
                                        </p:attrNameLst>
                                      </p:cBhvr>
                                      <p:to>
                                        <p:strVal val="visible"/>
                                      </p:to>
                                    </p:set>
                                    <p:animEffect transition="in" filter="fade">
                                      <p:cBhvr>
                                        <p:cTn id="55" dur="500"/>
                                        <p:tgtEl>
                                          <p:spTgt spid="7">
                                            <p:txEl>
                                              <p:pRg st="3" end="3"/>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7">
                                            <p:txEl>
                                              <p:pRg st="4" end="4"/>
                                            </p:txEl>
                                          </p:spTgt>
                                        </p:tgtEl>
                                        <p:attrNameLst>
                                          <p:attrName>style.visibility</p:attrName>
                                        </p:attrNameLst>
                                      </p:cBhvr>
                                      <p:to>
                                        <p:strVal val="visible"/>
                                      </p:to>
                                    </p:set>
                                    <p:animEffect transition="in" filter="fade">
                                      <p:cBhvr>
                                        <p:cTn id="58" dur="500"/>
                                        <p:tgtEl>
                                          <p:spTgt spid="7">
                                            <p:txEl>
                                              <p:pRg st="4" end="4"/>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7">
                                            <p:txEl>
                                              <p:pRg st="5" end="5"/>
                                            </p:txEl>
                                          </p:spTgt>
                                        </p:tgtEl>
                                        <p:attrNameLst>
                                          <p:attrName>style.visibility</p:attrName>
                                        </p:attrNameLst>
                                      </p:cBhvr>
                                      <p:to>
                                        <p:strVal val="visible"/>
                                      </p:to>
                                    </p:set>
                                    <p:animEffect transition="in" filter="fade">
                                      <p:cBhvr>
                                        <p:cTn id="61" dur="500"/>
                                        <p:tgtEl>
                                          <p:spTgt spid="7">
                                            <p:txEl>
                                              <p:pRg st="5" end="5"/>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7">
                                            <p:txEl>
                                              <p:pRg st="6" end="6"/>
                                            </p:txEl>
                                          </p:spTgt>
                                        </p:tgtEl>
                                        <p:attrNameLst>
                                          <p:attrName>style.visibility</p:attrName>
                                        </p:attrNameLst>
                                      </p:cBhvr>
                                      <p:to>
                                        <p:strVal val="visible"/>
                                      </p:to>
                                    </p:set>
                                    <p:animEffect transition="in" filter="fade">
                                      <p:cBhvr>
                                        <p:cTn id="64" dur="500"/>
                                        <p:tgtEl>
                                          <p:spTgt spid="7">
                                            <p:txEl>
                                              <p:pRg st="6" end="6"/>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7">
                                            <p:txEl>
                                              <p:pRg st="7" end="7"/>
                                            </p:txEl>
                                          </p:spTgt>
                                        </p:tgtEl>
                                        <p:attrNameLst>
                                          <p:attrName>style.visibility</p:attrName>
                                        </p:attrNameLst>
                                      </p:cBhvr>
                                      <p:to>
                                        <p:strVal val="visible"/>
                                      </p:to>
                                    </p:set>
                                    <p:animEffect transition="in" filter="fade">
                                      <p:cBhvr>
                                        <p:cTn id="67" dur="500"/>
                                        <p:tgtEl>
                                          <p:spTgt spid="7">
                                            <p:txEl>
                                              <p:pRg st="7" end="7"/>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7">
                                            <p:txEl>
                                              <p:pRg st="8" end="8"/>
                                            </p:txEl>
                                          </p:spTgt>
                                        </p:tgtEl>
                                        <p:attrNameLst>
                                          <p:attrName>style.visibility</p:attrName>
                                        </p:attrNameLst>
                                      </p:cBhvr>
                                      <p:to>
                                        <p:strVal val="visible"/>
                                      </p:to>
                                    </p:set>
                                    <p:animEffect transition="in" filter="fade">
                                      <p:cBhvr>
                                        <p:cTn id="70" dur="500"/>
                                        <p:tgtEl>
                                          <p:spTgt spid="7">
                                            <p:txEl>
                                              <p:pRg st="8" end="8"/>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20" end="20"/>
                                            </p:txEl>
                                          </p:spTgt>
                                        </p:tgtEl>
                                        <p:attrNameLst>
                                          <p:attrName>style.visibility</p:attrName>
                                        </p:attrNameLst>
                                      </p:cBhvr>
                                      <p:to>
                                        <p:strVal val="visible"/>
                                      </p:to>
                                    </p:set>
                                    <p:animEffect transition="in" filter="fade">
                                      <p:cBhvr>
                                        <p:cTn id="75" dur="500"/>
                                        <p:tgtEl>
                                          <p:spTgt spid="7">
                                            <p:txEl>
                                              <p:pRg st="20" end="20"/>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7">
                                            <p:txEl>
                                              <p:pRg st="10" end="10"/>
                                            </p:txEl>
                                          </p:spTgt>
                                        </p:tgtEl>
                                        <p:attrNameLst>
                                          <p:attrName>style.visibility</p:attrName>
                                        </p:attrNameLst>
                                      </p:cBhvr>
                                      <p:to>
                                        <p:strVal val="visible"/>
                                      </p:to>
                                    </p:set>
                                    <p:animEffect transition="in" filter="fade">
                                      <p:cBhvr>
                                        <p:cTn id="78" dur="500"/>
                                        <p:tgtEl>
                                          <p:spTgt spid="7">
                                            <p:txEl>
                                              <p:pRg st="10" end="10"/>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7">
                                            <p:txEl>
                                              <p:pRg st="11" end="11"/>
                                            </p:txEl>
                                          </p:spTgt>
                                        </p:tgtEl>
                                        <p:attrNameLst>
                                          <p:attrName>style.visibility</p:attrName>
                                        </p:attrNameLst>
                                      </p:cBhvr>
                                      <p:to>
                                        <p:strVal val="visible"/>
                                      </p:to>
                                    </p:set>
                                    <p:animEffect transition="in" filter="fade">
                                      <p:cBhvr>
                                        <p:cTn id="81" dur="500"/>
                                        <p:tgtEl>
                                          <p:spTgt spid="7">
                                            <p:txEl>
                                              <p:pRg st="11" end="11"/>
                                            </p:txEl>
                                          </p:spTgt>
                                        </p:tgtEl>
                                      </p:cBhvr>
                                    </p:animEffect>
                                  </p:childTnLst>
                                </p:cTn>
                              </p:par>
                              <p:par>
                                <p:cTn id="82" presetID="10" presetClass="entr" presetSubtype="0" fill="hold" nodeType="withEffect">
                                  <p:stCondLst>
                                    <p:cond delay="0"/>
                                  </p:stCondLst>
                                  <p:childTnLst>
                                    <p:set>
                                      <p:cBhvr>
                                        <p:cTn id="83" dur="1" fill="hold">
                                          <p:stCondLst>
                                            <p:cond delay="0"/>
                                          </p:stCondLst>
                                        </p:cTn>
                                        <p:tgtEl>
                                          <p:spTgt spid="7">
                                            <p:txEl>
                                              <p:pRg st="12" end="12"/>
                                            </p:txEl>
                                          </p:spTgt>
                                        </p:tgtEl>
                                        <p:attrNameLst>
                                          <p:attrName>style.visibility</p:attrName>
                                        </p:attrNameLst>
                                      </p:cBhvr>
                                      <p:to>
                                        <p:strVal val="visible"/>
                                      </p:to>
                                    </p:set>
                                    <p:animEffect transition="in" filter="fade">
                                      <p:cBhvr>
                                        <p:cTn id="84" dur="500"/>
                                        <p:tgtEl>
                                          <p:spTgt spid="7">
                                            <p:txEl>
                                              <p:pRg st="12" end="12"/>
                                            </p:txEl>
                                          </p:spTgt>
                                        </p:tgtEl>
                                      </p:cBhvr>
                                    </p:animEffect>
                                  </p:childTnLst>
                                </p:cTn>
                              </p:par>
                              <p:par>
                                <p:cTn id="85" presetID="10" presetClass="entr" presetSubtype="0" fill="hold" nodeType="withEffect">
                                  <p:stCondLst>
                                    <p:cond delay="0"/>
                                  </p:stCondLst>
                                  <p:childTnLst>
                                    <p:set>
                                      <p:cBhvr>
                                        <p:cTn id="86" dur="1" fill="hold">
                                          <p:stCondLst>
                                            <p:cond delay="0"/>
                                          </p:stCondLst>
                                        </p:cTn>
                                        <p:tgtEl>
                                          <p:spTgt spid="7">
                                            <p:txEl>
                                              <p:pRg st="13" end="13"/>
                                            </p:txEl>
                                          </p:spTgt>
                                        </p:tgtEl>
                                        <p:attrNameLst>
                                          <p:attrName>style.visibility</p:attrName>
                                        </p:attrNameLst>
                                      </p:cBhvr>
                                      <p:to>
                                        <p:strVal val="visible"/>
                                      </p:to>
                                    </p:set>
                                    <p:animEffect transition="in" filter="fade">
                                      <p:cBhvr>
                                        <p:cTn id="87" dur="500"/>
                                        <p:tgtEl>
                                          <p:spTgt spid="7">
                                            <p:txEl>
                                              <p:pRg st="13" end="13"/>
                                            </p:txEl>
                                          </p:spTgt>
                                        </p:tgtEl>
                                      </p:cBhvr>
                                    </p:animEffect>
                                  </p:childTnLst>
                                </p:cTn>
                              </p:par>
                              <p:par>
                                <p:cTn id="88" presetID="10" presetClass="entr" presetSubtype="0" fill="hold" nodeType="withEffect">
                                  <p:stCondLst>
                                    <p:cond delay="0"/>
                                  </p:stCondLst>
                                  <p:childTnLst>
                                    <p:set>
                                      <p:cBhvr>
                                        <p:cTn id="89" dur="1" fill="hold">
                                          <p:stCondLst>
                                            <p:cond delay="0"/>
                                          </p:stCondLst>
                                        </p:cTn>
                                        <p:tgtEl>
                                          <p:spTgt spid="7">
                                            <p:txEl>
                                              <p:pRg st="14" end="14"/>
                                            </p:txEl>
                                          </p:spTgt>
                                        </p:tgtEl>
                                        <p:attrNameLst>
                                          <p:attrName>style.visibility</p:attrName>
                                        </p:attrNameLst>
                                      </p:cBhvr>
                                      <p:to>
                                        <p:strVal val="visible"/>
                                      </p:to>
                                    </p:set>
                                    <p:animEffect transition="in" filter="fade">
                                      <p:cBhvr>
                                        <p:cTn id="90" dur="500"/>
                                        <p:tgtEl>
                                          <p:spTgt spid="7">
                                            <p:txEl>
                                              <p:pRg st="14" end="14"/>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7">
                                            <p:txEl>
                                              <p:pRg st="15" end="15"/>
                                            </p:txEl>
                                          </p:spTgt>
                                        </p:tgtEl>
                                        <p:attrNameLst>
                                          <p:attrName>style.visibility</p:attrName>
                                        </p:attrNameLst>
                                      </p:cBhvr>
                                      <p:to>
                                        <p:strVal val="visible"/>
                                      </p:to>
                                    </p:set>
                                    <p:animEffect transition="in" filter="fade">
                                      <p:cBhvr>
                                        <p:cTn id="93" dur="500"/>
                                        <p:tgtEl>
                                          <p:spTgt spid="7">
                                            <p:txEl>
                                              <p:pRg st="15" end="15"/>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7">
                                            <p:txEl>
                                              <p:pRg st="16" end="16"/>
                                            </p:txEl>
                                          </p:spTgt>
                                        </p:tgtEl>
                                        <p:attrNameLst>
                                          <p:attrName>style.visibility</p:attrName>
                                        </p:attrNameLst>
                                      </p:cBhvr>
                                      <p:to>
                                        <p:strVal val="visible"/>
                                      </p:to>
                                    </p:set>
                                    <p:animEffect transition="in" filter="fade">
                                      <p:cBhvr>
                                        <p:cTn id="96" dur="500"/>
                                        <p:tgtEl>
                                          <p:spTgt spid="7">
                                            <p:txEl>
                                              <p:pRg st="16" end="16"/>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7">
                                            <p:txEl>
                                              <p:pRg st="17" end="17"/>
                                            </p:txEl>
                                          </p:spTgt>
                                        </p:tgtEl>
                                        <p:attrNameLst>
                                          <p:attrName>style.visibility</p:attrName>
                                        </p:attrNameLst>
                                      </p:cBhvr>
                                      <p:to>
                                        <p:strVal val="visible"/>
                                      </p:to>
                                    </p:set>
                                    <p:animEffect transition="in" filter="fade">
                                      <p:cBhvr>
                                        <p:cTn id="101" dur="500"/>
                                        <p:tgtEl>
                                          <p:spTgt spid="7">
                                            <p:txEl>
                                              <p:pRg st="17" end="17"/>
                                            </p:txEl>
                                          </p:spTgt>
                                        </p:tgtEl>
                                      </p:cBhvr>
                                    </p:animEffect>
                                  </p:childTnLst>
                                </p:cTn>
                              </p:par>
                              <p:par>
                                <p:cTn id="102" presetID="10" presetClass="entr" presetSubtype="0" fill="hold" nodeType="withEffect">
                                  <p:stCondLst>
                                    <p:cond delay="0"/>
                                  </p:stCondLst>
                                  <p:childTnLst>
                                    <p:set>
                                      <p:cBhvr>
                                        <p:cTn id="103" dur="1" fill="hold">
                                          <p:stCondLst>
                                            <p:cond delay="0"/>
                                          </p:stCondLst>
                                        </p:cTn>
                                        <p:tgtEl>
                                          <p:spTgt spid="7">
                                            <p:txEl>
                                              <p:pRg st="18" end="18"/>
                                            </p:txEl>
                                          </p:spTgt>
                                        </p:tgtEl>
                                        <p:attrNameLst>
                                          <p:attrName>style.visibility</p:attrName>
                                        </p:attrNameLst>
                                      </p:cBhvr>
                                      <p:to>
                                        <p:strVal val="visible"/>
                                      </p:to>
                                    </p:set>
                                    <p:animEffect transition="in" filter="fade">
                                      <p:cBhvr>
                                        <p:cTn id="104" dur="500"/>
                                        <p:tgtEl>
                                          <p:spTgt spid="7">
                                            <p:txEl>
                                              <p:pRg st="18" end="18"/>
                                            </p:txEl>
                                          </p:spTgt>
                                        </p:tgtEl>
                                      </p:cBhvr>
                                    </p:animEffect>
                                  </p:childTnLst>
                                </p:cTn>
                              </p:par>
                              <p:par>
                                <p:cTn id="105" presetID="10" presetClass="entr" presetSubtype="0" fill="hold" nodeType="withEffect">
                                  <p:stCondLst>
                                    <p:cond delay="0"/>
                                  </p:stCondLst>
                                  <p:childTnLst>
                                    <p:set>
                                      <p:cBhvr>
                                        <p:cTn id="106" dur="1" fill="hold">
                                          <p:stCondLst>
                                            <p:cond delay="0"/>
                                          </p:stCondLst>
                                        </p:cTn>
                                        <p:tgtEl>
                                          <p:spTgt spid="7">
                                            <p:txEl>
                                              <p:pRg st="19" end="19"/>
                                            </p:txEl>
                                          </p:spTgt>
                                        </p:tgtEl>
                                        <p:attrNameLst>
                                          <p:attrName>style.visibility</p:attrName>
                                        </p:attrNameLst>
                                      </p:cBhvr>
                                      <p:to>
                                        <p:strVal val="visible"/>
                                      </p:to>
                                    </p:set>
                                    <p:animEffect transition="in" filter="fade">
                                      <p:cBhvr>
                                        <p:cTn id="107" dur="500"/>
                                        <p:tgtEl>
                                          <p:spTgt spid="7">
                                            <p:txEl>
                                              <p:pRg st="19" end="19"/>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5">
                                            <p:txEl>
                                              <p:pRg st="17" end="17"/>
                                            </p:txEl>
                                          </p:spTgt>
                                        </p:tgtEl>
                                        <p:attrNameLst>
                                          <p:attrName>style.visibility</p:attrName>
                                        </p:attrNameLst>
                                      </p:cBhvr>
                                      <p:to>
                                        <p:strVal val="visible"/>
                                      </p:to>
                                    </p:set>
                                    <p:animEffect transition="in" filter="fade">
                                      <p:cBhvr>
                                        <p:cTn id="112" dur="500"/>
                                        <p:tgtEl>
                                          <p:spTgt spid="5">
                                            <p:txEl>
                                              <p:pRg st="17" end="17"/>
                                            </p:txEl>
                                          </p:spTgt>
                                        </p:tgtEl>
                                      </p:cBhvr>
                                    </p:animEffect>
                                  </p:childTnLst>
                                </p:cTn>
                              </p:par>
                              <p:par>
                                <p:cTn id="113" presetID="10" presetClass="entr" presetSubtype="0" fill="hold" nodeType="withEffect">
                                  <p:stCondLst>
                                    <p:cond delay="0"/>
                                  </p:stCondLst>
                                  <p:childTnLst>
                                    <p:set>
                                      <p:cBhvr>
                                        <p:cTn id="114" dur="1" fill="hold">
                                          <p:stCondLst>
                                            <p:cond delay="0"/>
                                          </p:stCondLst>
                                        </p:cTn>
                                        <p:tgtEl>
                                          <p:spTgt spid="5">
                                            <p:txEl>
                                              <p:pRg st="18" end="18"/>
                                            </p:txEl>
                                          </p:spTgt>
                                        </p:tgtEl>
                                        <p:attrNameLst>
                                          <p:attrName>style.visibility</p:attrName>
                                        </p:attrNameLst>
                                      </p:cBhvr>
                                      <p:to>
                                        <p:strVal val="visible"/>
                                      </p:to>
                                    </p:set>
                                    <p:animEffect transition="in" filter="fade">
                                      <p:cBhvr>
                                        <p:cTn id="115" dur="500"/>
                                        <p:tgtEl>
                                          <p:spTgt spid="5">
                                            <p:txEl>
                                              <p:pRg st="18" end="18"/>
                                            </p:txEl>
                                          </p:spTgt>
                                        </p:tgtEl>
                                      </p:cBhvr>
                                    </p:animEffect>
                                  </p:childTnLst>
                                </p:cTn>
                              </p:par>
                              <p:par>
                                <p:cTn id="116" presetID="10" presetClass="entr" presetSubtype="0" fill="hold" nodeType="withEffect">
                                  <p:stCondLst>
                                    <p:cond delay="0"/>
                                  </p:stCondLst>
                                  <p:childTnLst>
                                    <p:set>
                                      <p:cBhvr>
                                        <p:cTn id="117" dur="1" fill="hold">
                                          <p:stCondLst>
                                            <p:cond delay="0"/>
                                          </p:stCondLst>
                                        </p:cTn>
                                        <p:tgtEl>
                                          <p:spTgt spid="5">
                                            <p:txEl>
                                              <p:pRg st="19" end="19"/>
                                            </p:txEl>
                                          </p:spTgt>
                                        </p:tgtEl>
                                        <p:attrNameLst>
                                          <p:attrName>style.visibility</p:attrName>
                                        </p:attrNameLst>
                                      </p:cBhvr>
                                      <p:to>
                                        <p:strVal val="visible"/>
                                      </p:to>
                                    </p:set>
                                    <p:animEffect transition="in" filter="fade">
                                      <p:cBhvr>
                                        <p:cTn id="118" dur="500"/>
                                        <p:tgtEl>
                                          <p:spTgt spid="5">
                                            <p:txEl>
                                              <p:pRg st="19" end="19"/>
                                            </p:txEl>
                                          </p:spTgt>
                                        </p:tgtEl>
                                      </p:cBhvr>
                                    </p:animEffect>
                                  </p:childTnLst>
                                </p:cTn>
                              </p:par>
                              <p:par>
                                <p:cTn id="119" presetID="10" presetClass="entr" presetSubtype="0" fill="hold" nodeType="withEffect">
                                  <p:stCondLst>
                                    <p:cond delay="0"/>
                                  </p:stCondLst>
                                  <p:childTnLst>
                                    <p:set>
                                      <p:cBhvr>
                                        <p:cTn id="120" dur="1" fill="hold">
                                          <p:stCondLst>
                                            <p:cond delay="0"/>
                                          </p:stCondLst>
                                        </p:cTn>
                                        <p:tgtEl>
                                          <p:spTgt spid="5">
                                            <p:txEl>
                                              <p:pRg st="20" end="20"/>
                                            </p:txEl>
                                          </p:spTgt>
                                        </p:tgtEl>
                                        <p:attrNameLst>
                                          <p:attrName>style.visibility</p:attrName>
                                        </p:attrNameLst>
                                      </p:cBhvr>
                                      <p:to>
                                        <p:strVal val="visible"/>
                                      </p:to>
                                    </p:set>
                                    <p:animEffect transition="in" filter="fade">
                                      <p:cBhvr>
                                        <p:cTn id="121" dur="500"/>
                                        <p:tgtEl>
                                          <p:spTgt spid="5">
                                            <p:txEl>
                                              <p:pRg st="20" end="20"/>
                                            </p:txEl>
                                          </p:spTgt>
                                        </p:tgtEl>
                                      </p:cBhvr>
                                    </p:animEffect>
                                  </p:childTnLst>
                                </p:cTn>
                              </p:par>
                              <p:par>
                                <p:cTn id="122" presetID="10" presetClass="entr" presetSubtype="0" fill="hold" nodeType="withEffect">
                                  <p:stCondLst>
                                    <p:cond delay="0"/>
                                  </p:stCondLst>
                                  <p:childTnLst>
                                    <p:set>
                                      <p:cBhvr>
                                        <p:cTn id="123" dur="1" fill="hold">
                                          <p:stCondLst>
                                            <p:cond delay="0"/>
                                          </p:stCondLst>
                                        </p:cTn>
                                        <p:tgtEl>
                                          <p:spTgt spid="5">
                                            <p:txEl>
                                              <p:pRg st="21" end="21"/>
                                            </p:txEl>
                                          </p:spTgt>
                                        </p:tgtEl>
                                        <p:attrNameLst>
                                          <p:attrName>style.visibility</p:attrName>
                                        </p:attrNameLst>
                                      </p:cBhvr>
                                      <p:to>
                                        <p:strVal val="visible"/>
                                      </p:to>
                                    </p:set>
                                    <p:animEffect transition="in" filter="fade">
                                      <p:cBhvr>
                                        <p:cTn id="124" dur="500"/>
                                        <p:tgtEl>
                                          <p:spTgt spid="5">
                                            <p:txEl>
                                              <p:pRg st="21" end="21"/>
                                            </p:txEl>
                                          </p:spTgt>
                                        </p:tgtEl>
                                      </p:cBhvr>
                                    </p:animEffect>
                                  </p:childTnLst>
                                </p:cTn>
                              </p:par>
                              <p:par>
                                <p:cTn id="125" presetID="10" presetClass="entr" presetSubtype="0" fill="hold" nodeType="withEffect">
                                  <p:stCondLst>
                                    <p:cond delay="0"/>
                                  </p:stCondLst>
                                  <p:childTnLst>
                                    <p:set>
                                      <p:cBhvr>
                                        <p:cTn id="126" dur="1" fill="hold">
                                          <p:stCondLst>
                                            <p:cond delay="0"/>
                                          </p:stCondLst>
                                        </p:cTn>
                                        <p:tgtEl>
                                          <p:spTgt spid="5">
                                            <p:txEl>
                                              <p:pRg st="22" end="22"/>
                                            </p:txEl>
                                          </p:spTgt>
                                        </p:tgtEl>
                                        <p:attrNameLst>
                                          <p:attrName>style.visibility</p:attrName>
                                        </p:attrNameLst>
                                      </p:cBhvr>
                                      <p:to>
                                        <p:strVal val="visible"/>
                                      </p:to>
                                    </p:set>
                                    <p:animEffect transition="in" filter="fade">
                                      <p:cBhvr>
                                        <p:cTn id="127" dur="500"/>
                                        <p:tgtEl>
                                          <p:spTgt spid="5">
                                            <p:txEl>
                                              <p:pRg st="22" end="22"/>
                                            </p:txEl>
                                          </p:spTgt>
                                        </p:tgtEl>
                                      </p:cBhvr>
                                    </p:animEffect>
                                  </p:childTnLst>
                                </p:cTn>
                              </p:par>
                              <p:par>
                                <p:cTn id="128" presetID="10" presetClass="entr" presetSubtype="0" fill="hold" nodeType="withEffect">
                                  <p:stCondLst>
                                    <p:cond delay="0"/>
                                  </p:stCondLst>
                                  <p:childTnLst>
                                    <p:set>
                                      <p:cBhvr>
                                        <p:cTn id="129" dur="1" fill="hold">
                                          <p:stCondLst>
                                            <p:cond delay="0"/>
                                          </p:stCondLst>
                                        </p:cTn>
                                        <p:tgtEl>
                                          <p:spTgt spid="5">
                                            <p:txEl>
                                              <p:pRg st="23" end="23"/>
                                            </p:txEl>
                                          </p:spTgt>
                                        </p:tgtEl>
                                        <p:attrNameLst>
                                          <p:attrName>style.visibility</p:attrName>
                                        </p:attrNameLst>
                                      </p:cBhvr>
                                      <p:to>
                                        <p:strVal val="visible"/>
                                      </p:to>
                                    </p:set>
                                    <p:animEffect transition="in" filter="fade">
                                      <p:cBhvr>
                                        <p:cTn id="130" dur="500"/>
                                        <p:tgtEl>
                                          <p:spTgt spid="5">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normAutofit/>
          </a:bodyPr>
          <a:lstStyle/>
          <a:p>
            <a:pPr>
              <a:defRPr/>
            </a:pPr>
            <a:r>
              <a:rPr lang="ru-RU"/>
              <a:t>Операторы и выражения присваивания</a:t>
            </a:r>
          </a:p>
        </p:txBody>
      </p:sp>
      <p:sp>
        <p:nvSpPr>
          <p:cNvPr id="47107" name="Rectangle 3"/>
          <p:cNvSpPr>
            <a:spLocks noGrp="1" noChangeArrowheads="1"/>
          </p:cNvSpPr>
          <p:nvPr>
            <p:ph idx="1"/>
          </p:nvPr>
        </p:nvSpPr>
        <p:spPr/>
        <p:txBody>
          <a:bodyPr/>
          <a:lstStyle/>
          <a:p>
            <a:pPr eaLnBrk="1" hangingPunct="1">
              <a:lnSpc>
                <a:spcPct val="90000"/>
              </a:lnSpc>
            </a:pPr>
            <a:r>
              <a:rPr lang="ru-RU" sz="2400" dirty="0"/>
              <a:t>Служат для присваивания переменным значения некоторого выражения</a:t>
            </a:r>
          </a:p>
          <a:p>
            <a:pPr lvl="1" eaLnBrk="1" hangingPunct="1">
              <a:lnSpc>
                <a:spcPct val="90000"/>
              </a:lnSpc>
            </a:pPr>
            <a:r>
              <a:rPr lang="en-US" sz="2000" dirty="0" err="1"/>
              <a:t>i</a:t>
            </a:r>
            <a:r>
              <a:rPr lang="en-US" sz="2000" dirty="0"/>
              <a:t> = 3;</a:t>
            </a:r>
          </a:p>
          <a:p>
            <a:pPr lvl="1" eaLnBrk="1" hangingPunct="1">
              <a:lnSpc>
                <a:spcPct val="90000"/>
              </a:lnSpc>
            </a:pPr>
            <a:r>
              <a:rPr lang="en-US" sz="2000" dirty="0" err="1"/>
              <a:t>i</a:t>
            </a:r>
            <a:r>
              <a:rPr lang="en-US" sz="2000" dirty="0"/>
              <a:t> += 8;</a:t>
            </a:r>
          </a:p>
          <a:p>
            <a:pPr lvl="1" eaLnBrk="1" hangingPunct="1">
              <a:lnSpc>
                <a:spcPct val="90000"/>
              </a:lnSpc>
            </a:pPr>
            <a:r>
              <a:rPr lang="en-US" sz="2000" dirty="0" err="1"/>
              <a:t>i</a:t>
            </a:r>
            <a:r>
              <a:rPr lang="en-US" sz="2000" dirty="0"/>
              <a:t> &lt;&lt;= 1;</a:t>
            </a:r>
          </a:p>
          <a:p>
            <a:pPr lvl="1" eaLnBrk="1" hangingPunct="1">
              <a:lnSpc>
                <a:spcPct val="90000"/>
              </a:lnSpc>
            </a:pPr>
            <a:r>
              <a:rPr lang="en-US" sz="2000" dirty="0"/>
              <a:t>j %= 3;</a:t>
            </a:r>
          </a:p>
          <a:p>
            <a:pPr eaLnBrk="1" hangingPunct="1">
              <a:lnSpc>
                <a:spcPct val="90000"/>
              </a:lnSpc>
            </a:pPr>
            <a:r>
              <a:rPr lang="ru-RU" sz="2400" dirty="0"/>
              <a:t>Типом и значением выражения присваивания является тип и значение левого операнда после завершения присваивания</a:t>
            </a:r>
          </a:p>
          <a:p>
            <a:pPr lvl="1" eaLnBrk="1" hangingPunct="1">
              <a:lnSpc>
                <a:spcPct val="90000"/>
              </a:lnSpc>
            </a:pPr>
            <a:r>
              <a:rPr lang="en-US" sz="2000" dirty="0">
                <a:latin typeface="Courier New" pitchFamily="49" charset="0"/>
              </a:rPr>
              <a:t>while ((c = </a:t>
            </a:r>
            <a:r>
              <a:rPr lang="en-US" sz="2000" dirty="0" err="1">
                <a:latin typeface="Courier New" pitchFamily="49" charset="0"/>
              </a:rPr>
              <a:t>getchar</a:t>
            </a:r>
            <a:r>
              <a:rPr lang="en-US" sz="2000" dirty="0">
                <a:latin typeface="Courier New" pitchFamily="49" charset="0"/>
              </a:rPr>
              <a:t>()) != EOF)</a:t>
            </a:r>
            <a:br>
              <a:rPr lang="en-US" sz="2000" dirty="0">
                <a:latin typeface="Courier New" pitchFamily="49" charset="0"/>
              </a:rPr>
            </a:br>
            <a:r>
              <a:rPr lang="en-US" sz="2000" dirty="0">
                <a:latin typeface="Courier New" pitchFamily="49" charset="0"/>
              </a:rPr>
              <a:t>{</a:t>
            </a:r>
            <a:br>
              <a:rPr lang="en-US" sz="2000" dirty="0">
                <a:latin typeface="Courier New" pitchFamily="49" charset="0"/>
              </a:rPr>
            </a:br>
            <a:r>
              <a:rPr lang="en-US" sz="2000" dirty="0">
                <a:latin typeface="Courier New" pitchFamily="49" charset="0"/>
              </a:rPr>
              <a:t>    // do something</a:t>
            </a:r>
            <a:br>
              <a:rPr lang="en-US" sz="2000" dirty="0">
                <a:latin typeface="Courier New" pitchFamily="49" charset="0"/>
              </a:rPr>
            </a:br>
            <a:r>
              <a:rPr lang="en-US" sz="2000" dirty="0">
                <a:latin typeface="Courier New" pitchFamily="49" charset="0"/>
              </a:rPr>
              <a:t>}</a:t>
            </a:r>
            <a:endParaRPr lang="ru-RU" sz="2000" dirty="0">
              <a:latin typeface="Courier New" pitchFamily="49" charset="0"/>
            </a:endParaRPr>
          </a:p>
        </p:txBody>
      </p:sp>
    </p:spTree>
    <p:custDataLst>
      <p:tags r:id="rId1"/>
    </p:custDataLst>
    <p:extLst>
      <p:ext uri="{BB962C8B-B14F-4D97-AF65-F5344CB8AC3E}">
        <p14:creationId xmlns:p14="http://schemas.microsoft.com/office/powerpoint/2010/main" val="23362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107">
                                            <p:txEl>
                                              <p:pRg st="0" end="0"/>
                                            </p:txEl>
                                          </p:spTgt>
                                        </p:tgtEl>
                                        <p:attrNameLst>
                                          <p:attrName>style.visibility</p:attrName>
                                        </p:attrNameLst>
                                      </p:cBhvr>
                                      <p:to>
                                        <p:strVal val="visible"/>
                                      </p:to>
                                    </p:set>
                                    <p:animEffect transition="in" filter="fade">
                                      <p:cBhvr>
                                        <p:cTn id="7" dur="2000"/>
                                        <p:tgtEl>
                                          <p:spTgt spid="4710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107">
                                            <p:txEl>
                                              <p:pRg st="1" end="1"/>
                                            </p:txEl>
                                          </p:spTgt>
                                        </p:tgtEl>
                                        <p:attrNameLst>
                                          <p:attrName>style.visibility</p:attrName>
                                        </p:attrNameLst>
                                      </p:cBhvr>
                                      <p:to>
                                        <p:strVal val="visible"/>
                                      </p:to>
                                    </p:set>
                                    <p:animEffect transition="in" filter="fade">
                                      <p:cBhvr>
                                        <p:cTn id="10" dur="2000"/>
                                        <p:tgtEl>
                                          <p:spTgt spid="4710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7107">
                                            <p:txEl>
                                              <p:pRg st="2" end="2"/>
                                            </p:txEl>
                                          </p:spTgt>
                                        </p:tgtEl>
                                        <p:attrNameLst>
                                          <p:attrName>style.visibility</p:attrName>
                                        </p:attrNameLst>
                                      </p:cBhvr>
                                      <p:to>
                                        <p:strVal val="visible"/>
                                      </p:to>
                                    </p:set>
                                    <p:animEffect transition="in" filter="fade">
                                      <p:cBhvr>
                                        <p:cTn id="13" dur="2000"/>
                                        <p:tgtEl>
                                          <p:spTgt spid="4710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7107">
                                            <p:txEl>
                                              <p:pRg st="3" end="3"/>
                                            </p:txEl>
                                          </p:spTgt>
                                        </p:tgtEl>
                                        <p:attrNameLst>
                                          <p:attrName>style.visibility</p:attrName>
                                        </p:attrNameLst>
                                      </p:cBhvr>
                                      <p:to>
                                        <p:strVal val="visible"/>
                                      </p:to>
                                    </p:set>
                                    <p:animEffect transition="in" filter="fade">
                                      <p:cBhvr>
                                        <p:cTn id="16" dur="2000"/>
                                        <p:tgtEl>
                                          <p:spTgt spid="4710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7107">
                                            <p:txEl>
                                              <p:pRg st="4" end="4"/>
                                            </p:txEl>
                                          </p:spTgt>
                                        </p:tgtEl>
                                        <p:attrNameLst>
                                          <p:attrName>style.visibility</p:attrName>
                                        </p:attrNameLst>
                                      </p:cBhvr>
                                      <p:to>
                                        <p:strVal val="visible"/>
                                      </p:to>
                                    </p:set>
                                    <p:animEffect transition="in" filter="fade">
                                      <p:cBhvr>
                                        <p:cTn id="19" dur="2000"/>
                                        <p:tgtEl>
                                          <p:spTgt spid="4710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7107">
                                            <p:txEl>
                                              <p:pRg st="5" end="5"/>
                                            </p:txEl>
                                          </p:spTgt>
                                        </p:tgtEl>
                                        <p:attrNameLst>
                                          <p:attrName>style.visibility</p:attrName>
                                        </p:attrNameLst>
                                      </p:cBhvr>
                                      <p:to>
                                        <p:strVal val="visible"/>
                                      </p:to>
                                    </p:set>
                                    <p:animEffect transition="in" filter="fade">
                                      <p:cBhvr>
                                        <p:cTn id="24" dur="2000"/>
                                        <p:tgtEl>
                                          <p:spTgt spid="47107">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7107">
                                            <p:txEl>
                                              <p:pRg st="6" end="6"/>
                                            </p:txEl>
                                          </p:spTgt>
                                        </p:tgtEl>
                                        <p:attrNameLst>
                                          <p:attrName>style.visibility</p:attrName>
                                        </p:attrNameLst>
                                      </p:cBhvr>
                                      <p:to>
                                        <p:strVal val="visible"/>
                                      </p:to>
                                    </p:set>
                                    <p:animEffect transition="in" filter="fade">
                                      <p:cBhvr>
                                        <p:cTn id="27" dur="2000"/>
                                        <p:tgtEl>
                                          <p:spTgt spid="4710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7"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a:defRPr/>
            </a:pPr>
            <a:r>
              <a:rPr lang="ru-RU" dirty="0"/>
              <a:t>Наивный аналог</a:t>
            </a:r>
            <a:r>
              <a:rPr lang="en-US" dirty="0"/>
              <a:t> </a:t>
            </a:r>
            <a:r>
              <a:rPr lang="en-US" dirty="0">
                <a:hlinkClick r:id="rId4"/>
              </a:rPr>
              <a:t>std::</a:t>
            </a:r>
            <a:r>
              <a:rPr lang="en-US" dirty="0" err="1">
                <a:hlinkClick r:id="rId4"/>
              </a:rPr>
              <a:t>popcount</a:t>
            </a:r>
            <a:endParaRPr lang="ru-RU" dirty="0"/>
          </a:p>
        </p:txBody>
      </p:sp>
      <p:sp>
        <p:nvSpPr>
          <p:cNvPr id="49155" name="Rectangle 4"/>
          <p:cNvSpPr>
            <a:spLocks noChangeArrowheads="1"/>
          </p:cNvSpPr>
          <p:nvPr/>
        </p:nvSpPr>
        <p:spPr bwMode="auto">
          <a:xfrm>
            <a:off x="838418" y="1556792"/>
            <a:ext cx="9433048" cy="3139321"/>
          </a:xfrm>
          <a:prstGeom prst="rect">
            <a:avLst/>
          </a:prstGeom>
          <a:noFill/>
          <a:ln w="9525">
            <a:noFill/>
            <a:miter lim="800000"/>
            <a:headEnd/>
            <a:tailEnd/>
          </a:ln>
        </p:spPr>
        <p:txBody>
          <a:bodyPr wrap="square" anchor="ctr">
            <a:spAutoFit/>
          </a:bodyPr>
          <a:lstStyle/>
          <a:p>
            <a:pPr defTabSz="542925"/>
            <a:r>
              <a:rPr lang="ru-RU" i="1" dirty="0">
                <a:latin typeface="Consolas" panose="020B0609020204030204" pitchFamily="49" charset="0"/>
              </a:rPr>
              <a:t>/</a:t>
            </a:r>
            <a:r>
              <a:rPr lang="en-US" i="1" dirty="0">
                <a:latin typeface="Consolas" panose="020B0609020204030204" pitchFamily="49" charset="0"/>
              </a:rPr>
              <a:t>/</a:t>
            </a:r>
            <a:r>
              <a:rPr lang="ru-RU" i="1" dirty="0">
                <a:latin typeface="Consolas" panose="020B0609020204030204" pitchFamily="49" charset="0"/>
              </a:rPr>
              <a:t> </a:t>
            </a:r>
            <a:r>
              <a:rPr lang="en-US" i="1" dirty="0" err="1">
                <a:latin typeface="Consolas" panose="020B0609020204030204" pitchFamily="49" charset="0"/>
              </a:rPr>
              <a:t>PopCount</a:t>
            </a:r>
            <a:r>
              <a:rPr lang="ru-RU" i="1" dirty="0">
                <a:latin typeface="Consolas" panose="020B0609020204030204" pitchFamily="49" charset="0"/>
              </a:rPr>
              <a:t>: подсчет количества битов в числе </a:t>
            </a:r>
            <a:r>
              <a:rPr lang="en-US" i="1" dirty="0">
                <a:latin typeface="Consolas" panose="020B0609020204030204" pitchFamily="49" charset="0"/>
              </a:rPr>
              <a:t>x</a:t>
            </a:r>
            <a:r>
              <a:rPr lang="ru-RU" i="1" dirty="0">
                <a:latin typeface="Consolas" panose="020B0609020204030204" pitchFamily="49" charset="0"/>
              </a:rPr>
              <a:t> , равных 1</a:t>
            </a:r>
            <a:endParaRPr lang="en-US" i="1" dirty="0">
              <a:latin typeface="Consolas" panose="020B0609020204030204" pitchFamily="49" charset="0"/>
            </a:endParaRPr>
          </a:p>
          <a:p>
            <a:pPr defTabSz="542925"/>
            <a:r>
              <a:rPr lang="ru-RU" dirty="0" err="1">
                <a:latin typeface="Consolas" panose="020B0609020204030204" pitchFamily="49" charset="0"/>
              </a:rPr>
              <a:t>int</a:t>
            </a:r>
            <a:r>
              <a:rPr lang="ru-RU" dirty="0">
                <a:latin typeface="Consolas" panose="020B0609020204030204" pitchFamily="49" charset="0"/>
              </a:rPr>
              <a:t> </a:t>
            </a:r>
            <a:r>
              <a:rPr lang="en-US" dirty="0" err="1">
                <a:latin typeface="Consolas" panose="020B0609020204030204" pitchFamily="49" charset="0"/>
              </a:rPr>
              <a:t>PopCount</a:t>
            </a:r>
            <a:r>
              <a:rPr lang="ru-RU" dirty="0">
                <a:latin typeface="Consolas" panose="020B0609020204030204" pitchFamily="49" charset="0"/>
              </a:rPr>
              <a:t>(</a:t>
            </a:r>
            <a:r>
              <a:rPr lang="ru-RU" dirty="0" err="1">
                <a:latin typeface="Consolas" panose="020B0609020204030204" pitchFamily="49" charset="0"/>
              </a:rPr>
              <a:t>unsigned</a:t>
            </a:r>
            <a:r>
              <a:rPr lang="ru-RU" dirty="0">
                <a:latin typeface="Consolas" panose="020B0609020204030204" pitchFamily="49" charset="0"/>
              </a:rPr>
              <a:t> х)</a:t>
            </a:r>
            <a:endParaRPr lang="en-US" dirty="0">
              <a:latin typeface="Consolas" panose="020B0609020204030204" pitchFamily="49" charset="0"/>
            </a:endParaRPr>
          </a:p>
          <a:p>
            <a:pPr defTabSz="542925"/>
            <a:r>
              <a:rPr lang="ru-RU" dirty="0">
                <a:latin typeface="Consolas" panose="020B0609020204030204" pitchFamily="49" charset="0"/>
              </a:rPr>
              <a:t>{</a:t>
            </a:r>
            <a:endParaRPr lang="en-US" dirty="0">
              <a:latin typeface="Consolas" panose="020B0609020204030204" pitchFamily="49" charset="0"/>
            </a:endParaRPr>
          </a:p>
          <a:p>
            <a:pPr defTabSz="542925"/>
            <a:r>
              <a:rPr lang="en-US" dirty="0">
                <a:latin typeface="Consolas" panose="020B0609020204030204" pitchFamily="49" charset="0"/>
              </a:rPr>
              <a:t>	</a:t>
            </a:r>
            <a:r>
              <a:rPr lang="ru-RU" dirty="0" err="1">
                <a:latin typeface="Consolas" panose="020B0609020204030204" pitchFamily="49" charset="0"/>
              </a:rPr>
              <a:t>int</a:t>
            </a:r>
            <a:r>
              <a:rPr lang="ru-RU" dirty="0">
                <a:latin typeface="Consolas" panose="020B0609020204030204" pitchFamily="49" charset="0"/>
              </a:rPr>
              <a:t> </a:t>
            </a:r>
            <a:r>
              <a:rPr lang="ru-RU" dirty="0" err="1">
                <a:latin typeface="Consolas" panose="020B0609020204030204" pitchFamily="49" charset="0"/>
              </a:rPr>
              <a:t>b</a:t>
            </a:r>
            <a:r>
              <a:rPr lang="ru-RU" dirty="0">
                <a:latin typeface="Consolas" panose="020B0609020204030204" pitchFamily="49" charset="0"/>
              </a:rPr>
              <a:t>;</a:t>
            </a:r>
            <a:endParaRPr lang="en-US" dirty="0">
              <a:latin typeface="Consolas" panose="020B0609020204030204" pitchFamily="49" charset="0"/>
            </a:endParaRPr>
          </a:p>
          <a:p>
            <a:pPr defTabSz="542925"/>
            <a:r>
              <a:rPr lang="en-US" dirty="0">
                <a:latin typeface="Consolas" panose="020B0609020204030204" pitchFamily="49" charset="0"/>
              </a:rPr>
              <a:t>	</a:t>
            </a:r>
            <a:r>
              <a:rPr lang="ru-RU" dirty="0" err="1">
                <a:latin typeface="Consolas" panose="020B0609020204030204" pitchFamily="49" charset="0"/>
              </a:rPr>
              <a:t>for</a:t>
            </a:r>
            <a:r>
              <a:rPr lang="ru-RU" dirty="0">
                <a:latin typeface="Consolas" panose="020B0609020204030204" pitchFamily="49" charset="0"/>
              </a:rPr>
              <a:t> (</a:t>
            </a:r>
            <a:r>
              <a:rPr lang="ru-RU" dirty="0" err="1">
                <a:latin typeface="Consolas" panose="020B0609020204030204" pitchFamily="49" charset="0"/>
              </a:rPr>
              <a:t>b</a:t>
            </a:r>
            <a:r>
              <a:rPr lang="ru-RU" dirty="0">
                <a:latin typeface="Consolas" panose="020B0609020204030204" pitchFamily="49" charset="0"/>
              </a:rPr>
              <a:t> = 0; </a:t>
            </a:r>
            <a:r>
              <a:rPr lang="ru-RU" dirty="0" err="1">
                <a:latin typeface="Consolas" panose="020B0609020204030204" pitchFamily="49" charset="0"/>
              </a:rPr>
              <a:t>х</a:t>
            </a:r>
            <a:r>
              <a:rPr lang="ru-RU" dirty="0">
                <a:latin typeface="Consolas" panose="020B0609020204030204" pitchFamily="49" charset="0"/>
              </a:rPr>
              <a:t> != 0; </a:t>
            </a:r>
            <a:r>
              <a:rPr lang="ru-RU" dirty="0" err="1">
                <a:latin typeface="Consolas" panose="020B0609020204030204" pitchFamily="49" charset="0"/>
              </a:rPr>
              <a:t>x</a:t>
            </a:r>
            <a:r>
              <a:rPr lang="ru-RU" dirty="0">
                <a:latin typeface="Consolas" panose="020B0609020204030204" pitchFamily="49" charset="0"/>
              </a:rPr>
              <a:t> </a:t>
            </a:r>
            <a:r>
              <a:rPr lang="ru-RU" dirty="0">
                <a:solidFill>
                  <a:srgbClr val="FF0000"/>
                </a:solidFill>
                <a:latin typeface="Consolas" panose="020B0609020204030204" pitchFamily="49" charset="0"/>
              </a:rPr>
              <a:t>&gt;&gt;=</a:t>
            </a:r>
            <a:r>
              <a:rPr lang="ru-RU" dirty="0">
                <a:latin typeface="Consolas" panose="020B0609020204030204" pitchFamily="49" charset="0"/>
              </a:rPr>
              <a:t> 1)</a:t>
            </a:r>
            <a:endParaRPr lang="en-US" dirty="0">
              <a:latin typeface="Consolas" panose="020B0609020204030204" pitchFamily="49" charset="0"/>
            </a:endParaRPr>
          </a:p>
          <a:p>
            <a:pPr defTabSz="542925"/>
            <a:r>
              <a:rPr lang="en-US" dirty="0">
                <a:latin typeface="Consolas" panose="020B0609020204030204" pitchFamily="49" charset="0"/>
              </a:rPr>
              <a:t>	{</a:t>
            </a:r>
          </a:p>
          <a:p>
            <a:pPr defTabSz="542925"/>
            <a:r>
              <a:rPr lang="en-US" dirty="0">
                <a:latin typeface="Consolas" panose="020B0609020204030204" pitchFamily="49" charset="0"/>
              </a:rPr>
              <a:t>		</a:t>
            </a:r>
            <a:r>
              <a:rPr lang="ru-RU" dirty="0" err="1">
                <a:latin typeface="Consolas" panose="020B0609020204030204" pitchFamily="49" charset="0"/>
              </a:rPr>
              <a:t>if</a:t>
            </a:r>
            <a:r>
              <a:rPr lang="ru-RU" dirty="0">
                <a:latin typeface="Consolas" panose="020B0609020204030204" pitchFamily="49" charset="0"/>
              </a:rPr>
              <a:t> (</a:t>
            </a:r>
            <a:r>
              <a:rPr lang="ru-RU" dirty="0" err="1">
                <a:latin typeface="Consolas" panose="020B0609020204030204" pitchFamily="49" charset="0"/>
              </a:rPr>
              <a:t>x</a:t>
            </a:r>
            <a:r>
              <a:rPr lang="ru-RU" dirty="0">
                <a:latin typeface="Consolas" panose="020B0609020204030204" pitchFamily="49" charset="0"/>
              </a:rPr>
              <a:t> &amp; 0</a:t>
            </a:r>
            <a:r>
              <a:rPr lang="en-US" dirty="0">
                <a:latin typeface="Consolas" panose="020B0609020204030204" pitchFamily="49" charset="0"/>
              </a:rPr>
              <a:t>x0</a:t>
            </a:r>
            <a:r>
              <a:rPr lang="ru-RU" dirty="0">
                <a:latin typeface="Consolas" panose="020B0609020204030204" pitchFamily="49" charset="0"/>
              </a:rPr>
              <a:t>1)</a:t>
            </a:r>
            <a:endParaRPr lang="en-US" dirty="0">
              <a:latin typeface="Consolas" panose="020B0609020204030204" pitchFamily="49" charset="0"/>
            </a:endParaRPr>
          </a:p>
          <a:p>
            <a:pPr defTabSz="542925"/>
            <a:r>
              <a:rPr lang="en-US" dirty="0">
                <a:latin typeface="Consolas" panose="020B0609020204030204" pitchFamily="49" charset="0"/>
              </a:rPr>
              <a:t>			</a:t>
            </a:r>
            <a:r>
              <a:rPr lang="ru-RU" dirty="0">
                <a:latin typeface="Consolas" panose="020B0609020204030204" pitchFamily="49" charset="0"/>
              </a:rPr>
              <a:t>++b; </a:t>
            </a:r>
            <a:endParaRPr lang="en-US" dirty="0">
              <a:latin typeface="Consolas" panose="020B0609020204030204" pitchFamily="49" charset="0"/>
            </a:endParaRPr>
          </a:p>
          <a:p>
            <a:pPr defTabSz="542925"/>
            <a:r>
              <a:rPr lang="en-US" dirty="0">
                <a:latin typeface="Consolas" panose="020B0609020204030204" pitchFamily="49" charset="0"/>
              </a:rPr>
              <a:t>	</a:t>
            </a:r>
            <a:r>
              <a:rPr lang="ru-RU" dirty="0">
                <a:latin typeface="Consolas" panose="020B0609020204030204" pitchFamily="49" charset="0"/>
              </a:rPr>
              <a:t>} </a:t>
            </a:r>
            <a:endParaRPr lang="en-US" dirty="0">
              <a:latin typeface="Consolas" panose="020B0609020204030204" pitchFamily="49" charset="0"/>
            </a:endParaRPr>
          </a:p>
          <a:p>
            <a:pPr defTabSz="542925"/>
            <a:r>
              <a:rPr lang="en-US" dirty="0">
                <a:latin typeface="Consolas" panose="020B0609020204030204" pitchFamily="49" charset="0"/>
              </a:rPr>
              <a:t>	</a:t>
            </a:r>
            <a:r>
              <a:rPr lang="ru-RU" dirty="0" err="1">
                <a:latin typeface="Consolas" panose="020B0609020204030204" pitchFamily="49" charset="0"/>
              </a:rPr>
              <a:t>return</a:t>
            </a:r>
            <a:r>
              <a:rPr lang="ru-RU" dirty="0">
                <a:latin typeface="Consolas" panose="020B0609020204030204" pitchFamily="49" charset="0"/>
              </a:rPr>
              <a:t> </a:t>
            </a:r>
            <a:r>
              <a:rPr lang="ru-RU" dirty="0" err="1">
                <a:latin typeface="Consolas" panose="020B0609020204030204" pitchFamily="49" charset="0"/>
              </a:rPr>
              <a:t>b</a:t>
            </a:r>
            <a:r>
              <a:rPr lang="ru-RU" dirty="0">
                <a:latin typeface="Consolas" panose="020B0609020204030204" pitchFamily="49" charset="0"/>
              </a:rPr>
              <a:t>; </a:t>
            </a:r>
            <a:endParaRPr lang="en-US" dirty="0">
              <a:latin typeface="Consolas" panose="020B0609020204030204" pitchFamily="49" charset="0"/>
            </a:endParaRPr>
          </a:p>
          <a:p>
            <a:pPr defTabSz="542925"/>
            <a:r>
              <a:rPr lang="en-US" dirty="0">
                <a:latin typeface="Consolas" panose="020B0609020204030204" pitchFamily="49" charset="0"/>
              </a:rPr>
              <a:t>}</a:t>
            </a:r>
            <a:endParaRPr lang="ru-RU" dirty="0">
              <a:latin typeface="Consolas" panose="020B0609020204030204" pitchFamily="49" charset="0"/>
            </a:endParaRPr>
          </a:p>
        </p:txBody>
      </p:sp>
    </p:spTree>
    <p:custDataLst>
      <p:tags r:id="rId1"/>
    </p:custDataLst>
    <p:extLst>
      <p:ext uri="{BB962C8B-B14F-4D97-AF65-F5344CB8AC3E}">
        <p14:creationId xmlns:p14="http://schemas.microsoft.com/office/powerpoint/2010/main" val="17500840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42E2D-2A45-6F0F-9299-50D6DC2ED6E3}"/>
              </a:ext>
            </a:extLst>
          </p:cNvPr>
          <p:cNvSpPr>
            <a:spLocks noGrp="1"/>
          </p:cNvSpPr>
          <p:nvPr>
            <p:ph type="title"/>
          </p:nvPr>
        </p:nvSpPr>
        <p:spPr/>
        <p:txBody>
          <a:bodyPr/>
          <a:lstStyle/>
          <a:p>
            <a:r>
              <a:rPr lang="ru-RU" dirty="0"/>
              <a:t>Чтение чисел до первого отрицательного</a:t>
            </a:r>
            <a:endParaRPr lang="en-US" dirty="0"/>
          </a:p>
        </p:txBody>
      </p:sp>
      <p:sp>
        <p:nvSpPr>
          <p:cNvPr id="4" name="TextBox 3">
            <a:extLst>
              <a:ext uri="{FF2B5EF4-FFF2-40B4-BE49-F238E27FC236}">
                <a16:creationId xmlns:a16="http://schemas.microsoft.com/office/drawing/2014/main" id="{761352DD-D05E-953C-7FEC-9EF2678C0AA1}"/>
              </a:ext>
            </a:extLst>
          </p:cNvPr>
          <p:cNvSpPr txBox="1"/>
          <p:nvPr/>
        </p:nvSpPr>
        <p:spPr>
          <a:xfrm>
            <a:off x="838200" y="1690688"/>
            <a:ext cx="10515600" cy="4801314"/>
          </a:xfrm>
          <a:prstGeom prst="rect">
            <a:avLst/>
          </a:prstGeom>
          <a:noFill/>
        </p:spPr>
        <p:txBody>
          <a:bodyPr wrap="square">
            <a:spAutoFit/>
          </a:bodyPr>
          <a:lstStyle/>
          <a:p>
            <a:r>
              <a:rPr lang="en-US" b="0" dirty="0">
                <a:solidFill>
                  <a:srgbClr val="AF00DB"/>
                </a:solidFill>
                <a:effectLst/>
                <a:latin typeface="Consolas" panose="020B0609020204030204" pitchFamily="49" charset="0"/>
              </a:rPr>
              <a:t>#include</a:t>
            </a:r>
            <a:r>
              <a:rPr lang="en-US" b="0" dirty="0">
                <a:solidFill>
                  <a:srgbClr val="0000FF"/>
                </a:solidFill>
                <a:effectLst/>
                <a:latin typeface="Consolas" panose="020B0609020204030204" pitchFamily="49" charset="0"/>
              </a:rPr>
              <a:t> </a:t>
            </a:r>
            <a:r>
              <a:rPr lang="en-US" b="0" dirty="0">
                <a:solidFill>
                  <a:srgbClr val="A31515"/>
                </a:solidFill>
                <a:effectLst/>
                <a:latin typeface="Consolas" panose="020B0609020204030204" pitchFamily="49" charset="0"/>
              </a:rPr>
              <a:t>&lt;iostream&gt;</a:t>
            </a:r>
            <a:endParaRPr lang="en-US" b="0" dirty="0">
              <a:solidFill>
                <a:srgbClr val="3B3B3B"/>
              </a:solidFill>
              <a:effectLst/>
              <a:latin typeface="Consolas" panose="020B0609020204030204" pitchFamily="49" charset="0"/>
            </a:endParaRP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ReadInt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&gt;&gt;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cin</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&amp;&amp;</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br>
              <a:rPr lang="en-US" b="0" dirty="0">
                <a:solidFill>
                  <a:srgbClr val="3B3B3B"/>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main</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Считываем до первого отрицательного числа</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 </a:t>
            </a:r>
            <a:r>
              <a:rPr lang="en-US" b="1" dirty="0">
                <a:solidFill>
                  <a:srgbClr val="3B3B3B"/>
                </a:solidFill>
                <a:effectLst/>
                <a:latin typeface="Consolas" panose="020B0609020204030204" pitchFamily="49" charset="0"/>
              </a:rPr>
              <a:t>(</a:t>
            </a:r>
            <a:r>
              <a:rPr lang="en-US" b="1" dirty="0">
                <a:solidFill>
                  <a:srgbClr val="001080"/>
                </a:solidFill>
                <a:effectLst/>
                <a:latin typeface="Consolas" panose="020B0609020204030204" pitchFamily="49" charset="0"/>
              </a:rPr>
              <a:t>n</a:t>
            </a:r>
            <a:r>
              <a:rPr lang="en-US" b="1" dirty="0">
                <a:solidFill>
                  <a:srgbClr val="3B3B3B"/>
                </a:solidFill>
                <a:effectLst/>
                <a:latin typeface="Consolas" panose="020B0609020204030204" pitchFamily="49" charset="0"/>
              </a:rPr>
              <a:t> </a:t>
            </a:r>
            <a:r>
              <a:rPr lang="en-US" b="1" dirty="0">
                <a:solidFill>
                  <a:srgbClr val="000000"/>
                </a:solidFill>
                <a:effectLst/>
                <a:latin typeface="Consolas" panose="020B0609020204030204" pitchFamily="49" charset="0"/>
              </a:rPr>
              <a:t>=</a:t>
            </a:r>
            <a:r>
              <a:rPr lang="en-US" b="1" dirty="0">
                <a:solidFill>
                  <a:srgbClr val="3B3B3B"/>
                </a:solidFill>
                <a:effectLst/>
                <a:latin typeface="Consolas" panose="020B0609020204030204" pitchFamily="49" charset="0"/>
              </a:rPr>
              <a:t> </a:t>
            </a:r>
            <a:r>
              <a:rPr lang="en-US" b="1" dirty="0" err="1">
                <a:solidFill>
                  <a:srgbClr val="795E26"/>
                </a:solidFill>
                <a:effectLst/>
                <a:latin typeface="Consolas" panose="020B0609020204030204" pitchFamily="49" charset="0"/>
              </a:rPr>
              <a:t>ReadInt</a:t>
            </a:r>
            <a:r>
              <a:rPr lang="en-US" b="1" dirty="0">
                <a:solidFill>
                  <a:srgbClr val="3B3B3B"/>
                </a:solidFill>
                <a:effectLst/>
                <a:latin typeface="Consolas" panose="020B0609020204030204" pitchFamily="49" charset="0"/>
              </a:rPr>
              <a:t>()) </a:t>
            </a:r>
            <a:r>
              <a:rPr lang="en-US" b="1" dirty="0">
                <a:solidFill>
                  <a:srgbClr val="000000"/>
                </a:solidFill>
                <a:effectLst/>
                <a:latin typeface="Consolas" panose="020B0609020204030204" pitchFamily="49" charset="0"/>
              </a:rPr>
              <a:t>&gt;=</a:t>
            </a:r>
            <a:r>
              <a:rPr lang="en-US" b="1" dirty="0">
                <a:solidFill>
                  <a:srgbClr val="3B3B3B"/>
                </a:solidFill>
                <a:effectLst/>
                <a:latin typeface="Consolas" panose="020B0609020204030204" pitchFamily="49" charset="0"/>
              </a:rPr>
              <a:t> </a:t>
            </a:r>
            <a:r>
              <a:rPr lang="en-US" b="1" dirty="0">
                <a:solidFill>
                  <a:srgbClr val="098658"/>
                </a:solidFill>
                <a:effectLst/>
                <a:latin typeface="Consolas" panose="020B0609020204030204" pitchFamily="49" charset="0"/>
              </a:rPr>
              <a:t>0</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cout</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&lt;&lt;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std</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endl</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4956579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ru-RU"/>
              <a:t>Условное выражение</a:t>
            </a:r>
          </a:p>
        </p:txBody>
      </p:sp>
      <p:sp>
        <p:nvSpPr>
          <p:cNvPr id="50179" name="Rectangle 3"/>
          <p:cNvSpPr>
            <a:spLocks noGrp="1" noChangeArrowheads="1"/>
          </p:cNvSpPr>
          <p:nvPr>
            <p:ph idx="1"/>
          </p:nvPr>
        </p:nvSpPr>
        <p:spPr/>
        <p:txBody>
          <a:bodyPr>
            <a:normAutofit/>
          </a:bodyPr>
          <a:lstStyle/>
          <a:p>
            <a:pPr eaLnBrk="1" hangingPunct="1">
              <a:lnSpc>
                <a:spcPct val="90000"/>
              </a:lnSpc>
            </a:pPr>
            <a:r>
              <a:rPr lang="ru-RU" sz="2800" dirty="0"/>
              <a:t>Условное выражение имеет вид:</a:t>
            </a:r>
            <a:br>
              <a:rPr lang="ru-RU" sz="2800" dirty="0"/>
            </a:br>
            <a:r>
              <a:rPr lang="ru-RU" sz="2800" dirty="0"/>
              <a:t>выр1 ? выр2 : выр3 </a:t>
            </a:r>
          </a:p>
          <a:p>
            <a:pPr lvl="1" eaLnBrk="1" hangingPunct="1">
              <a:lnSpc>
                <a:spcPct val="90000"/>
              </a:lnSpc>
            </a:pPr>
            <a:r>
              <a:rPr lang="ru-RU" dirty="0"/>
              <a:t>Сначала вычисляется выражение 1</a:t>
            </a:r>
          </a:p>
          <a:p>
            <a:pPr lvl="1" eaLnBrk="1" hangingPunct="1">
              <a:lnSpc>
                <a:spcPct val="90000"/>
              </a:lnSpc>
            </a:pPr>
            <a:r>
              <a:rPr lang="ru-RU" dirty="0"/>
              <a:t>Если оно истинно (не равно нулю), то вычисляется выражение 2 и его значение становится значением всего условного выражения</a:t>
            </a:r>
          </a:p>
          <a:p>
            <a:pPr lvl="1" eaLnBrk="1" hangingPunct="1">
              <a:lnSpc>
                <a:spcPct val="90000"/>
              </a:lnSpc>
            </a:pPr>
            <a:r>
              <a:rPr lang="ru-RU" dirty="0"/>
              <a:t>В противном случае вычисляется выражение 3 и становится значением всего условного выражения</a:t>
            </a:r>
          </a:p>
          <a:p>
            <a:pPr eaLnBrk="1" hangingPunct="1">
              <a:lnSpc>
                <a:spcPct val="90000"/>
              </a:lnSpc>
            </a:pPr>
            <a:r>
              <a:rPr lang="ru-RU" sz="2800" dirty="0"/>
              <a:t>Пример</a:t>
            </a:r>
          </a:p>
          <a:p>
            <a:pPr lvl="1" eaLnBrk="1" hangingPunct="1">
              <a:lnSpc>
                <a:spcPct val="90000"/>
              </a:lnSpc>
            </a:pPr>
            <a:r>
              <a:rPr lang="en-US" sz="2600" dirty="0">
                <a:latin typeface="Courier New" pitchFamily="49" charset="0"/>
              </a:rPr>
              <a:t>z = (a &gt; b) ? a : b; /* z = max(a, b)*/</a:t>
            </a:r>
            <a:endParaRPr lang="ru-RU" sz="2600" dirty="0">
              <a:latin typeface="Courier New" pitchFamily="49" charset="0"/>
            </a:endParaRPr>
          </a:p>
        </p:txBody>
      </p:sp>
    </p:spTree>
    <p:custDataLst>
      <p:tags r:id="rId1"/>
    </p:custDataLst>
    <p:extLst>
      <p:ext uri="{BB962C8B-B14F-4D97-AF65-F5344CB8AC3E}">
        <p14:creationId xmlns:p14="http://schemas.microsoft.com/office/powerpoint/2010/main" val="4890708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BCBA40-D936-170B-4E98-B2CE6A3B3BAC}"/>
              </a:ext>
            </a:extLst>
          </p:cNvPr>
          <p:cNvSpPr>
            <a:spLocks noGrp="1"/>
          </p:cNvSpPr>
          <p:nvPr>
            <p:ph type="title"/>
          </p:nvPr>
        </p:nvSpPr>
        <p:spPr/>
        <p:txBody>
          <a:bodyPr/>
          <a:lstStyle/>
          <a:p>
            <a:r>
              <a:rPr lang="ru-RU" dirty="0"/>
              <a:t>Приоритет и ассоциативность операций</a:t>
            </a:r>
            <a:endParaRPr lang="en-US" dirty="0"/>
          </a:p>
        </p:txBody>
      </p:sp>
      <p:sp>
        <p:nvSpPr>
          <p:cNvPr id="6" name="Content Placeholder 5">
            <a:extLst>
              <a:ext uri="{FF2B5EF4-FFF2-40B4-BE49-F238E27FC236}">
                <a16:creationId xmlns:a16="http://schemas.microsoft.com/office/drawing/2014/main" id="{F7415ACA-B7EB-EE53-3689-9CA645EFF8C8}"/>
              </a:ext>
            </a:extLst>
          </p:cNvPr>
          <p:cNvSpPr>
            <a:spLocks noGrp="1"/>
          </p:cNvSpPr>
          <p:nvPr>
            <p:ph idx="1"/>
          </p:nvPr>
        </p:nvSpPr>
        <p:spPr/>
        <p:txBody>
          <a:bodyPr>
            <a:normAutofit lnSpcReduction="10000"/>
          </a:bodyPr>
          <a:lstStyle/>
          <a:p>
            <a:r>
              <a:rPr lang="en-US" dirty="0">
                <a:hlinkClick r:id="rId2"/>
              </a:rPr>
              <a:t>C++ operator precedence</a:t>
            </a:r>
            <a:endParaRPr lang="en-US" dirty="0"/>
          </a:p>
          <a:p>
            <a:pPr lvl="1"/>
            <a:r>
              <a:rPr lang="en-US" dirty="0">
                <a:hlinkClick r:id="rId2"/>
              </a:rPr>
              <a:t>https://en.cppreference.com/w/cpp/language/operator_precedence</a:t>
            </a:r>
            <a:r>
              <a:rPr lang="en-US" b="1" dirty="0"/>
              <a:t> </a:t>
            </a:r>
            <a:endParaRPr lang="en-US" dirty="0"/>
          </a:p>
          <a:p>
            <a:r>
              <a:rPr lang="ru-RU" b="1" dirty="0"/>
              <a:t>Приоритет</a:t>
            </a:r>
            <a:r>
              <a:rPr lang="ru-RU" dirty="0"/>
              <a:t> определяет порядок выполнения операций в отсутствие скобок</a:t>
            </a:r>
          </a:p>
          <a:p>
            <a:pPr lvl="1"/>
            <a:r>
              <a:rPr lang="en-US" dirty="0">
                <a:solidFill>
                  <a:srgbClr val="FF0000"/>
                </a:solidFill>
                <a:latin typeface="Consolas" panose="020B0609020204030204" pitchFamily="49" charset="0"/>
              </a:rPr>
              <a:t>A + B * C</a:t>
            </a:r>
            <a:r>
              <a:rPr lang="en-US" dirty="0"/>
              <a:t> </a:t>
            </a:r>
            <a:r>
              <a:rPr lang="ru-RU" dirty="0"/>
              <a:t>вычисляется как </a:t>
            </a:r>
            <a:r>
              <a:rPr lang="en-US" dirty="0">
                <a:solidFill>
                  <a:srgbClr val="FF0000"/>
                </a:solidFill>
                <a:latin typeface="Consolas" panose="020B0609020204030204" pitchFamily="49" charset="0"/>
              </a:rPr>
              <a:t>A + (B * C)</a:t>
            </a:r>
            <a:endParaRPr lang="ru-RU" dirty="0">
              <a:solidFill>
                <a:srgbClr val="FF0000"/>
              </a:solidFill>
              <a:latin typeface="Consolas" panose="020B0609020204030204" pitchFamily="49" charset="0"/>
            </a:endParaRPr>
          </a:p>
          <a:p>
            <a:r>
              <a:rPr lang="ru-RU" b="1" dirty="0"/>
              <a:t>Ассоциативность</a:t>
            </a:r>
            <a:r>
              <a:rPr lang="ru-RU" dirty="0"/>
              <a:t> выполняет порядок вычисления операций с одинаковым приоритетом</a:t>
            </a:r>
          </a:p>
          <a:p>
            <a:pPr lvl="1"/>
            <a:r>
              <a:rPr lang="ru-RU" dirty="0" err="1"/>
              <a:t>Левоассоциативность</a:t>
            </a:r>
            <a:r>
              <a:rPr lang="ru-RU" dirty="0"/>
              <a:t>:</a:t>
            </a:r>
            <a:endParaRPr lang="en-US" dirty="0"/>
          </a:p>
          <a:p>
            <a:pPr lvl="2"/>
            <a:r>
              <a:rPr lang="en-US" dirty="0">
                <a:solidFill>
                  <a:srgbClr val="FF0000"/>
                </a:solidFill>
                <a:latin typeface="Consolas" panose="020B0609020204030204" pitchFamily="49" charset="0"/>
              </a:rPr>
              <a:t>A - B - C</a:t>
            </a:r>
            <a:r>
              <a:rPr lang="en-US" dirty="0">
                <a:latin typeface="Consolas" panose="020B0609020204030204" pitchFamily="49" charset="0"/>
              </a:rPr>
              <a:t> </a:t>
            </a:r>
            <a:r>
              <a:rPr lang="ru-RU" dirty="0"/>
              <a:t>вычисляется как </a:t>
            </a:r>
            <a:r>
              <a:rPr lang="en-US" dirty="0">
                <a:solidFill>
                  <a:srgbClr val="FF0000"/>
                </a:solidFill>
                <a:latin typeface="Consolas" panose="020B0609020204030204" pitchFamily="49" charset="0"/>
              </a:rPr>
              <a:t>(A - B) - C</a:t>
            </a:r>
          </a:p>
          <a:p>
            <a:pPr lvl="1"/>
            <a:r>
              <a:rPr lang="ru-RU" dirty="0" err="1"/>
              <a:t>Правоассоциативность</a:t>
            </a:r>
            <a:r>
              <a:rPr lang="ru-RU" dirty="0"/>
              <a:t>:</a:t>
            </a:r>
          </a:p>
          <a:p>
            <a:pPr lvl="2"/>
            <a:r>
              <a:rPr lang="en-US" dirty="0">
                <a:solidFill>
                  <a:srgbClr val="FF0000"/>
                </a:solidFill>
                <a:latin typeface="Consolas" panose="020B0609020204030204" pitchFamily="49" charset="0"/>
              </a:rPr>
              <a:t>A = B = C</a:t>
            </a:r>
            <a:r>
              <a:rPr lang="en-US" dirty="0">
                <a:latin typeface="Consolas" panose="020B0609020204030204" pitchFamily="49" charset="0"/>
              </a:rPr>
              <a:t> </a:t>
            </a:r>
            <a:r>
              <a:rPr lang="ru-RU" dirty="0"/>
              <a:t>вычисляется как </a:t>
            </a:r>
            <a:r>
              <a:rPr lang="en-US" dirty="0">
                <a:solidFill>
                  <a:srgbClr val="FF0000"/>
                </a:solidFill>
                <a:latin typeface="Consolas" panose="020B0609020204030204" pitchFamily="49" charset="0"/>
              </a:rPr>
              <a:t>A = (B = C)</a:t>
            </a:r>
            <a:endParaRPr lang="ru-RU" dirty="0">
              <a:solidFill>
                <a:srgbClr val="FF0000"/>
              </a:solidFill>
              <a:latin typeface="Consolas" panose="020B0609020204030204" pitchFamily="49" charset="0"/>
            </a:endParaRPr>
          </a:p>
        </p:txBody>
      </p:sp>
    </p:spTree>
    <p:extLst>
      <p:ext uri="{BB962C8B-B14F-4D97-AF65-F5344CB8AC3E}">
        <p14:creationId xmlns:p14="http://schemas.microsoft.com/office/powerpoint/2010/main" val="23603350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803C18-5B56-D6FB-4B39-C9046BE72358}"/>
              </a:ext>
            </a:extLst>
          </p:cNvPr>
          <p:cNvSpPr>
            <a:spLocks noGrp="1"/>
          </p:cNvSpPr>
          <p:nvPr>
            <p:ph type="title"/>
          </p:nvPr>
        </p:nvSpPr>
        <p:spPr/>
        <p:txBody>
          <a:bodyPr/>
          <a:lstStyle/>
          <a:p>
            <a:r>
              <a:rPr lang="ru-RU" dirty="0"/>
              <a:t>Преобразование типов</a:t>
            </a:r>
            <a:endParaRPr lang="en-US" dirty="0"/>
          </a:p>
        </p:txBody>
      </p:sp>
      <p:sp>
        <p:nvSpPr>
          <p:cNvPr id="5" name="Text Placeholder 4">
            <a:extLst>
              <a:ext uri="{FF2B5EF4-FFF2-40B4-BE49-F238E27FC236}">
                <a16:creationId xmlns:a16="http://schemas.microsoft.com/office/drawing/2014/main" id="{709B3079-D1D5-ECCA-03F0-57BC6DF0856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55790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Встроенные типы данных</a:t>
            </a:r>
          </a:p>
        </p:txBody>
      </p:sp>
      <p:sp>
        <p:nvSpPr>
          <p:cNvPr id="4" name="Текст 3"/>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22942763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normAutofit/>
          </a:bodyPr>
          <a:lstStyle/>
          <a:p>
            <a:pPr eaLnBrk="1" hangingPunct="1"/>
            <a:r>
              <a:rPr lang="ru-RU" dirty="0"/>
              <a:t>Преобразование типов</a:t>
            </a:r>
          </a:p>
        </p:txBody>
      </p:sp>
      <p:sp>
        <p:nvSpPr>
          <p:cNvPr id="31747" name="Rectangle 3"/>
          <p:cNvSpPr>
            <a:spLocks noGrp="1" noChangeArrowheads="1"/>
          </p:cNvSpPr>
          <p:nvPr>
            <p:ph idx="1"/>
          </p:nvPr>
        </p:nvSpPr>
        <p:spPr/>
        <p:txBody>
          <a:bodyPr/>
          <a:lstStyle/>
          <a:p>
            <a:pPr eaLnBrk="1" hangingPunct="1"/>
            <a:r>
              <a:rPr lang="ru-RU" dirty="0"/>
              <a:t>Происходит, когда операнды оператора принадлежат к разным типам</a:t>
            </a:r>
          </a:p>
          <a:p>
            <a:pPr eaLnBrk="1" hangingPunct="1"/>
            <a:r>
              <a:rPr lang="ru-RU" dirty="0"/>
              <a:t>Неявное преобразование</a:t>
            </a:r>
            <a:r>
              <a:rPr lang="en-US" dirty="0"/>
              <a:t> </a:t>
            </a:r>
            <a:r>
              <a:rPr lang="ru-RU" dirty="0"/>
              <a:t>к</a:t>
            </a:r>
            <a:r>
              <a:rPr lang="en-US" dirty="0"/>
              <a:t> </a:t>
            </a:r>
            <a:r>
              <a:rPr lang="ru-RU" dirty="0"/>
              <a:t>типу </a:t>
            </a:r>
            <a:r>
              <a:rPr lang="en-US" dirty="0">
                <a:latin typeface="Consolas" panose="020B0609020204030204" pitchFamily="49" charset="0"/>
              </a:rPr>
              <a:t>int</a:t>
            </a:r>
            <a:endParaRPr lang="ru-RU" dirty="0">
              <a:latin typeface="Consolas" panose="020B0609020204030204" pitchFamily="49" charset="0"/>
            </a:endParaRPr>
          </a:p>
          <a:p>
            <a:pPr lvl="1" eaLnBrk="1" hangingPunct="1"/>
            <a:r>
              <a:rPr lang="en-US" dirty="0" err="1">
                <a:latin typeface="Consolas" panose="020B0609020204030204" pitchFamily="49" charset="0"/>
              </a:rPr>
              <a:t>int</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 = 7.0 + 3 – 2.0f;</a:t>
            </a:r>
            <a:endParaRPr lang="ru-RU" dirty="0">
              <a:latin typeface="Consolas" panose="020B0609020204030204" pitchFamily="49" charset="0"/>
            </a:endParaRPr>
          </a:p>
          <a:p>
            <a:pPr eaLnBrk="1" hangingPunct="1"/>
            <a:r>
              <a:rPr lang="ru-RU" dirty="0"/>
              <a:t>Явное преобразование к типу </a:t>
            </a:r>
            <a:r>
              <a:rPr lang="en-US" dirty="0">
                <a:latin typeface="Consolas" panose="020B0609020204030204" pitchFamily="49" charset="0"/>
              </a:rPr>
              <a:t>int</a:t>
            </a:r>
            <a:r>
              <a:rPr lang="en-US" dirty="0"/>
              <a:t> </a:t>
            </a:r>
            <a:r>
              <a:rPr lang="ru-RU" dirty="0"/>
              <a:t>в стиле </a:t>
            </a:r>
            <a:r>
              <a:rPr lang="en-US" dirty="0"/>
              <a:t>C</a:t>
            </a:r>
          </a:p>
          <a:p>
            <a:pPr lvl="1" eaLnBrk="1" hangingPunct="1"/>
            <a:r>
              <a:rPr lang="en-US" dirty="0" err="1">
                <a:latin typeface="Consolas" panose="020B0609020204030204" pitchFamily="49" charset="0"/>
              </a:rPr>
              <a:t>int</a:t>
            </a:r>
            <a:r>
              <a:rPr lang="en-US" dirty="0">
                <a:latin typeface="Consolas" panose="020B0609020204030204" pitchFamily="49" charset="0"/>
              </a:rPr>
              <a:t> </a:t>
            </a:r>
            <a:r>
              <a:rPr lang="en-US" dirty="0" err="1">
                <a:latin typeface="Consolas" panose="020B0609020204030204" pitchFamily="49" charset="0"/>
              </a:rPr>
              <a:t>i</a:t>
            </a:r>
            <a:r>
              <a:rPr lang="en-US" dirty="0">
                <a:latin typeface="Consolas" panose="020B0609020204030204" pitchFamily="49" charset="0"/>
              </a:rPr>
              <a:t> = </a:t>
            </a:r>
            <a:r>
              <a:rPr lang="en-US" b="1" dirty="0">
                <a:latin typeface="Consolas" panose="020B0609020204030204" pitchFamily="49" charset="0"/>
              </a:rPr>
              <a:t>(</a:t>
            </a:r>
            <a:r>
              <a:rPr lang="en-US" b="1" dirty="0" err="1">
                <a:latin typeface="Consolas" panose="020B0609020204030204" pitchFamily="49" charset="0"/>
              </a:rPr>
              <a:t>int</a:t>
            </a:r>
            <a:r>
              <a:rPr lang="en-US" b="1" dirty="0">
                <a:latin typeface="Consolas" panose="020B0609020204030204" pitchFamily="49" charset="0"/>
              </a:rPr>
              <a:t>)</a:t>
            </a:r>
            <a:r>
              <a:rPr lang="en-US" dirty="0">
                <a:latin typeface="Consolas" panose="020B0609020204030204" pitchFamily="49" charset="0"/>
              </a:rPr>
              <a:t>(7.0 + 3 – 2.0f);</a:t>
            </a:r>
          </a:p>
          <a:p>
            <a:pPr eaLnBrk="1" hangingPunct="1"/>
            <a:r>
              <a:rPr lang="ru-RU" dirty="0"/>
              <a:t>Если один из аргументов является знаковым целым, а второй </a:t>
            </a:r>
            <a:r>
              <a:rPr lang="ru-RU" dirty="0" err="1"/>
              <a:t>беззнаковым</a:t>
            </a:r>
            <a:r>
              <a:rPr lang="ru-RU" dirty="0"/>
              <a:t>, результатом будет целое число </a:t>
            </a:r>
            <a:r>
              <a:rPr lang="ru-RU" b="1" dirty="0"/>
              <a:t>без знака</a:t>
            </a:r>
            <a:endParaRPr lang="ru-RU" dirty="0"/>
          </a:p>
        </p:txBody>
      </p:sp>
    </p:spTree>
    <p:custDataLst>
      <p:tags r:id="rId1"/>
    </p:custDataLst>
    <p:extLst>
      <p:ext uri="{BB962C8B-B14F-4D97-AF65-F5344CB8AC3E}">
        <p14:creationId xmlns:p14="http://schemas.microsoft.com/office/powerpoint/2010/main" val="1314190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fade">
                                      <p:cBhvr>
                                        <p:cTn id="7" dur="2000"/>
                                        <p:tgtEl>
                                          <p:spTgt spid="317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747">
                                            <p:txEl>
                                              <p:pRg st="1" end="1"/>
                                            </p:txEl>
                                          </p:spTgt>
                                        </p:tgtEl>
                                        <p:attrNameLst>
                                          <p:attrName>style.visibility</p:attrName>
                                        </p:attrNameLst>
                                      </p:cBhvr>
                                      <p:to>
                                        <p:strVal val="visible"/>
                                      </p:to>
                                    </p:set>
                                    <p:animEffect transition="in" filter="fade">
                                      <p:cBhvr>
                                        <p:cTn id="12" dur="2000"/>
                                        <p:tgtEl>
                                          <p:spTgt spid="31747">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animEffect transition="in" filter="fade">
                                      <p:cBhvr>
                                        <p:cTn id="15" dur="2000"/>
                                        <p:tgtEl>
                                          <p:spTgt spid="3174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1747">
                                            <p:txEl>
                                              <p:pRg st="3" end="3"/>
                                            </p:txEl>
                                          </p:spTgt>
                                        </p:tgtEl>
                                        <p:attrNameLst>
                                          <p:attrName>style.visibility</p:attrName>
                                        </p:attrNameLst>
                                      </p:cBhvr>
                                      <p:to>
                                        <p:strVal val="visible"/>
                                      </p:to>
                                    </p:set>
                                    <p:animEffect transition="in" filter="fade">
                                      <p:cBhvr>
                                        <p:cTn id="20" dur="2000"/>
                                        <p:tgtEl>
                                          <p:spTgt spid="31747">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747">
                                            <p:txEl>
                                              <p:pRg st="4" end="4"/>
                                            </p:txEl>
                                          </p:spTgt>
                                        </p:tgtEl>
                                        <p:attrNameLst>
                                          <p:attrName>style.visibility</p:attrName>
                                        </p:attrNameLst>
                                      </p:cBhvr>
                                      <p:to>
                                        <p:strVal val="visible"/>
                                      </p:to>
                                    </p:set>
                                    <p:animEffect transition="in" filter="fade">
                                      <p:cBhvr>
                                        <p:cTn id="23" dur="2000"/>
                                        <p:tgtEl>
                                          <p:spTgt spid="31747">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1747">
                                            <p:txEl>
                                              <p:pRg st="5" end="5"/>
                                            </p:txEl>
                                          </p:spTgt>
                                        </p:tgtEl>
                                        <p:attrNameLst>
                                          <p:attrName>style.visibility</p:attrName>
                                        </p:attrNameLst>
                                      </p:cBhvr>
                                      <p:to>
                                        <p:strVal val="visible"/>
                                      </p:to>
                                    </p:set>
                                    <p:animEffect transition="in" filter="fade">
                                      <p:cBhvr>
                                        <p:cTn id="28" dur="2000"/>
                                        <p:tgtEl>
                                          <p:spTgt spid="3174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p:spPr>
        <p:txBody>
          <a:bodyPr>
            <a:normAutofit/>
          </a:bodyPr>
          <a:lstStyle/>
          <a:p>
            <a:r>
              <a:rPr lang="ru-RU" dirty="0"/>
              <a:t>Опасность неявного приведения типов</a:t>
            </a:r>
          </a:p>
        </p:txBody>
      </p:sp>
      <p:sp>
        <p:nvSpPr>
          <p:cNvPr id="4" name="TextBox 3"/>
          <p:cNvSpPr txBox="1"/>
          <p:nvPr/>
        </p:nvSpPr>
        <p:spPr>
          <a:xfrm>
            <a:off x="838200" y="1663598"/>
            <a:ext cx="10515600" cy="4539704"/>
          </a:xfrm>
          <a:prstGeom prst="rect">
            <a:avLst/>
          </a:prstGeom>
          <a:noFill/>
        </p:spPr>
        <p:txBody>
          <a:bodyPr wrap="square" rtlCol="0">
            <a:spAutoFit/>
          </a:bodyPr>
          <a:lstStyle/>
          <a:p>
            <a:pPr defTabSz="542925"/>
            <a:r>
              <a:rPr lang="en-US" sz="1700" dirty="0">
                <a:latin typeface="Consolas" panose="020B0609020204030204" pitchFamily="49" charset="0"/>
                <a:cs typeface="Courier New" pitchFamily="49" charset="0"/>
              </a:rPr>
              <a:t>int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	int </a:t>
            </a:r>
            <a:r>
              <a:rPr lang="en-US" sz="1700" dirty="0" err="1">
                <a:latin typeface="Consolas" panose="020B0609020204030204" pitchFamily="49" charset="0"/>
                <a:cs typeface="Courier New" pitchFamily="49" charset="0"/>
              </a:rPr>
              <a:t>pictureWidth</a:t>
            </a:r>
            <a:r>
              <a:rPr lang="en-US" sz="1700" dirty="0">
                <a:latin typeface="Consolas" panose="020B0609020204030204" pitchFamily="49" charset="0"/>
                <a:cs typeface="Courier New" pitchFamily="49" charset="0"/>
              </a:rPr>
              <a:t>, unsigned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return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 - </a:t>
            </a:r>
            <a:r>
              <a:rPr lang="en-US" sz="1700" dirty="0" err="1">
                <a:latin typeface="Consolas" panose="020B0609020204030204" pitchFamily="49" charset="0"/>
                <a:cs typeface="Courier New" pitchFamily="49" charset="0"/>
              </a:rPr>
              <a:t>pictureWidth</a:t>
            </a:r>
            <a:r>
              <a:rPr lang="en-US" sz="1700" dirty="0">
                <a:latin typeface="Consolas" panose="020B0609020204030204" pitchFamily="49" charset="0"/>
                <a:cs typeface="Courier New" pitchFamily="49" charset="0"/>
              </a:rPr>
              <a:t>) / 2;</a:t>
            </a:r>
          </a:p>
          <a:p>
            <a:pPr defTabSz="542925"/>
            <a:r>
              <a:rPr lang="en-US" sz="1700" dirty="0">
                <a:latin typeface="Consolas" panose="020B0609020204030204" pitchFamily="49" charset="0"/>
                <a:cs typeface="Courier New" pitchFamily="49" charset="0"/>
              </a:rPr>
              <a:t>}</a:t>
            </a:r>
          </a:p>
          <a:p>
            <a:pPr defTabSz="542925"/>
            <a:endParaRPr lang="en-US" sz="1700" dirty="0">
              <a:latin typeface="Consolas" panose="020B0609020204030204" pitchFamily="49" charset="0"/>
              <a:cs typeface="Courier New" pitchFamily="49" charset="0"/>
            </a:endParaRPr>
          </a:p>
          <a:p>
            <a:pPr defTabSz="542925"/>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main(</a:t>
            </a:r>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a:t>
            </a:r>
            <a:r>
              <a:rPr lang="en-US" sz="1700" dirty="0" err="1">
                <a:latin typeface="Consolas" panose="020B0609020204030204" pitchFamily="49" charset="0"/>
                <a:cs typeface="Courier New" pitchFamily="49" charset="0"/>
              </a:rPr>
              <a:t>argc</a:t>
            </a:r>
            <a:r>
              <a:rPr lang="en-US" sz="1700" dirty="0">
                <a:latin typeface="Consolas" panose="020B0609020204030204" pitchFamily="49" charset="0"/>
                <a:cs typeface="Courier New" pitchFamily="49" charset="0"/>
              </a:rPr>
              <a:t>, char * </a:t>
            </a:r>
            <a:r>
              <a:rPr lang="en-US" sz="1700" dirty="0" err="1">
                <a:latin typeface="Consolas" panose="020B0609020204030204" pitchFamily="49" charset="0"/>
                <a:cs typeface="Courier New" pitchFamily="49" charset="0"/>
              </a:rPr>
              <a:t>argv</a:t>
            </a:r>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unsigned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 = 100;</a:t>
            </a:r>
          </a:p>
          <a:p>
            <a:pPr defTabSz="542925"/>
            <a:endParaRPr lang="en-US" sz="1700" dirty="0">
              <a:latin typeface="Consolas" panose="020B0609020204030204" pitchFamily="49" charset="0"/>
              <a:cs typeface="Courier New" pitchFamily="49" charset="0"/>
            </a:endParaRPr>
          </a:p>
          <a:p>
            <a:pPr defTabSz="542925"/>
            <a:r>
              <a:rPr lang="en-US" sz="1700" dirty="0">
                <a:latin typeface="Consolas" panose="020B0609020204030204" pitchFamily="49" charset="0"/>
                <a:cs typeface="Courier New" pitchFamily="49" charset="0"/>
              </a:rPr>
              <a:t>	unsigned pic1Width = 50;</a:t>
            </a:r>
          </a:p>
          <a:p>
            <a:pPr defTabSz="542925"/>
            <a:r>
              <a:rPr lang="en-US" sz="1700" dirty="0">
                <a:latin typeface="Consolas" panose="020B0609020204030204" pitchFamily="49" charset="0"/>
                <a:cs typeface="Courier New" pitchFamily="49" charset="0"/>
              </a:rPr>
              <a:t>	</a:t>
            </a:r>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pic1X =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(pic1Width,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solidFill>
                  <a:srgbClr val="00B050"/>
                </a:solidFill>
                <a:latin typeface="Consolas" panose="020B0609020204030204" pitchFamily="49" charset="0"/>
                <a:cs typeface="Courier New" pitchFamily="49" charset="0"/>
              </a:rPr>
              <a:t>	// pic1x = 25: ok</a:t>
            </a:r>
          </a:p>
          <a:p>
            <a:pPr defTabSz="542925"/>
            <a:endParaRPr lang="en-US" sz="1700" dirty="0">
              <a:latin typeface="Consolas" panose="020B0609020204030204" pitchFamily="49" charset="0"/>
              <a:cs typeface="Courier New" pitchFamily="49" charset="0"/>
            </a:endParaRPr>
          </a:p>
          <a:p>
            <a:pPr defTabSz="542925"/>
            <a:r>
              <a:rPr lang="en-US" sz="1700" dirty="0">
                <a:latin typeface="Consolas" panose="020B0609020204030204" pitchFamily="49" charset="0"/>
                <a:cs typeface="Courier New" pitchFamily="49" charset="0"/>
              </a:rPr>
              <a:t>	unsigned pic2Width = 150;</a:t>
            </a:r>
          </a:p>
          <a:p>
            <a:pPr defTabSz="542925"/>
            <a:r>
              <a:rPr lang="en-US" sz="1700" dirty="0">
                <a:latin typeface="Consolas" panose="020B0609020204030204" pitchFamily="49" charset="0"/>
                <a:cs typeface="Courier New" pitchFamily="49" charset="0"/>
              </a:rPr>
              <a:t>	</a:t>
            </a:r>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pic2X =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(pic2Width,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solidFill>
                  <a:srgbClr val="FF0000"/>
                </a:solidFill>
                <a:latin typeface="Consolas" panose="020B0609020204030204" pitchFamily="49" charset="0"/>
                <a:cs typeface="Courier New" pitchFamily="49" charset="0"/>
              </a:rPr>
              <a:t>	// pic2x = 2147483623: error</a:t>
            </a:r>
          </a:p>
          <a:p>
            <a:pPr defTabSz="542925"/>
            <a:r>
              <a:rPr lang="en-US" sz="1700" dirty="0">
                <a:latin typeface="Consolas" panose="020B0609020204030204" pitchFamily="49" charset="0"/>
                <a:cs typeface="Courier New" pitchFamily="49" charset="0"/>
              </a:rPr>
              <a:t>}</a:t>
            </a:r>
          </a:p>
        </p:txBody>
      </p:sp>
    </p:spTree>
    <p:extLst>
      <p:ext uri="{BB962C8B-B14F-4D97-AF65-F5344CB8AC3E}">
        <p14:creationId xmlns:p14="http://schemas.microsoft.com/office/powerpoint/2010/main" val="27276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animEffect transition="in" filter="fade">
                                      <p:cBhvr>
                                        <p:cTn id="21" dur="500"/>
                                        <p:tgtEl>
                                          <p:spTgt spid="4">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9" end="9"/>
                                            </p:txEl>
                                          </p:spTgt>
                                        </p:tgtEl>
                                        <p:attrNameLst>
                                          <p:attrName>style.visibility</p:attrName>
                                        </p:attrNameLst>
                                      </p:cBhvr>
                                      <p:to>
                                        <p:strVal val="visible"/>
                                      </p:to>
                                    </p:set>
                                    <p:animEffect transition="in" filter="fade">
                                      <p:cBhvr>
                                        <p:cTn id="26" dur="500"/>
                                        <p:tgtEl>
                                          <p:spTgt spid="4">
                                            <p:txEl>
                                              <p:pRg st="9" end="9"/>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0" end="10"/>
                                            </p:txEl>
                                          </p:spTgt>
                                        </p:tgtEl>
                                        <p:attrNameLst>
                                          <p:attrName>style.visibility</p:attrName>
                                        </p:attrNameLst>
                                      </p:cBhvr>
                                      <p:to>
                                        <p:strVal val="visible"/>
                                      </p:to>
                                    </p:set>
                                    <p:animEffect transition="in" filter="fade">
                                      <p:cBhvr>
                                        <p:cTn id="29" dur="500"/>
                                        <p:tgtEl>
                                          <p:spTgt spid="4">
                                            <p:txEl>
                                              <p:pRg st="10" end="1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4">
                                            <p:txEl>
                                              <p:pRg st="11" end="11"/>
                                            </p:txEl>
                                          </p:spTgt>
                                        </p:tgtEl>
                                        <p:attrNameLst>
                                          <p:attrName>style.visibility</p:attrName>
                                        </p:attrNameLst>
                                      </p:cBhvr>
                                      <p:to>
                                        <p:strVal val="visible"/>
                                      </p:to>
                                    </p:set>
                                    <p:animEffect transition="in" filter="fade">
                                      <p:cBhvr>
                                        <p:cTn id="32" dur="500"/>
                                        <p:tgtEl>
                                          <p:spTgt spid="4">
                                            <p:txEl>
                                              <p:pRg st="11" end="1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13" end="13"/>
                                            </p:txEl>
                                          </p:spTgt>
                                        </p:tgtEl>
                                        <p:attrNameLst>
                                          <p:attrName>style.visibility</p:attrName>
                                        </p:attrNameLst>
                                      </p:cBhvr>
                                      <p:to>
                                        <p:strVal val="visible"/>
                                      </p:to>
                                    </p:set>
                                    <p:animEffect transition="in" filter="fade">
                                      <p:cBhvr>
                                        <p:cTn id="37" dur="500"/>
                                        <p:tgtEl>
                                          <p:spTgt spid="4">
                                            <p:txEl>
                                              <p:pRg st="13" end="1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14" end="14"/>
                                            </p:txEl>
                                          </p:spTgt>
                                        </p:tgtEl>
                                        <p:attrNameLst>
                                          <p:attrName>style.visibility</p:attrName>
                                        </p:attrNameLst>
                                      </p:cBhvr>
                                      <p:to>
                                        <p:strVal val="visible"/>
                                      </p:to>
                                    </p:set>
                                    <p:animEffect transition="in" filter="fade">
                                      <p:cBhvr>
                                        <p:cTn id="40" dur="500"/>
                                        <p:tgtEl>
                                          <p:spTgt spid="4">
                                            <p:txEl>
                                              <p:pRg st="14" end="1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15" end="15"/>
                                            </p:txEl>
                                          </p:spTgt>
                                        </p:tgtEl>
                                        <p:attrNameLst>
                                          <p:attrName>style.visibility</p:attrName>
                                        </p:attrNameLst>
                                      </p:cBhvr>
                                      <p:to>
                                        <p:strVal val="visible"/>
                                      </p:to>
                                    </p:set>
                                    <p:animEffect transition="in" filter="fade">
                                      <p:cBhvr>
                                        <p:cTn id="43" dur="500"/>
                                        <p:tgtEl>
                                          <p:spTgt spid="4">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p:spPr>
        <p:txBody>
          <a:bodyPr>
            <a:normAutofit/>
          </a:bodyPr>
          <a:lstStyle/>
          <a:p>
            <a:r>
              <a:rPr lang="ru-RU" dirty="0"/>
              <a:t>Явное приведение типов в стиле </a:t>
            </a:r>
            <a:r>
              <a:rPr lang="en-US" dirty="0"/>
              <a:t>C</a:t>
            </a:r>
            <a:endParaRPr lang="ru-RU" dirty="0"/>
          </a:p>
        </p:txBody>
      </p:sp>
      <p:sp>
        <p:nvSpPr>
          <p:cNvPr id="4" name="TextBox 3"/>
          <p:cNvSpPr txBox="1"/>
          <p:nvPr/>
        </p:nvSpPr>
        <p:spPr>
          <a:xfrm>
            <a:off x="838200" y="1772816"/>
            <a:ext cx="9829800" cy="4539704"/>
          </a:xfrm>
          <a:prstGeom prst="rect">
            <a:avLst/>
          </a:prstGeom>
          <a:noFill/>
        </p:spPr>
        <p:txBody>
          <a:bodyPr wrap="square" rtlCol="0">
            <a:spAutoFit/>
          </a:bodyPr>
          <a:lstStyle/>
          <a:p>
            <a:pPr defTabSz="542925"/>
            <a:r>
              <a:rPr lang="en-US" sz="1700" dirty="0">
                <a:latin typeface="Consolas" panose="020B0609020204030204" pitchFamily="49" charset="0"/>
                <a:cs typeface="Courier New" pitchFamily="49" charset="0"/>
              </a:rPr>
              <a:t>int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(int </a:t>
            </a:r>
            <a:r>
              <a:rPr lang="en-US" sz="1700" dirty="0" err="1">
                <a:latin typeface="Consolas" panose="020B0609020204030204" pitchFamily="49" charset="0"/>
                <a:cs typeface="Courier New" pitchFamily="49" charset="0"/>
              </a:rPr>
              <a:t>pictureWidth</a:t>
            </a:r>
            <a:r>
              <a:rPr lang="en-US" sz="1700" dirty="0">
                <a:latin typeface="Consolas" panose="020B0609020204030204" pitchFamily="49" charset="0"/>
                <a:cs typeface="Courier New" pitchFamily="49" charset="0"/>
              </a:rPr>
              <a:t>, unsigned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return (</a:t>
            </a:r>
            <a:r>
              <a:rPr lang="en-US" sz="1700" dirty="0">
                <a:solidFill>
                  <a:srgbClr val="FF0000"/>
                </a:solidFill>
                <a:latin typeface="Consolas" panose="020B0609020204030204" pitchFamily="49" charset="0"/>
                <a:cs typeface="Courier New" pitchFamily="49" charset="0"/>
              </a:rPr>
              <a:t>(int)</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 - </a:t>
            </a:r>
            <a:r>
              <a:rPr lang="en-US" sz="1700" dirty="0" err="1">
                <a:latin typeface="Consolas" panose="020B0609020204030204" pitchFamily="49" charset="0"/>
                <a:cs typeface="Courier New" pitchFamily="49" charset="0"/>
              </a:rPr>
              <a:t>pictureWidth</a:t>
            </a:r>
            <a:r>
              <a:rPr lang="en-US" sz="1700" dirty="0">
                <a:latin typeface="Consolas" panose="020B0609020204030204" pitchFamily="49" charset="0"/>
                <a:cs typeface="Courier New" pitchFamily="49" charset="0"/>
              </a:rPr>
              <a:t>) / 2;</a:t>
            </a:r>
          </a:p>
          <a:p>
            <a:pPr defTabSz="542925"/>
            <a:r>
              <a:rPr lang="en-US" sz="1700" dirty="0">
                <a:latin typeface="Consolas" panose="020B0609020204030204" pitchFamily="49" charset="0"/>
                <a:cs typeface="Courier New" pitchFamily="49" charset="0"/>
              </a:rPr>
              <a:t>}</a:t>
            </a:r>
          </a:p>
          <a:p>
            <a:pPr defTabSz="542925"/>
            <a:endParaRPr lang="en-US" sz="1700" dirty="0">
              <a:latin typeface="Consolas" panose="020B0609020204030204" pitchFamily="49" charset="0"/>
              <a:cs typeface="Courier New" pitchFamily="49" charset="0"/>
            </a:endParaRPr>
          </a:p>
          <a:p>
            <a:pPr defTabSz="542925"/>
            <a:r>
              <a:rPr lang="en-US" sz="1700" dirty="0">
                <a:latin typeface="Consolas" panose="020B0609020204030204" pitchFamily="49" charset="0"/>
                <a:cs typeface="Courier New" pitchFamily="49" charset="0"/>
              </a:rPr>
              <a:t>int main()</a:t>
            </a:r>
          </a:p>
          <a:p>
            <a:pPr defTabSz="542925"/>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unsigned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 = 100;</a:t>
            </a:r>
          </a:p>
          <a:p>
            <a:pPr defTabSz="542925"/>
            <a:endParaRPr lang="en-US" sz="1700" dirty="0">
              <a:latin typeface="Consolas" panose="020B0609020204030204" pitchFamily="49" charset="0"/>
              <a:cs typeface="Courier New" pitchFamily="49" charset="0"/>
            </a:endParaRPr>
          </a:p>
          <a:p>
            <a:pPr defTabSz="542925"/>
            <a:r>
              <a:rPr lang="en-US" sz="1700" dirty="0">
                <a:latin typeface="Consolas" panose="020B0609020204030204" pitchFamily="49" charset="0"/>
                <a:cs typeface="Courier New" pitchFamily="49" charset="0"/>
              </a:rPr>
              <a:t>	unsigned pic1Width = 50;</a:t>
            </a:r>
          </a:p>
          <a:p>
            <a:pPr defTabSz="542925"/>
            <a:r>
              <a:rPr lang="en-US" sz="1700" dirty="0">
                <a:latin typeface="Consolas" panose="020B0609020204030204" pitchFamily="49" charset="0"/>
                <a:cs typeface="Courier New" pitchFamily="49" charset="0"/>
              </a:rPr>
              <a:t>	</a:t>
            </a:r>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pic1X =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(pic1Width,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a:t>
            </a:r>
            <a:r>
              <a:rPr lang="en-US" sz="1700" dirty="0">
                <a:solidFill>
                  <a:srgbClr val="00B050"/>
                </a:solidFill>
                <a:latin typeface="Consolas" panose="020B0609020204030204" pitchFamily="49" charset="0"/>
                <a:cs typeface="Courier New" pitchFamily="49" charset="0"/>
              </a:rPr>
              <a:t>// pic1x = 25: ok</a:t>
            </a:r>
          </a:p>
          <a:p>
            <a:pPr defTabSz="542925"/>
            <a:endParaRPr lang="en-US" sz="1700" dirty="0">
              <a:latin typeface="Consolas" panose="020B0609020204030204" pitchFamily="49" charset="0"/>
              <a:cs typeface="Courier New" pitchFamily="49" charset="0"/>
            </a:endParaRPr>
          </a:p>
          <a:p>
            <a:pPr defTabSz="542925"/>
            <a:r>
              <a:rPr lang="en-US" sz="1700" dirty="0">
                <a:latin typeface="Consolas" panose="020B0609020204030204" pitchFamily="49" charset="0"/>
                <a:cs typeface="Courier New" pitchFamily="49" charset="0"/>
              </a:rPr>
              <a:t>	unsigned pic2Width = 150;</a:t>
            </a:r>
          </a:p>
          <a:p>
            <a:pPr defTabSz="542925"/>
            <a:r>
              <a:rPr lang="en-US" sz="1700" dirty="0">
                <a:latin typeface="Consolas" panose="020B0609020204030204" pitchFamily="49" charset="0"/>
                <a:cs typeface="Courier New" pitchFamily="49" charset="0"/>
              </a:rPr>
              <a:t>	</a:t>
            </a:r>
            <a:r>
              <a:rPr lang="en-US" sz="1700" dirty="0" err="1">
                <a:latin typeface="Consolas" panose="020B0609020204030204" pitchFamily="49" charset="0"/>
                <a:cs typeface="Courier New" pitchFamily="49" charset="0"/>
              </a:rPr>
              <a:t>int</a:t>
            </a:r>
            <a:r>
              <a:rPr lang="en-US" sz="1700" dirty="0">
                <a:latin typeface="Consolas" panose="020B0609020204030204" pitchFamily="49" charset="0"/>
                <a:cs typeface="Courier New" pitchFamily="49" charset="0"/>
              </a:rPr>
              <a:t> pic2X = </a:t>
            </a:r>
            <a:r>
              <a:rPr lang="en-US" sz="1700" dirty="0" err="1">
                <a:latin typeface="Consolas" panose="020B0609020204030204" pitchFamily="49" charset="0"/>
                <a:cs typeface="Courier New" pitchFamily="49" charset="0"/>
              </a:rPr>
              <a:t>CenterPictureOnTheScreen</a:t>
            </a:r>
            <a:r>
              <a:rPr lang="en-US" sz="1700" dirty="0">
                <a:latin typeface="Consolas" panose="020B0609020204030204" pitchFamily="49" charset="0"/>
                <a:cs typeface="Courier New" pitchFamily="49" charset="0"/>
              </a:rPr>
              <a:t>(pic2Width, </a:t>
            </a:r>
            <a:r>
              <a:rPr lang="en-US" sz="1700" dirty="0" err="1">
                <a:latin typeface="Consolas" panose="020B0609020204030204" pitchFamily="49" charset="0"/>
                <a:cs typeface="Courier New" pitchFamily="49" charset="0"/>
              </a:rPr>
              <a:t>screenWidth</a:t>
            </a:r>
            <a:r>
              <a:rPr lang="en-US" sz="1700" dirty="0">
                <a:latin typeface="Consolas" panose="020B0609020204030204" pitchFamily="49" charset="0"/>
                <a:cs typeface="Courier New" pitchFamily="49" charset="0"/>
              </a:rPr>
              <a:t>);</a:t>
            </a:r>
          </a:p>
          <a:p>
            <a:pPr defTabSz="542925"/>
            <a:r>
              <a:rPr lang="en-US" sz="1700" dirty="0">
                <a:latin typeface="Consolas" panose="020B0609020204030204" pitchFamily="49" charset="0"/>
                <a:cs typeface="Courier New" pitchFamily="49" charset="0"/>
              </a:rPr>
              <a:t>	</a:t>
            </a:r>
            <a:r>
              <a:rPr lang="en-US" sz="1700" dirty="0">
                <a:solidFill>
                  <a:srgbClr val="00B050"/>
                </a:solidFill>
                <a:latin typeface="Consolas" panose="020B0609020204030204" pitchFamily="49" charset="0"/>
                <a:cs typeface="Courier New" pitchFamily="49" charset="0"/>
              </a:rPr>
              <a:t>// pic2x = -25:ok</a:t>
            </a:r>
          </a:p>
          <a:p>
            <a:pPr defTabSz="542925"/>
            <a:r>
              <a:rPr lang="en-US" sz="1700" dirty="0">
                <a:latin typeface="Consolas" panose="020B0609020204030204" pitchFamily="49" charset="0"/>
                <a:cs typeface="Courier New" pitchFamily="49" charset="0"/>
              </a:rPr>
              <a:t>}</a:t>
            </a:r>
          </a:p>
        </p:txBody>
      </p:sp>
    </p:spTree>
    <p:extLst>
      <p:ext uri="{BB962C8B-B14F-4D97-AF65-F5344CB8AC3E}">
        <p14:creationId xmlns:p14="http://schemas.microsoft.com/office/powerpoint/2010/main" val="34385109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normAutofit/>
          </a:bodyPr>
          <a:lstStyle/>
          <a:p>
            <a:r>
              <a:rPr lang="ru-RU" dirty="0"/>
              <a:t>Недостатки оператора преобразования типов в стиле </a:t>
            </a:r>
            <a:r>
              <a:rPr lang="en-US" dirty="0"/>
              <a:t>C</a:t>
            </a:r>
            <a:endParaRPr lang="ru-RU" dirty="0"/>
          </a:p>
        </p:txBody>
      </p:sp>
      <p:sp>
        <p:nvSpPr>
          <p:cNvPr id="4" name="Содержимое 3"/>
          <p:cNvSpPr>
            <a:spLocks noGrp="1"/>
          </p:cNvSpPr>
          <p:nvPr>
            <p:ph idx="1"/>
          </p:nvPr>
        </p:nvSpPr>
        <p:spPr/>
        <p:txBody>
          <a:bodyPr/>
          <a:lstStyle/>
          <a:p>
            <a:r>
              <a:rPr lang="ru-RU" dirty="0"/>
              <a:t>Преобразование типов в стиле </a:t>
            </a:r>
            <a:r>
              <a:rPr lang="en-US" dirty="0"/>
              <a:t>C </a:t>
            </a:r>
            <a:r>
              <a:rPr lang="ru-RU" dirty="0"/>
              <a:t>выполняет любое преобразование, что повышает шанс ошибок</a:t>
            </a:r>
            <a:endParaRPr lang="en-US" dirty="0"/>
          </a:p>
          <a:p>
            <a:r>
              <a:rPr lang="ru-RU" dirty="0"/>
              <a:t>Сложно найти в тексте программы</a:t>
            </a:r>
          </a:p>
          <a:p>
            <a:r>
              <a:rPr lang="ru-RU" dirty="0"/>
              <a:t>Не поддерживает полиморфизм</a:t>
            </a:r>
          </a:p>
          <a:p>
            <a:r>
              <a:rPr lang="ru-RU" dirty="0"/>
              <a:t>Не даёт понять, меняется ли константность объекта</a:t>
            </a:r>
          </a:p>
        </p:txBody>
      </p:sp>
    </p:spTree>
    <p:extLst>
      <p:ext uri="{BB962C8B-B14F-4D97-AF65-F5344CB8AC3E}">
        <p14:creationId xmlns:p14="http://schemas.microsoft.com/office/powerpoint/2010/main" val="39796230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Пример</a:t>
            </a:r>
          </a:p>
        </p:txBody>
      </p:sp>
      <p:sp>
        <p:nvSpPr>
          <p:cNvPr id="5" name="TextBox 4"/>
          <p:cNvSpPr txBox="1"/>
          <p:nvPr/>
        </p:nvSpPr>
        <p:spPr>
          <a:xfrm>
            <a:off x="838200" y="1690688"/>
            <a:ext cx="11353800" cy="2554545"/>
          </a:xfrm>
          <a:prstGeom prst="rect">
            <a:avLst/>
          </a:prstGeom>
          <a:noFill/>
        </p:spPr>
        <p:txBody>
          <a:bodyPr wrap="square" rtlCol="0">
            <a:spAutoFit/>
          </a:bodyPr>
          <a:lstStyle/>
          <a:p>
            <a:pPr defTabSz="358775"/>
            <a:r>
              <a:rPr lang="en-US" sz="2000" dirty="0">
                <a:latin typeface="Consolas" panose="020B0609020204030204" pitchFamily="49" charset="0"/>
                <a:cs typeface="Courier New" pitchFamily="49" charset="0"/>
              </a:rPr>
              <a:t>void Test(double </a:t>
            </a:r>
            <a:r>
              <a:rPr lang="en-US" sz="2000" dirty="0" err="1">
                <a:latin typeface="Consolas" panose="020B0609020204030204" pitchFamily="49" charset="0"/>
                <a:cs typeface="Courier New" pitchFamily="49" charset="0"/>
              </a:rPr>
              <a:t>doubleValue</a:t>
            </a:r>
            <a:r>
              <a:rPr lang="en-US" sz="2000" dirty="0">
                <a:latin typeface="Consolas" panose="020B0609020204030204" pitchFamily="49" charset="0"/>
                <a:cs typeface="Courier New" pitchFamily="49" charset="0"/>
              </a:rPr>
              <a:t>)</a:t>
            </a:r>
          </a:p>
          <a:p>
            <a:pPr defTabSz="358775"/>
            <a:r>
              <a:rPr lang="en-US" sz="2000" dirty="0">
                <a:latin typeface="Consolas" panose="020B0609020204030204" pitchFamily="49" charset="0"/>
                <a:cs typeface="Courier New" pitchFamily="49" charset="0"/>
              </a:rPr>
              <a:t>{</a:t>
            </a:r>
          </a:p>
          <a:p>
            <a:pPr defTabSz="358775"/>
            <a:r>
              <a:rPr lang="en-US" sz="2000" dirty="0">
                <a:latin typeface="Consolas" panose="020B0609020204030204" pitchFamily="49" charset="0"/>
                <a:cs typeface="Courier New" pitchFamily="49" charset="0"/>
              </a:rPr>
              <a:t>   </a:t>
            </a:r>
            <a:r>
              <a:rPr lang="en-US" sz="2000" dirty="0">
                <a:solidFill>
                  <a:schemeClr val="tx1">
                    <a:lumMod val="50000"/>
                    <a:lumOff val="50000"/>
                  </a:schemeClr>
                </a:solidFill>
                <a:latin typeface="Consolas" panose="020B0609020204030204" pitchFamily="49" charset="0"/>
                <a:cs typeface="Courier New" pitchFamily="49" charset="0"/>
              </a:rPr>
              <a:t>//</a:t>
            </a:r>
            <a:r>
              <a:rPr lang="ru-RU" sz="2000" dirty="0">
                <a:solidFill>
                  <a:schemeClr val="tx1">
                    <a:lumMod val="50000"/>
                    <a:lumOff val="50000"/>
                  </a:schemeClr>
                </a:solidFill>
                <a:latin typeface="Consolas" panose="020B0609020204030204" pitchFamily="49" charset="0"/>
                <a:cs typeface="Courier New" pitchFamily="49" charset="0"/>
              </a:rPr>
              <a:t> Программист хотел преобразовать </a:t>
            </a:r>
            <a:r>
              <a:rPr lang="en-US" sz="2000" dirty="0" err="1">
                <a:solidFill>
                  <a:schemeClr val="tx1">
                    <a:lumMod val="50000"/>
                    <a:lumOff val="50000"/>
                  </a:schemeClr>
                </a:solidFill>
                <a:latin typeface="Consolas" panose="020B0609020204030204" pitchFamily="49" charset="0"/>
                <a:cs typeface="Courier New" pitchFamily="49" charset="0"/>
              </a:rPr>
              <a:t>doubleValue</a:t>
            </a:r>
            <a:r>
              <a:rPr lang="en-US" sz="2000" dirty="0">
                <a:solidFill>
                  <a:schemeClr val="tx1">
                    <a:lumMod val="50000"/>
                    <a:lumOff val="50000"/>
                  </a:schemeClr>
                </a:solidFill>
                <a:latin typeface="Consolas" panose="020B0609020204030204" pitchFamily="49" charset="0"/>
                <a:cs typeface="Courier New" pitchFamily="49" charset="0"/>
              </a:rPr>
              <a:t> </a:t>
            </a:r>
            <a:r>
              <a:rPr lang="ru-RU" sz="2000" dirty="0">
                <a:solidFill>
                  <a:schemeClr val="tx1">
                    <a:lumMod val="50000"/>
                    <a:lumOff val="50000"/>
                  </a:schemeClr>
                </a:solidFill>
                <a:latin typeface="Consolas" panose="020B0609020204030204" pitchFamily="49" charset="0"/>
                <a:cs typeface="Courier New" pitchFamily="49" charset="0"/>
              </a:rPr>
              <a:t>к </a:t>
            </a:r>
            <a:r>
              <a:rPr lang="en-US" sz="2000" dirty="0">
                <a:solidFill>
                  <a:schemeClr val="tx1">
                    <a:lumMod val="50000"/>
                    <a:lumOff val="50000"/>
                  </a:schemeClr>
                </a:solidFill>
                <a:latin typeface="Consolas" panose="020B0609020204030204" pitchFamily="49" charset="0"/>
                <a:cs typeface="Courier New" pitchFamily="49" charset="0"/>
              </a:rPr>
              <a:t>int</a:t>
            </a:r>
            <a:r>
              <a:rPr lang="ru-RU" sz="2000" dirty="0">
                <a:solidFill>
                  <a:schemeClr val="tx1">
                    <a:lumMod val="50000"/>
                    <a:lumOff val="50000"/>
                  </a:schemeClr>
                </a:solidFill>
                <a:latin typeface="Consolas" panose="020B0609020204030204" pitchFamily="49" charset="0"/>
                <a:cs typeface="Courier New" pitchFamily="49" charset="0"/>
              </a:rPr>
              <a:t>, но случайно написал </a:t>
            </a:r>
            <a:r>
              <a:rPr lang="en-US" sz="2000" dirty="0">
                <a:solidFill>
                  <a:schemeClr val="tx1">
                    <a:lumMod val="50000"/>
                    <a:lumOff val="50000"/>
                  </a:schemeClr>
                </a:solidFill>
                <a:latin typeface="Consolas" panose="020B0609020204030204" pitchFamily="49" charset="0"/>
                <a:cs typeface="Courier New" pitchFamily="49" charset="0"/>
              </a:rPr>
              <a:t>&amp;</a:t>
            </a:r>
          </a:p>
          <a:p>
            <a:pPr defTabSz="358775"/>
            <a:r>
              <a:rPr lang="en-US" sz="2000" dirty="0">
                <a:solidFill>
                  <a:schemeClr val="tx1">
                    <a:lumMod val="50000"/>
                    <a:lumOff val="50000"/>
                  </a:schemeClr>
                </a:solidFill>
                <a:latin typeface="Consolas" panose="020B0609020204030204" pitchFamily="49" charset="0"/>
                <a:cs typeface="Courier New" pitchFamily="49" charset="0"/>
              </a:rPr>
              <a:t>   // &amp;</a:t>
            </a:r>
            <a:r>
              <a:rPr lang="en-US" sz="2000" dirty="0" err="1">
                <a:solidFill>
                  <a:schemeClr val="tx1">
                    <a:lumMod val="50000"/>
                    <a:lumOff val="50000"/>
                  </a:schemeClr>
                </a:solidFill>
                <a:latin typeface="Consolas" panose="020B0609020204030204" pitchFamily="49" charset="0"/>
                <a:cs typeface="Courier New" pitchFamily="49" charset="0"/>
              </a:rPr>
              <a:t>doubleValue</a:t>
            </a:r>
            <a:r>
              <a:rPr lang="ru-RU" sz="2000" dirty="0">
                <a:solidFill>
                  <a:schemeClr val="tx1">
                    <a:lumMod val="50000"/>
                    <a:lumOff val="50000"/>
                  </a:schemeClr>
                </a:solidFill>
                <a:latin typeface="Consolas" panose="020B0609020204030204" pitchFamily="49" charset="0"/>
                <a:cs typeface="Courier New" pitchFamily="49" charset="0"/>
              </a:rPr>
              <a:t> хранит адрес переменной </a:t>
            </a:r>
            <a:r>
              <a:rPr lang="en-US" sz="2000" dirty="0" err="1">
                <a:solidFill>
                  <a:schemeClr val="tx1">
                    <a:lumMod val="50000"/>
                    <a:lumOff val="50000"/>
                  </a:schemeClr>
                </a:solidFill>
                <a:latin typeface="Consolas" panose="020B0609020204030204" pitchFamily="49" charset="0"/>
                <a:cs typeface="Courier New" pitchFamily="49" charset="0"/>
              </a:rPr>
              <a:t>doubleValue</a:t>
            </a:r>
            <a:endParaRPr lang="en-US" sz="2000" dirty="0">
              <a:solidFill>
                <a:schemeClr val="tx1">
                  <a:lumMod val="50000"/>
                  <a:lumOff val="50000"/>
                </a:schemeClr>
              </a:solidFill>
              <a:latin typeface="Consolas" panose="020B0609020204030204" pitchFamily="49" charset="0"/>
              <a:cs typeface="Courier New" pitchFamily="49" charset="0"/>
            </a:endParaRPr>
          </a:p>
          <a:p>
            <a:pPr defTabSz="358775"/>
            <a:r>
              <a:rPr lang="en-US" sz="2000" dirty="0">
                <a:latin typeface="Consolas" panose="020B0609020204030204" pitchFamily="49" charset="0"/>
                <a:cs typeface="Courier New" pitchFamily="49" charset="0"/>
              </a:rPr>
              <a:t>	int </a:t>
            </a:r>
            <a:r>
              <a:rPr lang="en-US" sz="2000" dirty="0" err="1">
                <a:latin typeface="Consolas" panose="020B0609020204030204" pitchFamily="49" charset="0"/>
                <a:cs typeface="Courier New" pitchFamily="49" charset="0"/>
              </a:rPr>
              <a:t>intValue</a:t>
            </a:r>
            <a:r>
              <a:rPr lang="en-US" sz="2000" dirty="0">
                <a:latin typeface="Consolas" panose="020B0609020204030204" pitchFamily="49" charset="0"/>
                <a:cs typeface="Courier New" pitchFamily="49" charset="0"/>
              </a:rPr>
              <a:t> = (int)</a:t>
            </a:r>
            <a:r>
              <a:rPr lang="en-US" sz="2000" dirty="0">
                <a:solidFill>
                  <a:srgbClr val="FF0000"/>
                </a:solidFill>
                <a:latin typeface="Consolas" panose="020B0609020204030204" pitchFamily="49" charset="0"/>
                <a:cs typeface="Courier New" pitchFamily="49" charset="0"/>
              </a:rPr>
              <a:t>&amp;</a:t>
            </a:r>
            <a:r>
              <a:rPr lang="en-US" sz="2000" dirty="0" err="1">
                <a:latin typeface="Consolas" panose="020B0609020204030204" pitchFamily="49" charset="0"/>
                <a:cs typeface="Courier New" pitchFamily="49" charset="0"/>
              </a:rPr>
              <a:t>doubleValue</a:t>
            </a:r>
            <a:r>
              <a:rPr lang="en-US" sz="2000" dirty="0">
                <a:latin typeface="Consolas" panose="020B0609020204030204" pitchFamily="49" charset="0"/>
                <a:cs typeface="Courier New" pitchFamily="49" charset="0"/>
              </a:rPr>
              <a:t>;</a:t>
            </a:r>
          </a:p>
          <a:p>
            <a:pPr defTabSz="358775"/>
            <a:r>
              <a:rPr lang="en-US" sz="2000" dirty="0">
                <a:solidFill>
                  <a:schemeClr val="tx1">
                    <a:lumMod val="50000"/>
                    <a:lumOff val="50000"/>
                  </a:schemeClr>
                </a:solidFill>
                <a:latin typeface="Consolas" panose="020B0609020204030204" pitchFamily="49" charset="0"/>
                <a:cs typeface="Courier New" pitchFamily="49" charset="0"/>
              </a:rPr>
              <a:t>   // </a:t>
            </a:r>
            <a:r>
              <a:rPr lang="en-US" sz="2000" dirty="0" err="1">
                <a:solidFill>
                  <a:schemeClr val="tx1">
                    <a:lumMod val="50000"/>
                    <a:lumOff val="50000"/>
                  </a:schemeClr>
                </a:solidFill>
                <a:latin typeface="Consolas" panose="020B0609020204030204" pitchFamily="49" charset="0"/>
                <a:cs typeface="Courier New" pitchFamily="49" charset="0"/>
              </a:rPr>
              <a:t>intValue</a:t>
            </a:r>
            <a:r>
              <a:rPr lang="en-US" sz="2000" dirty="0">
                <a:solidFill>
                  <a:schemeClr val="tx1">
                    <a:lumMod val="50000"/>
                    <a:lumOff val="50000"/>
                  </a:schemeClr>
                </a:solidFill>
                <a:latin typeface="Consolas" panose="020B0609020204030204" pitchFamily="49" charset="0"/>
                <a:cs typeface="Courier New" pitchFamily="49" charset="0"/>
              </a:rPr>
              <a:t> </a:t>
            </a:r>
            <a:r>
              <a:rPr lang="ru-RU" sz="2000" dirty="0">
                <a:solidFill>
                  <a:schemeClr val="tx1">
                    <a:lumMod val="50000"/>
                    <a:lumOff val="50000"/>
                  </a:schemeClr>
                </a:solidFill>
                <a:latin typeface="Consolas" panose="020B0609020204030204" pitchFamily="49" charset="0"/>
                <a:cs typeface="Courier New" pitchFamily="49" charset="0"/>
              </a:rPr>
              <a:t>хранит целочисленное значение части адреса</a:t>
            </a:r>
          </a:p>
          <a:p>
            <a:pPr defTabSz="358775"/>
            <a:r>
              <a:rPr lang="ru-RU" sz="2000" dirty="0">
                <a:latin typeface="Consolas" panose="020B0609020204030204" pitchFamily="49" charset="0"/>
                <a:cs typeface="Courier New" pitchFamily="49" charset="0"/>
              </a:rPr>
              <a:t>	…</a:t>
            </a:r>
            <a:endParaRPr lang="en-US" sz="2000" dirty="0">
              <a:latin typeface="Consolas" panose="020B0609020204030204" pitchFamily="49" charset="0"/>
              <a:cs typeface="Courier New" pitchFamily="49" charset="0"/>
            </a:endParaRPr>
          </a:p>
          <a:p>
            <a:pPr defTabSz="358775"/>
            <a:r>
              <a:rPr lang="en-US" sz="2000" dirty="0">
                <a:latin typeface="Consolas" panose="020B0609020204030204" pitchFamily="49" charset="0"/>
                <a:cs typeface="Courier New" pitchFamily="49" charset="0"/>
              </a:rPr>
              <a:t>}</a:t>
            </a:r>
          </a:p>
        </p:txBody>
      </p:sp>
    </p:spTree>
    <p:extLst>
      <p:ext uri="{BB962C8B-B14F-4D97-AF65-F5344CB8AC3E}">
        <p14:creationId xmlns:p14="http://schemas.microsoft.com/office/powerpoint/2010/main" val="629848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Пример</a:t>
            </a:r>
          </a:p>
        </p:txBody>
      </p:sp>
      <p:sp>
        <p:nvSpPr>
          <p:cNvPr id="9" name="TextBox 8"/>
          <p:cNvSpPr txBox="1"/>
          <p:nvPr/>
        </p:nvSpPr>
        <p:spPr>
          <a:xfrm>
            <a:off x="838200" y="1690688"/>
            <a:ext cx="9803452" cy="3970318"/>
          </a:xfrm>
          <a:prstGeom prst="rect">
            <a:avLst/>
          </a:prstGeom>
          <a:noFill/>
        </p:spPr>
        <p:txBody>
          <a:bodyPr wrap="square" rtlCol="0">
            <a:spAutoFit/>
          </a:bodyPr>
          <a:lstStyle/>
          <a:p>
            <a:r>
              <a:rPr lang="en-US" dirty="0" err="1">
                <a:latin typeface="Consolas" panose="020B0609020204030204" pitchFamily="49" charset="0"/>
                <a:cs typeface="Courier New" pitchFamily="49" charset="0"/>
              </a:rPr>
              <a:t>struct</a:t>
            </a:r>
            <a:r>
              <a:rPr lang="en-US" dirty="0">
                <a:latin typeface="Consolas" panose="020B0609020204030204" pitchFamily="49" charset="0"/>
                <a:cs typeface="Courier New" pitchFamily="49" charset="0"/>
              </a:rPr>
              <a:t> Point</a:t>
            </a:r>
          </a:p>
          <a:p>
            <a:r>
              <a:rPr lang="ru-RU" dirty="0">
                <a:latin typeface="Consolas" panose="020B0609020204030204" pitchFamily="49" charset="0"/>
                <a:cs typeface="Courier New" pitchFamily="49" charset="0"/>
              </a:rPr>
              <a:t>{</a:t>
            </a:r>
          </a:p>
          <a:p>
            <a:r>
              <a:rPr lang="en-US" dirty="0">
                <a:latin typeface="Consolas" panose="020B0609020204030204" pitchFamily="49" charset="0"/>
                <a:cs typeface="Courier New" pitchFamily="49" charset="0"/>
              </a:rPr>
              <a:t>	double x;</a:t>
            </a:r>
          </a:p>
          <a:p>
            <a:r>
              <a:rPr lang="en-US" dirty="0">
                <a:latin typeface="Consolas" panose="020B0609020204030204" pitchFamily="49" charset="0"/>
                <a:cs typeface="Courier New" pitchFamily="49" charset="0"/>
              </a:rPr>
              <a:t>	double y;</a:t>
            </a:r>
          </a:p>
          <a:p>
            <a:r>
              <a:rPr lang="ru-RU" dirty="0">
                <a:latin typeface="Consolas" panose="020B0609020204030204" pitchFamily="49" charset="0"/>
                <a:cs typeface="Courier New" pitchFamily="49" charset="0"/>
              </a:rPr>
              <a:t>};</a:t>
            </a:r>
          </a:p>
          <a:p>
            <a:endParaRPr lang="en-US" dirty="0">
              <a:latin typeface="Consolas" panose="020B0609020204030204" pitchFamily="49" charset="0"/>
              <a:cs typeface="Courier New" pitchFamily="49" charset="0"/>
            </a:endParaRPr>
          </a:p>
          <a:p>
            <a:pPr defTabSz="358775"/>
            <a:r>
              <a:rPr lang="en-US" dirty="0">
                <a:latin typeface="Consolas" panose="020B0609020204030204" pitchFamily="49" charset="0"/>
                <a:cs typeface="Courier New" pitchFamily="49" charset="0"/>
              </a:rPr>
              <a:t>void Test1(const Point&amp; p)</a:t>
            </a:r>
          </a:p>
          <a:p>
            <a:pPr defTabSz="358775"/>
            <a:r>
              <a:rPr lang="ru-RU" dirty="0">
                <a:latin typeface="Consolas" panose="020B0609020204030204" pitchFamily="49" charset="0"/>
                <a:cs typeface="Courier New" pitchFamily="49" charset="0"/>
              </a:rPr>
              <a:t>{</a:t>
            </a:r>
          </a:p>
          <a:p>
            <a:pPr defTabSz="358775"/>
            <a:r>
              <a:rPr lang="ru-RU" dirty="0">
                <a:solidFill>
                  <a:schemeClr val="tx1">
                    <a:lumMod val="50000"/>
                    <a:lumOff val="50000"/>
                  </a:schemeClr>
                </a:solidFill>
                <a:latin typeface="Consolas" panose="020B0609020204030204" pitchFamily="49" charset="0"/>
                <a:cs typeface="Courier New" pitchFamily="49" charset="0"/>
              </a:rPr>
              <a:t>	/*	программист отвлекся и вместо </a:t>
            </a:r>
          </a:p>
          <a:p>
            <a:pPr defTabSz="358775"/>
            <a:r>
              <a:rPr lang="en-US" dirty="0">
                <a:solidFill>
                  <a:schemeClr val="tx1">
                    <a:lumMod val="50000"/>
                    <a:lumOff val="50000"/>
                  </a:schemeClr>
                </a:solidFill>
                <a:latin typeface="Consolas" panose="020B0609020204030204" pitchFamily="49" charset="0"/>
                <a:cs typeface="Courier New" pitchFamily="49" charset="0"/>
              </a:rPr>
              <a:t>		int x = (int)</a:t>
            </a:r>
            <a:r>
              <a:rPr lang="en-US" dirty="0" err="1">
                <a:solidFill>
                  <a:schemeClr val="tx1">
                    <a:lumMod val="50000"/>
                    <a:lumOff val="50000"/>
                  </a:schemeClr>
                </a:solidFill>
                <a:latin typeface="Consolas" panose="020B0609020204030204" pitchFamily="49" charset="0"/>
                <a:cs typeface="Courier New" pitchFamily="49" charset="0"/>
              </a:rPr>
              <a:t>p.x</a:t>
            </a:r>
            <a:r>
              <a:rPr lang="en-US" dirty="0">
                <a:solidFill>
                  <a:schemeClr val="tx1">
                    <a:lumMod val="50000"/>
                    <a:lumOff val="50000"/>
                  </a:schemeClr>
                </a:solidFill>
                <a:latin typeface="Consolas" panose="020B0609020204030204" pitchFamily="49" charset="0"/>
                <a:cs typeface="Courier New" pitchFamily="49" charset="0"/>
              </a:rPr>
              <a:t>; </a:t>
            </a:r>
          </a:p>
          <a:p>
            <a:pPr defTabSz="358775"/>
            <a:r>
              <a:rPr lang="ru-RU" dirty="0">
                <a:solidFill>
                  <a:schemeClr val="tx1">
                    <a:lumMod val="50000"/>
                    <a:lumOff val="50000"/>
                  </a:schemeClr>
                </a:solidFill>
                <a:latin typeface="Consolas" panose="020B0609020204030204" pitchFamily="49" charset="0"/>
                <a:cs typeface="Courier New" pitchFamily="49" charset="0"/>
              </a:rPr>
              <a:t>		написал: (</a:t>
            </a:r>
            <a:r>
              <a:rPr lang="en-US" dirty="0">
                <a:solidFill>
                  <a:schemeClr val="tx1">
                    <a:lumMod val="50000"/>
                    <a:lumOff val="50000"/>
                  </a:schemeClr>
                </a:solidFill>
                <a:latin typeface="Consolas" panose="020B0609020204030204" pitchFamily="49" charset="0"/>
                <a:cs typeface="Courier New" pitchFamily="49" charset="0"/>
              </a:rPr>
              <a:t>int)p </a:t>
            </a:r>
            <a:r>
              <a:rPr lang="ru-RU" dirty="0">
                <a:solidFill>
                  <a:schemeClr val="tx1">
                    <a:lumMod val="50000"/>
                    <a:lumOff val="50000"/>
                  </a:schemeClr>
                </a:solidFill>
                <a:latin typeface="Consolas" panose="020B0609020204030204" pitchFamily="49" charset="0"/>
                <a:cs typeface="Courier New" pitchFamily="49" charset="0"/>
              </a:rPr>
              <a:t>*/</a:t>
            </a:r>
          </a:p>
          <a:p>
            <a:pPr defTabSz="358775"/>
            <a:r>
              <a:rPr lang="en-US" dirty="0">
                <a:latin typeface="Consolas" panose="020B0609020204030204" pitchFamily="49" charset="0"/>
                <a:cs typeface="Courier New" pitchFamily="49" charset="0"/>
              </a:rPr>
              <a:t>	int x = </a:t>
            </a:r>
            <a:r>
              <a:rPr lang="en-US" dirty="0">
                <a:solidFill>
                  <a:srgbClr val="FF0000"/>
                </a:solidFill>
                <a:latin typeface="Consolas" panose="020B0609020204030204" pitchFamily="49" charset="0"/>
                <a:cs typeface="Courier New" pitchFamily="49" charset="0"/>
              </a:rPr>
              <a:t>(int)p</a:t>
            </a:r>
            <a:r>
              <a:rPr lang="en-US" dirty="0">
                <a:latin typeface="Consolas" panose="020B0609020204030204" pitchFamily="49" charset="0"/>
                <a:cs typeface="Courier New" pitchFamily="49" charset="0"/>
              </a:rPr>
              <a:t>;</a:t>
            </a:r>
            <a:endParaRPr lang="ru-RU" dirty="0">
              <a:latin typeface="Consolas" panose="020B0609020204030204" pitchFamily="49" charset="0"/>
              <a:cs typeface="Courier New" pitchFamily="49" charset="0"/>
            </a:endParaRPr>
          </a:p>
          <a:p>
            <a:pPr defTabSz="358775"/>
            <a:r>
              <a:rPr lang="en-US" dirty="0">
                <a:latin typeface="Consolas" panose="020B0609020204030204" pitchFamily="49" charset="0"/>
                <a:cs typeface="Courier New" pitchFamily="49" charset="0"/>
              </a:rPr>
              <a:t>	</a:t>
            </a:r>
            <a:r>
              <a:rPr lang="en-US" dirty="0">
                <a:solidFill>
                  <a:schemeClr val="tx1">
                    <a:lumMod val="50000"/>
                    <a:lumOff val="50000"/>
                  </a:schemeClr>
                </a:solidFill>
                <a:latin typeface="Consolas" panose="020B0609020204030204" pitchFamily="49" charset="0"/>
                <a:cs typeface="Courier New" pitchFamily="49" charset="0"/>
              </a:rPr>
              <a:t>// x </a:t>
            </a:r>
            <a:r>
              <a:rPr lang="ru-RU" dirty="0">
                <a:solidFill>
                  <a:schemeClr val="tx1">
                    <a:lumMod val="50000"/>
                    <a:lumOff val="50000"/>
                  </a:schemeClr>
                </a:solidFill>
                <a:latin typeface="Consolas" panose="020B0609020204030204" pitchFamily="49" charset="0"/>
                <a:cs typeface="Courier New" pitchFamily="49" charset="0"/>
              </a:rPr>
              <a:t>хранит адрес </a:t>
            </a:r>
            <a:r>
              <a:rPr lang="en-US" dirty="0">
                <a:solidFill>
                  <a:schemeClr val="tx1">
                    <a:lumMod val="50000"/>
                    <a:lumOff val="50000"/>
                  </a:schemeClr>
                </a:solidFill>
                <a:latin typeface="Consolas" panose="020B0609020204030204" pitchFamily="49" charset="0"/>
                <a:cs typeface="Courier New" pitchFamily="49" charset="0"/>
              </a:rPr>
              <a:t>p</a:t>
            </a:r>
            <a:r>
              <a:rPr lang="ru-RU" dirty="0">
                <a:solidFill>
                  <a:schemeClr val="tx1">
                    <a:lumMod val="50000"/>
                    <a:lumOff val="50000"/>
                  </a:schemeClr>
                </a:solidFill>
                <a:latin typeface="Consolas" panose="020B0609020204030204" pitchFamily="49" charset="0"/>
                <a:cs typeface="Courier New" pitchFamily="49" charset="0"/>
              </a:rPr>
              <a:t> вместо целочисленного значения координаты </a:t>
            </a:r>
            <a:r>
              <a:rPr lang="en-US" dirty="0">
                <a:latin typeface="Consolas" panose="020B0609020204030204" pitchFamily="49" charset="0"/>
                <a:cs typeface="Courier New" pitchFamily="49" charset="0"/>
              </a:rPr>
              <a:t>x</a:t>
            </a:r>
          </a:p>
          <a:p>
            <a:pPr defTabSz="358775"/>
            <a:r>
              <a:rPr lang="ru-RU" dirty="0">
                <a:latin typeface="Consolas" panose="020B0609020204030204" pitchFamily="49" charset="0"/>
                <a:cs typeface="Courier New" pitchFamily="49" charset="0"/>
              </a:rPr>
              <a:t>}</a:t>
            </a:r>
            <a:endParaRPr lang="en-US" dirty="0">
              <a:latin typeface="Consolas" panose="020B0609020204030204" pitchFamily="49" charset="0"/>
              <a:cs typeface="Courier New" pitchFamily="49" charset="0"/>
            </a:endParaRPr>
          </a:p>
        </p:txBody>
      </p:sp>
    </p:spTree>
    <p:extLst>
      <p:ext uri="{BB962C8B-B14F-4D97-AF65-F5344CB8AC3E}">
        <p14:creationId xmlns:p14="http://schemas.microsoft.com/office/powerpoint/2010/main" val="18594252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normAutofit/>
          </a:bodyPr>
          <a:lstStyle/>
          <a:p>
            <a:r>
              <a:rPr lang="ru-RU" dirty="0"/>
              <a:t>Преобразование типов в </a:t>
            </a:r>
            <a:r>
              <a:rPr lang="en-US" dirty="0"/>
              <a:t>C++</a:t>
            </a:r>
            <a:endParaRPr lang="ru-RU" dirty="0"/>
          </a:p>
        </p:txBody>
      </p:sp>
      <p:sp>
        <p:nvSpPr>
          <p:cNvPr id="4" name="Содержимое 3"/>
          <p:cNvSpPr>
            <a:spLocks noGrp="1"/>
          </p:cNvSpPr>
          <p:nvPr>
            <p:ph idx="1"/>
          </p:nvPr>
        </p:nvSpPr>
        <p:spPr/>
        <p:txBody>
          <a:bodyPr>
            <a:normAutofit/>
          </a:bodyPr>
          <a:lstStyle/>
          <a:p>
            <a:r>
              <a:rPr lang="ru-RU" dirty="0"/>
              <a:t>В языке </a:t>
            </a:r>
            <a:r>
              <a:rPr lang="en-US" dirty="0"/>
              <a:t>C++</a:t>
            </a:r>
            <a:r>
              <a:rPr lang="ru-RU" dirty="0"/>
              <a:t> введены 4 оператора приведения типов</a:t>
            </a:r>
          </a:p>
          <a:p>
            <a:pPr lvl="1"/>
            <a:r>
              <a:rPr lang="en-US" dirty="0" err="1">
                <a:latin typeface="Consolas" panose="020B0609020204030204" pitchFamily="49" charset="0"/>
              </a:rPr>
              <a:t>static_cast</a:t>
            </a:r>
            <a:r>
              <a:rPr lang="en-US" dirty="0">
                <a:latin typeface="Consolas" panose="020B0609020204030204" pitchFamily="49" charset="0"/>
              </a:rPr>
              <a:t>&lt;Type&gt;(</a:t>
            </a:r>
            <a:r>
              <a:rPr lang="en-US" dirty="0" err="1">
                <a:latin typeface="Consolas" panose="020B0609020204030204" pitchFamily="49" charset="0"/>
              </a:rPr>
              <a:t>arg</a:t>
            </a:r>
            <a:r>
              <a:rPr lang="en-US" dirty="0">
                <a:latin typeface="Consolas" panose="020B0609020204030204" pitchFamily="49" charset="0"/>
              </a:rPr>
              <a:t>)</a:t>
            </a:r>
          </a:p>
          <a:p>
            <a:pPr lvl="1"/>
            <a:r>
              <a:rPr lang="en-US" dirty="0" err="1">
                <a:latin typeface="Consolas" panose="020B0609020204030204" pitchFamily="49" charset="0"/>
              </a:rPr>
              <a:t>dynamic_cast</a:t>
            </a:r>
            <a:r>
              <a:rPr lang="en-US" dirty="0">
                <a:latin typeface="Consolas" panose="020B0609020204030204" pitchFamily="49" charset="0"/>
              </a:rPr>
              <a:t>&lt;Type&gt;(</a:t>
            </a:r>
            <a:r>
              <a:rPr lang="en-US" dirty="0" err="1">
                <a:latin typeface="Consolas" panose="020B0609020204030204" pitchFamily="49" charset="0"/>
              </a:rPr>
              <a:t>arg</a:t>
            </a:r>
            <a:r>
              <a:rPr lang="en-US" dirty="0">
                <a:latin typeface="Consolas" panose="020B0609020204030204" pitchFamily="49" charset="0"/>
              </a:rPr>
              <a:t>)</a:t>
            </a:r>
          </a:p>
          <a:p>
            <a:pPr lvl="1"/>
            <a:r>
              <a:rPr lang="en-US" dirty="0" err="1">
                <a:latin typeface="Consolas" panose="020B0609020204030204" pitchFamily="49" charset="0"/>
              </a:rPr>
              <a:t>const_cast</a:t>
            </a:r>
            <a:r>
              <a:rPr lang="en-US" dirty="0">
                <a:latin typeface="Consolas" panose="020B0609020204030204" pitchFamily="49" charset="0"/>
              </a:rPr>
              <a:t>&lt;Type&gt;(</a:t>
            </a:r>
            <a:r>
              <a:rPr lang="en-US" dirty="0" err="1">
                <a:latin typeface="Consolas" panose="020B0609020204030204" pitchFamily="49" charset="0"/>
              </a:rPr>
              <a:t>arg</a:t>
            </a:r>
            <a:r>
              <a:rPr lang="en-US" dirty="0">
                <a:latin typeface="Consolas" panose="020B0609020204030204" pitchFamily="49" charset="0"/>
              </a:rPr>
              <a:t>)</a:t>
            </a:r>
          </a:p>
          <a:p>
            <a:pPr lvl="1"/>
            <a:r>
              <a:rPr lang="en-US" dirty="0" err="1">
                <a:latin typeface="Consolas" panose="020B0609020204030204" pitchFamily="49" charset="0"/>
              </a:rPr>
              <a:t>reinterpret_cast</a:t>
            </a:r>
            <a:r>
              <a:rPr lang="en-US" dirty="0">
                <a:latin typeface="Consolas" panose="020B0609020204030204" pitchFamily="49" charset="0"/>
              </a:rPr>
              <a:t>&lt;Type&gt;(</a:t>
            </a:r>
            <a:r>
              <a:rPr lang="en-US" dirty="0" err="1">
                <a:latin typeface="Consolas" panose="020B0609020204030204" pitchFamily="49" charset="0"/>
              </a:rPr>
              <a:t>arg</a:t>
            </a:r>
            <a:r>
              <a:rPr lang="en-US" dirty="0">
                <a:latin typeface="Consolas" panose="020B0609020204030204" pitchFamily="49" charset="0"/>
              </a:rPr>
              <a:t>)</a:t>
            </a:r>
          </a:p>
          <a:p>
            <a:r>
              <a:rPr lang="ru-RU" dirty="0"/>
              <a:t>Каждый них предназначен для конкретной задачи</a:t>
            </a:r>
          </a:p>
          <a:p>
            <a:pPr lvl="1"/>
            <a:r>
              <a:rPr lang="ru-RU" dirty="0"/>
              <a:t>Сложнее ошибиться</a:t>
            </a:r>
          </a:p>
          <a:p>
            <a:r>
              <a:rPr lang="ru-RU" dirty="0"/>
              <a:t>Их легче найти в коде</a:t>
            </a:r>
          </a:p>
          <a:p>
            <a:r>
              <a:rPr lang="ru-RU" dirty="0"/>
              <a:t>В программах на </a:t>
            </a:r>
            <a:r>
              <a:rPr lang="en-US" dirty="0"/>
              <a:t>C++</a:t>
            </a:r>
            <a:r>
              <a:rPr lang="ru-RU" dirty="0"/>
              <a:t> следует использовать эти операторы</a:t>
            </a:r>
          </a:p>
        </p:txBody>
      </p:sp>
    </p:spTree>
    <p:extLst>
      <p:ext uri="{BB962C8B-B14F-4D97-AF65-F5344CB8AC3E}">
        <p14:creationId xmlns:p14="http://schemas.microsoft.com/office/powerpoint/2010/main" val="1029562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fade">
                                      <p:cBhvr>
                                        <p:cTn id="24" dur="500"/>
                                        <p:tgtEl>
                                          <p:spTgt spid="4">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7" end="7"/>
                                            </p:txEl>
                                          </p:spTgt>
                                        </p:tgtEl>
                                        <p:attrNameLst>
                                          <p:attrName>style.visibility</p:attrName>
                                        </p:attrNameLst>
                                      </p:cBhvr>
                                      <p:to>
                                        <p:strVal val="visible"/>
                                      </p:to>
                                    </p:set>
                                    <p:animEffect transition="in" filter="fade">
                                      <p:cBhvr>
                                        <p:cTn id="32" dur="500"/>
                                        <p:tgtEl>
                                          <p:spTgt spid="4">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xEl>
                                              <p:pRg st="8" end="8"/>
                                            </p:txEl>
                                          </p:spTgt>
                                        </p:tgtEl>
                                        <p:attrNameLst>
                                          <p:attrName>style.visibility</p:attrName>
                                        </p:attrNameLst>
                                      </p:cBhvr>
                                      <p:to>
                                        <p:strVal val="visible"/>
                                      </p:to>
                                    </p:set>
                                    <p:animEffect transition="in" filter="fade">
                                      <p:cBhvr>
                                        <p:cTn id="3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Оператор </a:t>
            </a:r>
            <a:r>
              <a:rPr lang="en-US" dirty="0" err="1"/>
              <a:t>static_cast</a:t>
            </a:r>
            <a:endParaRPr lang="ru-RU" dirty="0"/>
          </a:p>
        </p:txBody>
      </p:sp>
      <p:sp>
        <p:nvSpPr>
          <p:cNvPr id="3" name="Содержимое 2"/>
          <p:cNvSpPr>
            <a:spLocks noGrp="1"/>
          </p:cNvSpPr>
          <p:nvPr>
            <p:ph idx="1"/>
          </p:nvPr>
        </p:nvSpPr>
        <p:spPr>
          <a:xfrm>
            <a:off x="838200" y="1690688"/>
            <a:ext cx="10515600" cy="4486275"/>
          </a:xfrm>
        </p:spPr>
        <p:txBody>
          <a:bodyPr/>
          <a:lstStyle/>
          <a:p>
            <a:r>
              <a:rPr lang="ru-RU" dirty="0"/>
              <a:t>Выполняет статическое преобразование одного типа к другому</a:t>
            </a:r>
            <a:endParaRPr lang="en-US" dirty="0"/>
          </a:p>
          <a:p>
            <a:pPr lvl="1"/>
            <a:r>
              <a:rPr lang="ru-RU" dirty="0"/>
              <a:t>Например, </a:t>
            </a:r>
            <a:r>
              <a:rPr lang="en-US" dirty="0"/>
              <a:t>double </a:t>
            </a:r>
            <a:r>
              <a:rPr lang="ru-RU" dirty="0"/>
              <a:t>в </a:t>
            </a:r>
            <a:r>
              <a:rPr lang="en-US" dirty="0"/>
              <a:t>int</a:t>
            </a:r>
            <a:endParaRPr lang="ru-RU" dirty="0"/>
          </a:p>
          <a:p>
            <a:pPr lvl="1"/>
            <a:r>
              <a:rPr lang="ru-RU" dirty="0"/>
              <a:t>Указатель </a:t>
            </a:r>
            <a:r>
              <a:rPr lang="en-US" dirty="0"/>
              <a:t>void* </a:t>
            </a:r>
            <a:r>
              <a:rPr lang="ru-RU" dirty="0"/>
              <a:t>в указатель на конкретный тип</a:t>
            </a:r>
          </a:p>
          <a:p>
            <a:r>
              <a:rPr lang="ru-RU" dirty="0"/>
              <a:t>Также выполняет</a:t>
            </a:r>
            <a:r>
              <a:rPr lang="en-US" dirty="0"/>
              <a:t> </a:t>
            </a:r>
            <a:r>
              <a:rPr lang="ru-RU" dirty="0"/>
              <a:t>статическое преобразование указателей и ссылок в пределах иерархии классов</a:t>
            </a:r>
            <a:endParaRPr lang="en-US" dirty="0"/>
          </a:p>
          <a:p>
            <a:pPr lvl="1"/>
            <a:r>
              <a:rPr lang="ru-RU" dirty="0"/>
              <a:t>Например, если </a:t>
            </a:r>
            <a:r>
              <a:rPr lang="en-US" dirty="0"/>
              <a:t>Cat</a:t>
            </a:r>
            <a:r>
              <a:rPr lang="ru-RU" dirty="0"/>
              <a:t> унаследован от </a:t>
            </a:r>
            <a:r>
              <a:rPr lang="en-US" dirty="0"/>
              <a:t>Animal</a:t>
            </a:r>
            <a:r>
              <a:rPr lang="ru-RU" dirty="0"/>
              <a:t>, то можно выполнять преобразования:</a:t>
            </a:r>
          </a:p>
          <a:p>
            <a:pPr lvl="2"/>
            <a:r>
              <a:rPr lang="en-US" dirty="0"/>
              <a:t>Cat* </a:t>
            </a:r>
            <a:r>
              <a:rPr lang="ru-RU" dirty="0"/>
              <a:t>в </a:t>
            </a:r>
            <a:r>
              <a:rPr lang="en-US" dirty="0"/>
              <a:t>Animal*</a:t>
            </a:r>
            <a:endParaRPr lang="ru-RU" dirty="0"/>
          </a:p>
          <a:p>
            <a:pPr lvl="2"/>
            <a:r>
              <a:rPr lang="en-US" dirty="0"/>
              <a:t>Animal* </a:t>
            </a:r>
            <a:r>
              <a:rPr lang="ru-RU" dirty="0"/>
              <a:t>в </a:t>
            </a:r>
            <a:r>
              <a:rPr lang="en-US" dirty="0"/>
              <a:t>Cat*</a:t>
            </a:r>
          </a:p>
        </p:txBody>
      </p:sp>
    </p:spTree>
    <p:extLst>
      <p:ext uri="{BB962C8B-B14F-4D97-AF65-F5344CB8AC3E}">
        <p14:creationId xmlns:p14="http://schemas.microsoft.com/office/powerpoint/2010/main" val="500911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Пример</a:t>
            </a:r>
          </a:p>
        </p:txBody>
      </p:sp>
      <p:sp>
        <p:nvSpPr>
          <p:cNvPr id="5" name="Прямоугольник 4"/>
          <p:cNvSpPr/>
          <p:nvPr/>
        </p:nvSpPr>
        <p:spPr>
          <a:xfrm>
            <a:off x="838200" y="1690688"/>
            <a:ext cx="9074224" cy="4801314"/>
          </a:xfrm>
          <a:prstGeom prst="rect">
            <a:avLst/>
          </a:prstGeom>
        </p:spPr>
        <p:txBody>
          <a:bodyPr wrap="square">
            <a:spAutoFit/>
          </a:bodyPr>
          <a:lstStyle/>
          <a:p>
            <a:pPr defTabSz="358775"/>
            <a:r>
              <a:rPr lang="en-US" dirty="0">
                <a:latin typeface="Consolas" panose="020B0609020204030204" pitchFamily="49" charset="0"/>
                <a:cs typeface="Courier New" pitchFamily="49" charset="0"/>
              </a:rPr>
              <a:t>void Test(double </a:t>
            </a:r>
            <a:r>
              <a:rPr lang="en-US" dirty="0" err="1">
                <a:latin typeface="Consolas" panose="020B0609020204030204" pitchFamily="49" charset="0"/>
                <a:cs typeface="Courier New" pitchFamily="49" charset="0"/>
              </a:rPr>
              <a:t>doubleValue</a:t>
            </a:r>
            <a:r>
              <a:rPr lang="en-US" dirty="0">
                <a:latin typeface="Consolas" panose="020B0609020204030204" pitchFamily="49" charset="0"/>
                <a:cs typeface="Courier New" pitchFamily="49" charset="0"/>
              </a:rPr>
              <a:t>)</a:t>
            </a:r>
          </a:p>
          <a:p>
            <a:pPr defTabSz="358775"/>
            <a:r>
              <a:rPr lang="ru-RU" dirty="0">
                <a:latin typeface="Consolas" panose="020B0609020204030204" pitchFamily="49" charset="0"/>
                <a:cs typeface="Courier New" pitchFamily="49" charset="0"/>
              </a:rPr>
              <a:t>{</a:t>
            </a:r>
          </a:p>
          <a:p>
            <a:pPr defTabSz="358775"/>
            <a:r>
              <a:rPr lang="ru-RU" dirty="0">
                <a:solidFill>
                  <a:schemeClr val="tx1">
                    <a:lumMod val="50000"/>
                    <a:lumOff val="50000"/>
                  </a:schemeClr>
                </a:solidFill>
                <a:latin typeface="Consolas" panose="020B0609020204030204" pitchFamily="49" charset="0"/>
                <a:cs typeface="Courier New" pitchFamily="49" charset="0"/>
              </a:rPr>
              <a:t>	// Ошибка компиляции</a:t>
            </a:r>
          </a:p>
          <a:p>
            <a:pPr defTabSz="358775"/>
            <a:r>
              <a:rPr lang="en-US" dirty="0">
                <a:latin typeface="Consolas" panose="020B0609020204030204" pitchFamily="49" charset="0"/>
                <a:cs typeface="Courier New" pitchFamily="49" charset="0"/>
              </a:rPr>
              <a:t>	</a:t>
            </a:r>
            <a:r>
              <a:rPr lang="en-US" dirty="0" err="1">
                <a:latin typeface="Consolas" panose="020B0609020204030204" pitchFamily="49" charset="0"/>
                <a:cs typeface="Courier New" pitchFamily="49" charset="0"/>
              </a:rPr>
              <a:t>int</a:t>
            </a:r>
            <a:r>
              <a:rPr lang="en-US" dirty="0">
                <a:latin typeface="Consolas" panose="020B0609020204030204" pitchFamily="49" charset="0"/>
                <a:cs typeface="Courier New" pitchFamily="49" charset="0"/>
              </a:rPr>
              <a:t> </a:t>
            </a:r>
            <a:r>
              <a:rPr lang="en-US" dirty="0" err="1">
                <a:latin typeface="Consolas" panose="020B0609020204030204" pitchFamily="49" charset="0"/>
                <a:cs typeface="Courier New" pitchFamily="49" charset="0"/>
              </a:rPr>
              <a:t>intValue</a:t>
            </a:r>
            <a:r>
              <a:rPr lang="en-US" dirty="0">
                <a:latin typeface="Consolas" panose="020B0609020204030204" pitchFamily="49" charset="0"/>
                <a:cs typeface="Courier New" pitchFamily="49" charset="0"/>
              </a:rPr>
              <a:t> = </a:t>
            </a:r>
            <a:r>
              <a:rPr lang="en-US" dirty="0" err="1">
                <a:solidFill>
                  <a:srgbClr val="FF0000"/>
                </a:solidFill>
                <a:latin typeface="Consolas" panose="020B0609020204030204" pitchFamily="49" charset="0"/>
                <a:cs typeface="Courier New" pitchFamily="49" charset="0"/>
              </a:rPr>
              <a:t>static_cast</a:t>
            </a:r>
            <a:r>
              <a:rPr lang="en-US" dirty="0">
                <a:solidFill>
                  <a:srgbClr val="FF0000"/>
                </a:solidFill>
                <a:latin typeface="Consolas" panose="020B0609020204030204" pitchFamily="49" charset="0"/>
                <a:cs typeface="Courier New" pitchFamily="49" charset="0"/>
              </a:rPr>
              <a:t>&lt;</a:t>
            </a:r>
            <a:r>
              <a:rPr lang="en-US" dirty="0" err="1">
                <a:solidFill>
                  <a:srgbClr val="FF0000"/>
                </a:solidFill>
                <a:latin typeface="Consolas" panose="020B0609020204030204" pitchFamily="49" charset="0"/>
                <a:cs typeface="Courier New" pitchFamily="49" charset="0"/>
              </a:rPr>
              <a:t>int</a:t>
            </a:r>
            <a:r>
              <a:rPr lang="en-US" dirty="0">
                <a:solidFill>
                  <a:srgbClr val="FF0000"/>
                </a:solidFill>
                <a:latin typeface="Consolas" panose="020B0609020204030204" pitchFamily="49" charset="0"/>
                <a:cs typeface="Courier New" pitchFamily="49" charset="0"/>
              </a:rPr>
              <a:t>&gt;(&amp;</a:t>
            </a:r>
            <a:r>
              <a:rPr lang="en-US" dirty="0" err="1">
                <a:solidFill>
                  <a:srgbClr val="FF0000"/>
                </a:solidFill>
                <a:latin typeface="Consolas" panose="020B0609020204030204" pitchFamily="49" charset="0"/>
                <a:cs typeface="Courier New" pitchFamily="49" charset="0"/>
              </a:rPr>
              <a:t>doubleValue</a:t>
            </a:r>
            <a:r>
              <a:rPr lang="en-US" dirty="0">
                <a:latin typeface="Consolas" panose="020B0609020204030204" pitchFamily="49" charset="0"/>
                <a:cs typeface="Courier New" pitchFamily="49" charset="0"/>
              </a:rPr>
              <a:t>);</a:t>
            </a:r>
          </a:p>
          <a:p>
            <a:pPr defTabSz="358775"/>
            <a:r>
              <a:rPr lang="ru-RU" dirty="0">
                <a:latin typeface="Consolas" panose="020B0609020204030204" pitchFamily="49" charset="0"/>
                <a:cs typeface="Courier New" pitchFamily="49" charset="0"/>
              </a:rPr>
              <a:t>}</a:t>
            </a:r>
          </a:p>
          <a:p>
            <a:pPr defTabSz="358775"/>
            <a:endParaRPr lang="ru-RU" dirty="0">
              <a:latin typeface="Consolas" panose="020B0609020204030204" pitchFamily="49" charset="0"/>
              <a:cs typeface="Courier New" pitchFamily="49" charset="0"/>
            </a:endParaRPr>
          </a:p>
          <a:p>
            <a:pPr defTabSz="358775"/>
            <a:r>
              <a:rPr lang="en-US" dirty="0" err="1">
                <a:latin typeface="Consolas" panose="020B0609020204030204" pitchFamily="49" charset="0"/>
                <a:cs typeface="Courier New" pitchFamily="49" charset="0"/>
              </a:rPr>
              <a:t>struct</a:t>
            </a:r>
            <a:r>
              <a:rPr lang="en-US" dirty="0">
                <a:latin typeface="Consolas" panose="020B0609020204030204" pitchFamily="49" charset="0"/>
                <a:cs typeface="Courier New" pitchFamily="49" charset="0"/>
              </a:rPr>
              <a:t> Point</a:t>
            </a:r>
          </a:p>
          <a:p>
            <a:pPr defTabSz="358775"/>
            <a:r>
              <a:rPr lang="ru-RU" dirty="0">
                <a:latin typeface="Consolas" panose="020B0609020204030204" pitchFamily="49" charset="0"/>
                <a:cs typeface="Courier New" pitchFamily="49" charset="0"/>
              </a:rPr>
              <a:t>{</a:t>
            </a:r>
          </a:p>
          <a:p>
            <a:pPr defTabSz="358775"/>
            <a:r>
              <a:rPr lang="en-US" dirty="0">
                <a:latin typeface="Consolas" panose="020B0609020204030204" pitchFamily="49" charset="0"/>
                <a:cs typeface="Courier New" pitchFamily="49" charset="0"/>
              </a:rPr>
              <a:t>	double x;</a:t>
            </a:r>
          </a:p>
          <a:p>
            <a:pPr defTabSz="358775"/>
            <a:r>
              <a:rPr lang="en-US" dirty="0">
                <a:latin typeface="Consolas" panose="020B0609020204030204" pitchFamily="49" charset="0"/>
                <a:cs typeface="Courier New" pitchFamily="49" charset="0"/>
              </a:rPr>
              <a:t>	double y;</a:t>
            </a:r>
          </a:p>
          <a:p>
            <a:pPr defTabSz="358775"/>
            <a:r>
              <a:rPr lang="ru-RU" dirty="0">
                <a:latin typeface="Consolas" panose="020B0609020204030204" pitchFamily="49" charset="0"/>
                <a:cs typeface="Courier New" pitchFamily="49" charset="0"/>
              </a:rPr>
              <a:t>};</a:t>
            </a:r>
          </a:p>
          <a:p>
            <a:pPr defTabSz="358775"/>
            <a:endParaRPr lang="ru-RU" dirty="0">
              <a:latin typeface="Consolas" panose="020B0609020204030204" pitchFamily="49" charset="0"/>
              <a:cs typeface="Courier New" pitchFamily="49" charset="0"/>
            </a:endParaRPr>
          </a:p>
          <a:p>
            <a:pPr defTabSz="358775"/>
            <a:r>
              <a:rPr lang="en-US" dirty="0">
                <a:latin typeface="Consolas" panose="020B0609020204030204" pitchFamily="49" charset="0"/>
                <a:cs typeface="Courier New" pitchFamily="49" charset="0"/>
              </a:rPr>
              <a:t>void Test1(const Point * p)</a:t>
            </a:r>
          </a:p>
          <a:p>
            <a:pPr defTabSz="358775"/>
            <a:r>
              <a:rPr lang="ru-RU" dirty="0">
                <a:latin typeface="Consolas" panose="020B0609020204030204" pitchFamily="49" charset="0"/>
                <a:cs typeface="Courier New" pitchFamily="49" charset="0"/>
              </a:rPr>
              <a:t>{</a:t>
            </a:r>
          </a:p>
          <a:p>
            <a:pPr defTabSz="358775"/>
            <a:r>
              <a:rPr lang="en-US" dirty="0">
                <a:latin typeface="Consolas" panose="020B0609020204030204" pitchFamily="49" charset="0"/>
                <a:cs typeface="Courier New" pitchFamily="49" charset="0"/>
              </a:rPr>
              <a:t>	</a:t>
            </a:r>
            <a:r>
              <a:rPr lang="en-US" dirty="0" err="1">
                <a:latin typeface="Consolas" panose="020B0609020204030204" pitchFamily="49" charset="0"/>
                <a:cs typeface="Courier New" pitchFamily="49" charset="0"/>
              </a:rPr>
              <a:t>int</a:t>
            </a:r>
            <a:r>
              <a:rPr lang="en-US" dirty="0">
                <a:latin typeface="Consolas" panose="020B0609020204030204" pitchFamily="49" charset="0"/>
                <a:cs typeface="Courier New" pitchFamily="49" charset="0"/>
              </a:rPr>
              <a:t> x = </a:t>
            </a:r>
            <a:r>
              <a:rPr lang="en-US" dirty="0" err="1">
                <a:latin typeface="Consolas" panose="020B0609020204030204" pitchFamily="49" charset="0"/>
                <a:cs typeface="Courier New" pitchFamily="49" charset="0"/>
              </a:rPr>
              <a:t>static_cast</a:t>
            </a:r>
            <a:r>
              <a:rPr lang="en-US" dirty="0">
                <a:latin typeface="Consolas" panose="020B0609020204030204" pitchFamily="49" charset="0"/>
                <a:cs typeface="Courier New" pitchFamily="49" charset="0"/>
              </a:rPr>
              <a:t>&lt;</a:t>
            </a:r>
            <a:r>
              <a:rPr lang="en-US" dirty="0" err="1">
                <a:latin typeface="Consolas" panose="020B0609020204030204" pitchFamily="49" charset="0"/>
                <a:cs typeface="Courier New" pitchFamily="49" charset="0"/>
              </a:rPr>
              <a:t>int</a:t>
            </a:r>
            <a:r>
              <a:rPr lang="en-US" dirty="0">
                <a:latin typeface="Consolas" panose="020B0609020204030204" pitchFamily="49" charset="0"/>
                <a:cs typeface="Courier New" pitchFamily="49" charset="0"/>
              </a:rPr>
              <a:t>&gt;(p-&gt;x);</a:t>
            </a:r>
            <a:r>
              <a:rPr lang="ru-RU" dirty="0">
                <a:latin typeface="Consolas" panose="020B0609020204030204" pitchFamily="49" charset="0"/>
                <a:cs typeface="Courier New" pitchFamily="49" charset="0"/>
              </a:rPr>
              <a:t>	</a:t>
            </a:r>
            <a:r>
              <a:rPr lang="en-US" dirty="0">
                <a:solidFill>
                  <a:schemeClr val="tx1">
                    <a:lumMod val="50000"/>
                    <a:lumOff val="50000"/>
                  </a:schemeClr>
                </a:solidFill>
                <a:latin typeface="Consolas" panose="020B0609020204030204" pitchFamily="49" charset="0"/>
                <a:cs typeface="Courier New" pitchFamily="49" charset="0"/>
              </a:rPr>
              <a:t>// ok</a:t>
            </a:r>
          </a:p>
          <a:p>
            <a:pPr defTabSz="358775"/>
            <a:r>
              <a:rPr lang="en-US" dirty="0">
                <a:latin typeface="Consolas" panose="020B0609020204030204" pitchFamily="49" charset="0"/>
                <a:cs typeface="Courier New" pitchFamily="49" charset="0"/>
              </a:rPr>
              <a:t>	</a:t>
            </a:r>
            <a:r>
              <a:rPr lang="en-US" dirty="0" err="1">
                <a:latin typeface="Consolas" panose="020B0609020204030204" pitchFamily="49" charset="0"/>
                <a:cs typeface="Courier New" pitchFamily="49" charset="0"/>
              </a:rPr>
              <a:t>int</a:t>
            </a:r>
            <a:r>
              <a:rPr lang="en-US" dirty="0">
                <a:latin typeface="Consolas" panose="020B0609020204030204" pitchFamily="49" charset="0"/>
                <a:cs typeface="Courier New" pitchFamily="49" charset="0"/>
              </a:rPr>
              <a:t> y = </a:t>
            </a:r>
            <a:r>
              <a:rPr lang="en-US" dirty="0" err="1">
                <a:solidFill>
                  <a:srgbClr val="FF0000"/>
                </a:solidFill>
                <a:latin typeface="Consolas" panose="020B0609020204030204" pitchFamily="49" charset="0"/>
                <a:cs typeface="Courier New" pitchFamily="49" charset="0"/>
              </a:rPr>
              <a:t>static_cast</a:t>
            </a:r>
            <a:r>
              <a:rPr lang="en-US" dirty="0">
                <a:solidFill>
                  <a:srgbClr val="FF0000"/>
                </a:solidFill>
                <a:latin typeface="Consolas" panose="020B0609020204030204" pitchFamily="49" charset="0"/>
                <a:cs typeface="Courier New" pitchFamily="49" charset="0"/>
              </a:rPr>
              <a:t>&lt;</a:t>
            </a:r>
            <a:r>
              <a:rPr lang="en-US" dirty="0" err="1">
                <a:solidFill>
                  <a:srgbClr val="FF0000"/>
                </a:solidFill>
                <a:latin typeface="Consolas" panose="020B0609020204030204" pitchFamily="49" charset="0"/>
                <a:cs typeface="Courier New" pitchFamily="49" charset="0"/>
              </a:rPr>
              <a:t>int</a:t>
            </a:r>
            <a:r>
              <a:rPr lang="en-US" dirty="0">
                <a:solidFill>
                  <a:srgbClr val="FF0000"/>
                </a:solidFill>
                <a:latin typeface="Consolas" panose="020B0609020204030204" pitchFamily="49" charset="0"/>
                <a:cs typeface="Courier New" pitchFamily="49" charset="0"/>
              </a:rPr>
              <a:t>&gt;(p)</a:t>
            </a:r>
            <a:r>
              <a:rPr lang="en-US" dirty="0">
                <a:latin typeface="Consolas" panose="020B0609020204030204" pitchFamily="49" charset="0"/>
                <a:cs typeface="Courier New" pitchFamily="49" charset="0"/>
              </a:rPr>
              <a:t>;</a:t>
            </a:r>
            <a:r>
              <a:rPr lang="ru-RU" dirty="0">
                <a:latin typeface="Consolas" panose="020B0609020204030204" pitchFamily="49" charset="0"/>
                <a:cs typeface="Courier New" pitchFamily="49" charset="0"/>
              </a:rPr>
              <a:t>		</a:t>
            </a:r>
            <a:r>
              <a:rPr lang="en-US" dirty="0">
                <a:solidFill>
                  <a:schemeClr val="tx1">
                    <a:lumMod val="50000"/>
                    <a:lumOff val="50000"/>
                  </a:schemeClr>
                </a:solidFill>
                <a:latin typeface="Consolas" panose="020B0609020204030204" pitchFamily="49" charset="0"/>
                <a:cs typeface="Courier New" pitchFamily="49" charset="0"/>
              </a:rPr>
              <a:t>// </a:t>
            </a:r>
            <a:r>
              <a:rPr lang="ru-RU" dirty="0">
                <a:solidFill>
                  <a:schemeClr val="tx1">
                    <a:lumMod val="50000"/>
                    <a:lumOff val="50000"/>
                  </a:schemeClr>
                </a:solidFill>
                <a:latin typeface="Consolas" panose="020B0609020204030204" pitchFamily="49" charset="0"/>
                <a:cs typeface="Courier New" pitchFamily="49" charset="0"/>
              </a:rPr>
              <a:t>ошибка компиляции</a:t>
            </a:r>
          </a:p>
          <a:p>
            <a:pPr defTabSz="358775"/>
            <a:r>
              <a:rPr lang="ru-RU" dirty="0">
                <a:latin typeface="Consolas" panose="020B0609020204030204" pitchFamily="49" charset="0"/>
                <a:cs typeface="Courier New" pitchFamily="49" charset="0"/>
              </a:rPr>
              <a:t>}</a:t>
            </a:r>
          </a:p>
        </p:txBody>
      </p:sp>
    </p:spTree>
    <p:extLst>
      <p:ext uri="{BB962C8B-B14F-4D97-AF65-F5344CB8AC3E}">
        <p14:creationId xmlns:p14="http://schemas.microsoft.com/office/powerpoint/2010/main" val="38872880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Оператор </a:t>
            </a:r>
            <a:r>
              <a:rPr lang="en-US" dirty="0" err="1"/>
              <a:t>const_cast</a:t>
            </a:r>
            <a:endParaRPr lang="ru-RU" dirty="0"/>
          </a:p>
        </p:txBody>
      </p:sp>
      <p:sp>
        <p:nvSpPr>
          <p:cNvPr id="3" name="Содержимое 2"/>
          <p:cNvSpPr>
            <a:spLocks noGrp="1"/>
          </p:cNvSpPr>
          <p:nvPr>
            <p:ph idx="1"/>
          </p:nvPr>
        </p:nvSpPr>
        <p:spPr/>
        <p:txBody>
          <a:bodyPr/>
          <a:lstStyle/>
          <a:p>
            <a:r>
              <a:rPr lang="ru-RU" dirty="0"/>
              <a:t>Снимает константность с ссылки или указателя</a:t>
            </a:r>
          </a:p>
          <a:p>
            <a:r>
              <a:rPr lang="ru-RU" dirty="0"/>
              <a:t>Если оригинальный объект был константным, попытка снять с него константность и </a:t>
            </a:r>
            <a:r>
              <a:rPr lang="ru-RU" b="1" dirty="0"/>
              <a:t>изменить значение</a:t>
            </a:r>
            <a:r>
              <a:rPr lang="ru-RU" dirty="0"/>
              <a:t> вызовет неопределённое поведение</a:t>
            </a:r>
          </a:p>
        </p:txBody>
      </p:sp>
      <p:sp>
        <p:nvSpPr>
          <p:cNvPr id="6" name="TextBox 5">
            <a:extLst>
              <a:ext uri="{FF2B5EF4-FFF2-40B4-BE49-F238E27FC236}">
                <a16:creationId xmlns:a16="http://schemas.microsoft.com/office/drawing/2014/main" id="{D92527D5-B989-409A-CA58-E2B33641A459}"/>
              </a:ext>
            </a:extLst>
          </p:cNvPr>
          <p:cNvSpPr txBox="1"/>
          <p:nvPr/>
        </p:nvSpPr>
        <p:spPr>
          <a:xfrm>
            <a:off x="838200" y="3645024"/>
            <a:ext cx="10104879" cy="3139321"/>
          </a:xfrm>
          <a:prstGeom prst="rect">
            <a:avLst/>
          </a:prstGeom>
          <a:noFill/>
        </p:spPr>
        <p:txBody>
          <a:bodyPr wrap="square">
            <a:spAutoFit/>
          </a:bodyPr>
          <a:lstStyle/>
          <a:p>
            <a:r>
              <a:rPr lang="ru-RU" b="0" dirty="0">
                <a:solidFill>
                  <a:srgbClr val="008000"/>
                </a:solidFill>
                <a:effectLst/>
                <a:latin typeface="Consolas" panose="020B0609020204030204" pitchFamily="49" charset="0"/>
              </a:rPr>
              <a:t>// Оригинальный объект не является константным</a:t>
            </a:r>
            <a:endParaRPr lang="ru-RU"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double</a:t>
            </a:r>
            <a:r>
              <a:rPr lang="en-US" b="0" dirty="0">
                <a:solidFill>
                  <a:srgbClr val="000000"/>
                </a:solidFill>
                <a:effectLst/>
                <a:latin typeface="Consolas" panose="020B0609020204030204" pitchFamily="49" charset="0"/>
              </a:rPr>
              <a:t> PI = </a:t>
            </a:r>
            <a:r>
              <a:rPr lang="en-US" b="0" dirty="0">
                <a:solidFill>
                  <a:srgbClr val="098658"/>
                </a:solidFill>
                <a:effectLst/>
                <a:latin typeface="Consolas" panose="020B0609020204030204" pitchFamily="49" charset="0"/>
              </a:rPr>
              <a:t>3.14159265</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double</a:t>
            </a:r>
            <a:r>
              <a:rPr lang="en-US" b="0" dirty="0">
                <a:solidFill>
                  <a:srgbClr val="000000"/>
                </a:solidFill>
                <a:effectLst/>
                <a:latin typeface="Consolas" panose="020B0609020204030204" pitchFamily="49" charset="0"/>
              </a:rPr>
              <a:t>&amp; CONST_PI = PI;</a:t>
            </a:r>
          </a:p>
          <a:p>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Изменить константную ссылку </a:t>
            </a:r>
            <a:r>
              <a:rPr lang="en-US" b="0" dirty="0">
                <a:solidFill>
                  <a:srgbClr val="008000"/>
                </a:solidFill>
                <a:effectLst/>
                <a:latin typeface="Consolas" panose="020B0609020204030204" pitchFamily="49" charset="0"/>
              </a:rPr>
              <a:t>CONST_PI </a:t>
            </a:r>
            <a:r>
              <a:rPr lang="ru-RU" b="0" dirty="0">
                <a:solidFill>
                  <a:srgbClr val="008000"/>
                </a:solidFill>
                <a:effectLst/>
                <a:latin typeface="Consolas" panose="020B0609020204030204" pitchFamily="49" charset="0"/>
              </a:rPr>
              <a:t>нельзя:</a:t>
            </a:r>
            <a:endParaRPr lang="ru-RU" b="0" dirty="0">
              <a:solidFill>
                <a:srgbClr val="000000"/>
              </a:solidFill>
              <a:effectLst/>
              <a:latin typeface="Consolas" panose="020B0609020204030204" pitchFamily="49" charset="0"/>
            </a:endParaRPr>
          </a:p>
          <a:p>
            <a:r>
              <a:rPr lang="ru-RU" b="0" dirty="0">
                <a:solidFill>
                  <a:srgbClr val="008000"/>
                </a:solidFill>
                <a:effectLst/>
                <a:latin typeface="Consolas" panose="020B0609020204030204" pitchFamily="49" charset="0"/>
              </a:rPr>
              <a:t>// </a:t>
            </a:r>
            <a:r>
              <a:rPr lang="en-US" b="0" dirty="0">
                <a:solidFill>
                  <a:srgbClr val="008000"/>
                </a:solidFill>
                <a:effectLst/>
                <a:latin typeface="Consolas" panose="020B0609020204030204" pitchFamily="49" charset="0"/>
              </a:rPr>
              <a:t>CONST_PI = 4;</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Но можно снять константность со ссылки и модифицировать объект.</a:t>
            </a:r>
            <a:endParaRPr lang="ru-RU" b="0" dirty="0">
              <a:solidFill>
                <a:srgbClr val="000000"/>
              </a:solidFill>
              <a:effectLst/>
              <a:latin typeface="Consolas" panose="020B0609020204030204" pitchFamily="49" charset="0"/>
            </a:endParaRPr>
          </a:p>
          <a:p>
            <a:r>
              <a:rPr lang="en-US" b="0" dirty="0" err="1">
                <a:solidFill>
                  <a:srgbClr val="0000FF"/>
                </a:solidFill>
                <a:effectLst/>
                <a:latin typeface="Consolas" panose="020B0609020204030204" pitchFamily="49" charset="0"/>
              </a:rPr>
              <a:t>const_cast</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double</a:t>
            </a:r>
            <a:r>
              <a:rPr lang="en-US" b="0" dirty="0">
                <a:solidFill>
                  <a:srgbClr val="000000"/>
                </a:solidFill>
                <a:effectLst/>
                <a:latin typeface="Consolas" panose="020B0609020204030204" pitchFamily="49" charset="0"/>
              </a:rPr>
              <a:t>&amp;&gt;(CONST_PI) = </a:t>
            </a:r>
            <a:r>
              <a:rPr lang="en-US" b="0" dirty="0">
                <a:solidFill>
                  <a:srgbClr val="098658"/>
                </a:solidFill>
                <a:effectLst/>
                <a:latin typeface="Consolas" panose="020B0609020204030204" pitchFamily="49" charset="0"/>
              </a:rPr>
              <a:t>4</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Now pi is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PI &lt;&lt; std::</a:t>
            </a:r>
            <a:r>
              <a:rPr lang="en-US" b="0" dirty="0" err="1">
                <a:solidFill>
                  <a:srgbClr val="000000"/>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2740694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fade">
                                      <p:cBhvr>
                                        <p:cTn id="29" dur="500"/>
                                        <p:tgtEl>
                                          <p:spTgt spid="6">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animEffect transition="in" filter="fade">
                                      <p:cBhvr>
                                        <p:cTn id="34"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ru-RU" dirty="0"/>
              <a:t>Типы данных</a:t>
            </a:r>
            <a:r>
              <a:rPr lang="en-US" dirty="0"/>
              <a:t> </a:t>
            </a:r>
            <a:r>
              <a:rPr lang="ru-RU" dirty="0"/>
              <a:t>языка </a:t>
            </a:r>
            <a:r>
              <a:rPr lang="en-US" dirty="0"/>
              <a:t>C++</a:t>
            </a:r>
            <a:endParaRPr lang="ru-RU" dirty="0"/>
          </a:p>
        </p:txBody>
      </p:sp>
      <p:sp>
        <p:nvSpPr>
          <p:cNvPr id="19459" name="Rectangle 3"/>
          <p:cNvSpPr>
            <a:spLocks noGrp="1" noChangeArrowheads="1"/>
          </p:cNvSpPr>
          <p:nvPr>
            <p:ph idx="1"/>
          </p:nvPr>
        </p:nvSpPr>
        <p:spPr/>
        <p:txBody>
          <a:bodyPr>
            <a:normAutofit/>
          </a:bodyPr>
          <a:lstStyle/>
          <a:p>
            <a:pPr eaLnBrk="1" hangingPunct="1">
              <a:lnSpc>
                <a:spcPct val="90000"/>
              </a:lnSpc>
            </a:pPr>
            <a:r>
              <a:rPr lang="ru-RU" dirty="0"/>
              <a:t>Целые числа различных размеров со знаком или без</a:t>
            </a:r>
            <a:endParaRPr lang="en-US" dirty="0"/>
          </a:p>
          <a:p>
            <a:pPr lvl="1" eaLnBrk="1" hangingPunct="1">
              <a:lnSpc>
                <a:spcPct val="90000"/>
              </a:lnSpc>
            </a:pPr>
            <a:r>
              <a:rPr lang="en-US" dirty="0"/>
              <a:t>int, short, char, long</a:t>
            </a:r>
          </a:p>
          <a:p>
            <a:pPr lvl="1" eaLnBrk="1" hangingPunct="1">
              <a:lnSpc>
                <a:spcPct val="90000"/>
              </a:lnSpc>
            </a:pPr>
            <a:r>
              <a:rPr lang="en-US" dirty="0"/>
              <a:t>unsigned [int, short, char, long]</a:t>
            </a:r>
          </a:p>
          <a:p>
            <a:pPr lvl="1" eaLnBrk="1" hangingPunct="1">
              <a:lnSpc>
                <a:spcPct val="90000"/>
              </a:lnSpc>
            </a:pPr>
            <a:r>
              <a:rPr lang="en-US" dirty="0"/>
              <a:t>signed [int, short, char, long]</a:t>
            </a:r>
          </a:p>
          <a:p>
            <a:pPr eaLnBrk="1" hangingPunct="1">
              <a:lnSpc>
                <a:spcPct val="90000"/>
              </a:lnSpc>
            </a:pPr>
            <a:r>
              <a:rPr lang="ru-RU" dirty="0"/>
              <a:t>Числа с плавающей запятой</a:t>
            </a:r>
            <a:r>
              <a:rPr lang="en-US" dirty="0"/>
              <a:t> </a:t>
            </a:r>
            <a:r>
              <a:rPr lang="ru-RU" dirty="0"/>
              <a:t>различной размерности</a:t>
            </a:r>
            <a:endParaRPr lang="en-US" dirty="0"/>
          </a:p>
          <a:p>
            <a:pPr lvl="1" eaLnBrk="1" hangingPunct="1">
              <a:lnSpc>
                <a:spcPct val="90000"/>
              </a:lnSpc>
            </a:pPr>
            <a:r>
              <a:rPr lang="en-US" dirty="0"/>
              <a:t>float, double, long double</a:t>
            </a:r>
          </a:p>
          <a:p>
            <a:pPr eaLnBrk="1" hangingPunct="1">
              <a:lnSpc>
                <a:spcPct val="90000"/>
              </a:lnSpc>
            </a:pPr>
            <a:r>
              <a:rPr lang="ru-RU" dirty="0"/>
              <a:t>Логический тип</a:t>
            </a:r>
          </a:p>
          <a:p>
            <a:pPr lvl="1" eaLnBrk="1" hangingPunct="1">
              <a:lnSpc>
                <a:spcPct val="90000"/>
              </a:lnSpc>
            </a:pPr>
            <a:r>
              <a:rPr lang="en-US" dirty="0"/>
              <a:t>bool</a:t>
            </a:r>
          </a:p>
          <a:p>
            <a:pPr lvl="1" eaLnBrk="1" hangingPunct="1">
              <a:lnSpc>
                <a:spcPct val="90000"/>
              </a:lnSpc>
            </a:pPr>
            <a:r>
              <a:rPr lang="ru-RU" dirty="0"/>
              <a:t>Принимает значения </a:t>
            </a:r>
            <a:r>
              <a:rPr lang="en-US" dirty="0"/>
              <a:t>true</a:t>
            </a:r>
            <a:r>
              <a:rPr lang="ru-RU" dirty="0"/>
              <a:t> и</a:t>
            </a:r>
            <a:r>
              <a:rPr lang="en-US" dirty="0"/>
              <a:t> false</a:t>
            </a:r>
          </a:p>
          <a:p>
            <a:pPr lvl="1" eaLnBrk="1" hangingPunct="1">
              <a:lnSpc>
                <a:spcPct val="90000"/>
              </a:lnSpc>
            </a:pPr>
            <a:r>
              <a:rPr lang="ru-RU" dirty="0"/>
              <a:t>Ненулевые значения неявно преобразуются в </a:t>
            </a:r>
            <a:r>
              <a:rPr lang="en-US" dirty="0"/>
              <a:t>true</a:t>
            </a:r>
            <a:r>
              <a:rPr lang="ru-RU" dirty="0"/>
              <a:t>, нулевые – в </a:t>
            </a:r>
            <a:r>
              <a:rPr lang="en-US" dirty="0"/>
              <a:t>false</a:t>
            </a:r>
          </a:p>
        </p:txBody>
      </p:sp>
    </p:spTree>
    <p:extLst>
      <p:ext uri="{BB962C8B-B14F-4D97-AF65-F5344CB8AC3E}">
        <p14:creationId xmlns:p14="http://schemas.microsoft.com/office/powerpoint/2010/main" val="90848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459">
                                            <p:txEl>
                                              <p:pRg st="0" end="0"/>
                                            </p:txEl>
                                          </p:spTgt>
                                        </p:tgtEl>
                                        <p:attrNameLst>
                                          <p:attrName>style.visibility</p:attrName>
                                        </p:attrNameLst>
                                      </p:cBhvr>
                                      <p:to>
                                        <p:strVal val="visible"/>
                                      </p:to>
                                    </p:set>
                                    <p:animEffect transition="in" filter="fade">
                                      <p:cBhvr>
                                        <p:cTn id="7" dur="500"/>
                                        <p:tgtEl>
                                          <p:spTgt spid="1945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459">
                                            <p:txEl>
                                              <p:pRg st="1" end="1"/>
                                            </p:txEl>
                                          </p:spTgt>
                                        </p:tgtEl>
                                        <p:attrNameLst>
                                          <p:attrName>style.visibility</p:attrName>
                                        </p:attrNameLst>
                                      </p:cBhvr>
                                      <p:to>
                                        <p:strVal val="visible"/>
                                      </p:to>
                                    </p:set>
                                    <p:animEffect transition="in" filter="fade">
                                      <p:cBhvr>
                                        <p:cTn id="10" dur="500"/>
                                        <p:tgtEl>
                                          <p:spTgt spid="1945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459">
                                            <p:txEl>
                                              <p:pRg st="2" end="2"/>
                                            </p:txEl>
                                          </p:spTgt>
                                        </p:tgtEl>
                                        <p:attrNameLst>
                                          <p:attrName>style.visibility</p:attrName>
                                        </p:attrNameLst>
                                      </p:cBhvr>
                                      <p:to>
                                        <p:strVal val="visible"/>
                                      </p:to>
                                    </p:set>
                                    <p:animEffect transition="in" filter="fade">
                                      <p:cBhvr>
                                        <p:cTn id="13" dur="500"/>
                                        <p:tgtEl>
                                          <p:spTgt spid="19459">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459">
                                            <p:txEl>
                                              <p:pRg st="3" end="3"/>
                                            </p:txEl>
                                          </p:spTgt>
                                        </p:tgtEl>
                                        <p:attrNameLst>
                                          <p:attrName>style.visibility</p:attrName>
                                        </p:attrNameLst>
                                      </p:cBhvr>
                                      <p:to>
                                        <p:strVal val="visible"/>
                                      </p:to>
                                    </p:set>
                                    <p:animEffect transition="in" filter="fade">
                                      <p:cBhvr>
                                        <p:cTn id="16" dur="500"/>
                                        <p:tgtEl>
                                          <p:spTgt spid="19459">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459">
                                            <p:txEl>
                                              <p:pRg st="4" end="4"/>
                                            </p:txEl>
                                          </p:spTgt>
                                        </p:tgtEl>
                                        <p:attrNameLst>
                                          <p:attrName>style.visibility</p:attrName>
                                        </p:attrNameLst>
                                      </p:cBhvr>
                                      <p:to>
                                        <p:strVal val="visible"/>
                                      </p:to>
                                    </p:set>
                                    <p:animEffect transition="in" filter="fade">
                                      <p:cBhvr>
                                        <p:cTn id="21" dur="500"/>
                                        <p:tgtEl>
                                          <p:spTgt spid="19459">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9459">
                                            <p:txEl>
                                              <p:pRg st="5" end="5"/>
                                            </p:txEl>
                                          </p:spTgt>
                                        </p:tgtEl>
                                        <p:attrNameLst>
                                          <p:attrName>style.visibility</p:attrName>
                                        </p:attrNameLst>
                                      </p:cBhvr>
                                      <p:to>
                                        <p:strVal val="visible"/>
                                      </p:to>
                                    </p:set>
                                    <p:animEffect transition="in" filter="fade">
                                      <p:cBhvr>
                                        <p:cTn id="24" dur="500"/>
                                        <p:tgtEl>
                                          <p:spTgt spid="19459">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459">
                                            <p:txEl>
                                              <p:pRg st="6" end="6"/>
                                            </p:txEl>
                                          </p:spTgt>
                                        </p:tgtEl>
                                        <p:attrNameLst>
                                          <p:attrName>style.visibility</p:attrName>
                                        </p:attrNameLst>
                                      </p:cBhvr>
                                      <p:to>
                                        <p:strVal val="visible"/>
                                      </p:to>
                                    </p:set>
                                    <p:animEffect transition="in" filter="fade">
                                      <p:cBhvr>
                                        <p:cTn id="29" dur="500"/>
                                        <p:tgtEl>
                                          <p:spTgt spid="19459">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9459">
                                            <p:txEl>
                                              <p:pRg st="7" end="7"/>
                                            </p:txEl>
                                          </p:spTgt>
                                        </p:tgtEl>
                                        <p:attrNameLst>
                                          <p:attrName>style.visibility</p:attrName>
                                        </p:attrNameLst>
                                      </p:cBhvr>
                                      <p:to>
                                        <p:strVal val="visible"/>
                                      </p:to>
                                    </p:set>
                                    <p:animEffect transition="in" filter="fade">
                                      <p:cBhvr>
                                        <p:cTn id="32" dur="500"/>
                                        <p:tgtEl>
                                          <p:spTgt spid="19459">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9459">
                                            <p:txEl>
                                              <p:pRg st="8" end="8"/>
                                            </p:txEl>
                                          </p:spTgt>
                                        </p:tgtEl>
                                        <p:attrNameLst>
                                          <p:attrName>style.visibility</p:attrName>
                                        </p:attrNameLst>
                                      </p:cBhvr>
                                      <p:to>
                                        <p:strVal val="visible"/>
                                      </p:to>
                                    </p:set>
                                    <p:animEffect transition="in" filter="fade">
                                      <p:cBhvr>
                                        <p:cTn id="35" dur="500"/>
                                        <p:tgtEl>
                                          <p:spTgt spid="19459">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9459">
                                            <p:txEl>
                                              <p:pRg st="9" end="9"/>
                                            </p:txEl>
                                          </p:spTgt>
                                        </p:tgtEl>
                                        <p:attrNameLst>
                                          <p:attrName>style.visibility</p:attrName>
                                        </p:attrNameLst>
                                      </p:cBhvr>
                                      <p:to>
                                        <p:strVal val="visible"/>
                                      </p:to>
                                    </p:set>
                                    <p:animEffect transition="in" filter="fade">
                                      <p:cBhvr>
                                        <p:cTn id="38" dur="500"/>
                                        <p:tgtEl>
                                          <p:spTgt spid="1945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B44F8-DF90-F941-F3E1-0FD938F32768}"/>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34F44636-3119-FA98-1D69-FE666D2F3B45}"/>
              </a:ext>
            </a:extLst>
          </p:cNvPr>
          <p:cNvSpPr>
            <a:spLocks noGrp="1"/>
          </p:cNvSpPr>
          <p:nvPr>
            <p:ph type="title"/>
          </p:nvPr>
        </p:nvSpPr>
        <p:spPr/>
        <p:txBody>
          <a:bodyPr/>
          <a:lstStyle/>
          <a:p>
            <a:r>
              <a:rPr lang="ru-RU" dirty="0"/>
              <a:t>Снятие константности с константного объекта</a:t>
            </a:r>
            <a:r>
              <a:rPr lang="en-US" dirty="0"/>
              <a:t> </a:t>
            </a:r>
            <a:r>
              <a:rPr lang="ru-RU" dirty="0"/>
              <a:t>вызывает</a:t>
            </a:r>
            <a:r>
              <a:rPr lang="en-US" dirty="0"/>
              <a:t> UB</a:t>
            </a:r>
            <a:endParaRPr lang="ru-RU" dirty="0"/>
          </a:p>
        </p:txBody>
      </p:sp>
      <p:sp>
        <p:nvSpPr>
          <p:cNvPr id="8" name="TextBox 7">
            <a:extLst>
              <a:ext uri="{FF2B5EF4-FFF2-40B4-BE49-F238E27FC236}">
                <a16:creationId xmlns:a16="http://schemas.microsoft.com/office/drawing/2014/main" id="{4B5CD105-E66A-8EE6-BEB9-10F3B21A51D8}"/>
              </a:ext>
            </a:extLst>
          </p:cNvPr>
          <p:cNvSpPr txBox="1"/>
          <p:nvPr/>
        </p:nvSpPr>
        <p:spPr>
          <a:xfrm>
            <a:off x="838199" y="2132143"/>
            <a:ext cx="11040997" cy="3877985"/>
          </a:xfrm>
          <a:prstGeom prst="rect">
            <a:avLst/>
          </a:prstGeom>
          <a:noFill/>
        </p:spPr>
        <p:txBody>
          <a:bodyPr wrap="square">
            <a:spAutoFit/>
          </a:bodyPr>
          <a:lstStyle/>
          <a:p>
            <a:r>
              <a:rPr lang="en-US" sz="1600" b="0" dirty="0">
                <a:solidFill>
                  <a:srgbClr val="008000"/>
                </a:solidFill>
                <a:effectLst/>
                <a:latin typeface="Consolas" panose="020B0609020204030204" pitchFamily="49" charset="0"/>
              </a:rPr>
              <a:t>// PI - </a:t>
            </a:r>
            <a:r>
              <a:rPr lang="ru-RU" sz="1600" b="0" dirty="0">
                <a:solidFill>
                  <a:srgbClr val="008000"/>
                </a:solidFill>
                <a:effectLst/>
                <a:latin typeface="Consolas" panose="020B0609020204030204" pitchFamily="49" charset="0"/>
              </a:rPr>
              <a:t>константный объект.</a:t>
            </a:r>
            <a:endParaRPr lang="ru-RU"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double</a:t>
            </a:r>
            <a:r>
              <a:rPr lang="en-US" sz="1600" b="0" dirty="0">
                <a:solidFill>
                  <a:srgbClr val="000000"/>
                </a:solidFill>
                <a:effectLst/>
                <a:latin typeface="Consolas" panose="020B0609020204030204" pitchFamily="49" charset="0"/>
              </a:rPr>
              <a:t> PI = </a:t>
            </a:r>
            <a:r>
              <a:rPr lang="en-US" sz="1600" b="0" dirty="0">
                <a:solidFill>
                  <a:srgbClr val="098658"/>
                </a:solidFill>
                <a:effectLst/>
                <a:latin typeface="Consolas" panose="020B0609020204030204" pitchFamily="49" charset="0"/>
              </a:rPr>
              <a:t>3.1415927</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Здесь мы обманываем компилятор,</a:t>
            </a:r>
            <a:endParaRPr lang="en-US" sz="1600" b="0" dirty="0">
              <a:solidFill>
                <a:srgbClr val="008000"/>
              </a:solidFill>
              <a:effectLst/>
              <a:latin typeface="Consolas" panose="020B0609020204030204" pitchFamily="49" charset="0"/>
            </a:endParaRPr>
          </a:p>
          <a:p>
            <a:r>
              <a:rPr lang="en-US" sz="1600" dirty="0">
                <a:solidFill>
                  <a:srgbClr val="008000"/>
                </a:solidFill>
                <a:latin typeface="Consolas" panose="020B0609020204030204" pitchFamily="49" charset="0"/>
              </a:rPr>
              <a:t>    // </a:t>
            </a:r>
            <a:r>
              <a:rPr lang="ru-RU" sz="1600" b="0" dirty="0">
                <a:solidFill>
                  <a:srgbClr val="008000"/>
                </a:solidFill>
                <a:effectLst/>
                <a:latin typeface="Consolas" panose="020B0609020204030204" pitchFamily="49" charset="0"/>
              </a:rPr>
              <a:t>снимая константность к константной переменной.</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double</a:t>
            </a:r>
            <a:r>
              <a:rPr lang="en-US" sz="1600" b="0" dirty="0">
                <a:solidFill>
                  <a:srgbClr val="000000"/>
                </a:solidFill>
                <a:effectLst/>
                <a:latin typeface="Consolas" panose="020B0609020204030204" pitchFamily="49" charset="0"/>
              </a:rPr>
              <a:t>&amp; </a:t>
            </a:r>
            <a:r>
              <a:rPr lang="en-US" sz="1600" b="0" dirty="0" err="1">
                <a:solidFill>
                  <a:srgbClr val="1F377F"/>
                </a:solidFill>
                <a:effectLst/>
                <a:latin typeface="Consolas" panose="020B0609020204030204" pitchFamily="49" charset="0"/>
              </a:rPr>
              <a:t>nonConstPI</a:t>
            </a:r>
            <a:r>
              <a:rPr lang="en-US" sz="1600" b="0" dirty="0">
                <a:solidFill>
                  <a:srgbClr val="000000"/>
                </a:solidFill>
                <a:effectLst/>
                <a:latin typeface="Consolas" panose="020B0609020204030204" pitchFamily="49" charset="0"/>
              </a:rPr>
              <a:t> = </a:t>
            </a:r>
            <a:r>
              <a:rPr lang="en-US" sz="1600" b="0" dirty="0" err="1">
                <a:solidFill>
                  <a:srgbClr val="0000FF"/>
                </a:solidFill>
                <a:effectLst/>
                <a:latin typeface="Consolas" panose="020B0609020204030204" pitchFamily="49" charset="0"/>
              </a:rPr>
              <a:t>const_cast</a:t>
            </a:r>
            <a:r>
              <a:rPr lang="en-US" sz="1600" b="0" dirty="0">
                <a:solidFill>
                  <a:srgbClr val="000000"/>
                </a:solidFill>
                <a:effectLst/>
                <a:latin typeface="Consolas" panose="020B0609020204030204" pitchFamily="49" charset="0"/>
              </a:rPr>
              <a:t>&lt;</a:t>
            </a:r>
            <a:r>
              <a:rPr lang="en-US" sz="1600" b="0" dirty="0">
                <a:solidFill>
                  <a:srgbClr val="0000FF"/>
                </a:solidFill>
                <a:effectLst/>
                <a:latin typeface="Consolas" panose="020B0609020204030204" pitchFamily="49" charset="0"/>
              </a:rPr>
              <a:t>double</a:t>
            </a:r>
            <a:r>
              <a:rPr lang="en-US" sz="1600" b="0" dirty="0">
                <a:solidFill>
                  <a:srgbClr val="000000"/>
                </a:solidFill>
                <a:effectLst/>
                <a:latin typeface="Consolas" panose="020B0609020204030204" pitchFamily="49" charset="0"/>
              </a:rPr>
              <a:t>&amp;&gt;(PI);</a:t>
            </a:r>
          </a:p>
          <a:p>
            <a:br>
              <a:rPr lang="en-US" sz="1600" b="0" dirty="0">
                <a:solidFill>
                  <a:srgbClr val="000000"/>
                </a:solidFill>
                <a:effectLst/>
                <a:latin typeface="Consolas" panose="020B0609020204030204" pitchFamily="49" charset="0"/>
              </a:rPr>
            </a:b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Попытка изменить константный</a:t>
            </a:r>
            <a:r>
              <a:rPr lang="en-US" sz="1600" b="0" dirty="0">
                <a:solidFill>
                  <a:srgbClr val="008000"/>
                </a:solidFill>
                <a:effectLst/>
                <a:latin typeface="Consolas" panose="020B0609020204030204" pitchFamily="49" charset="0"/>
              </a:rPr>
              <a:t> </a:t>
            </a:r>
            <a:r>
              <a:rPr lang="ru-RU" sz="1600" b="0" dirty="0">
                <a:solidFill>
                  <a:srgbClr val="008000"/>
                </a:solidFill>
                <a:effectLst/>
                <a:latin typeface="Consolas" panose="020B0609020204030204" pitchFamily="49" charset="0"/>
              </a:rPr>
              <a:t>объект, сняв константность со ссылки на него,</a:t>
            </a:r>
            <a:endParaRPr lang="ru-RU" sz="1600" b="0" dirty="0">
              <a:solidFill>
                <a:srgbClr val="000000"/>
              </a:solidFill>
              <a:effectLst/>
              <a:latin typeface="Consolas" panose="020B0609020204030204" pitchFamily="49" charset="0"/>
            </a:endParaRPr>
          </a:p>
          <a:p>
            <a:r>
              <a:rPr lang="ru-RU" sz="1600" b="0" dirty="0">
                <a:solidFill>
                  <a:srgbClr val="008000"/>
                </a:solidFill>
                <a:effectLst/>
                <a:latin typeface="Consolas" panose="020B0609020204030204" pitchFamily="49" charset="0"/>
              </a:rPr>
              <a:t>    // приводит к неопределённому поведению</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nonConstPI</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4</a:t>
            </a:r>
            <a:r>
              <a:rPr lang="en-US" sz="1600" b="0" dirty="0">
                <a:solidFill>
                  <a:srgbClr val="000000"/>
                </a:solidFill>
                <a:effectLst/>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std::</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&lt;&lt; </a:t>
            </a:r>
            <a:r>
              <a:rPr lang="en-US" sz="1600" dirty="0">
                <a:solidFill>
                  <a:srgbClr val="E21F1F"/>
                </a:solidFill>
                <a:latin typeface="Consolas" panose="020B0609020204030204" pitchFamily="49" charset="0"/>
              </a:rPr>
              <a:t>"</a:t>
            </a:r>
            <a:r>
              <a:rPr lang="en-US" sz="1600" dirty="0">
                <a:solidFill>
                  <a:srgbClr val="A31515"/>
                </a:solidFill>
                <a:latin typeface="Consolas" panose="020B0609020204030204" pitchFamily="49" charset="0"/>
              </a:rPr>
              <a:t>PI:</a:t>
            </a:r>
            <a:r>
              <a:rPr lang="en-US" sz="1600" dirty="0">
                <a:solidFill>
                  <a:srgbClr val="E21F1F"/>
                </a:solidFill>
                <a:latin typeface="Consolas" panose="020B0609020204030204" pitchFamily="49" charset="0"/>
              </a:rPr>
              <a:t>"</a:t>
            </a:r>
            <a:r>
              <a:rPr lang="en-US" sz="1600" dirty="0">
                <a:solidFill>
                  <a:srgbClr val="000000"/>
                </a:solidFill>
                <a:latin typeface="Consolas" panose="020B0609020204030204" pitchFamily="49" charset="0"/>
              </a:rPr>
              <a:t> &lt;&lt; PI &lt;&lt; </a:t>
            </a:r>
            <a:r>
              <a:rPr lang="en-US" sz="1600" dirty="0">
                <a:solidFill>
                  <a:srgbClr val="E21F1F"/>
                </a:solidFill>
                <a:latin typeface="Consolas" panose="020B0609020204030204" pitchFamily="49" charset="0"/>
              </a:rPr>
              <a:t>"</a:t>
            </a:r>
            <a:r>
              <a:rPr lang="en-US" sz="1600" dirty="0">
                <a:solidFill>
                  <a:srgbClr val="A31515"/>
                </a:solidFill>
                <a:latin typeface="Consolas" panose="020B0609020204030204" pitchFamily="49" charset="0"/>
              </a:rPr>
              <a:t>, </a:t>
            </a:r>
            <a:r>
              <a:rPr lang="en-US" sz="1600" dirty="0" err="1">
                <a:solidFill>
                  <a:srgbClr val="A31515"/>
                </a:solidFill>
                <a:latin typeface="Consolas" panose="020B0609020204030204" pitchFamily="49" charset="0"/>
              </a:rPr>
              <a:t>nonConstPI</a:t>
            </a:r>
            <a:r>
              <a:rPr lang="en-US" sz="1600" dirty="0">
                <a:solidFill>
                  <a:srgbClr val="A31515"/>
                </a:solidFill>
                <a:latin typeface="Consolas" panose="020B0609020204030204" pitchFamily="49" charset="0"/>
              </a:rPr>
              <a:t>: </a:t>
            </a:r>
            <a:r>
              <a:rPr lang="en-US" sz="1600" dirty="0">
                <a:solidFill>
                  <a:srgbClr val="E21F1F"/>
                </a:solidFill>
                <a:latin typeface="Consolas" panose="020B0609020204030204" pitchFamily="49" charset="0"/>
              </a:rPr>
              <a:t>"</a:t>
            </a:r>
            <a:r>
              <a:rPr lang="en-US" sz="1600" dirty="0">
                <a:solidFill>
                  <a:srgbClr val="000000"/>
                </a:solidFill>
                <a:latin typeface="Consolas" panose="020B0609020204030204" pitchFamily="49" charset="0"/>
              </a:rPr>
              <a:t> &lt;&lt; </a:t>
            </a:r>
            <a:r>
              <a:rPr lang="en-US" sz="1600" dirty="0" err="1">
                <a:solidFill>
                  <a:srgbClr val="1F377F"/>
                </a:solidFill>
                <a:latin typeface="Consolas" panose="020B0609020204030204" pitchFamily="49" charset="0"/>
              </a:rPr>
              <a:t>nonConstPI</a:t>
            </a:r>
            <a:r>
              <a:rPr lang="en-US" sz="1600" dirty="0">
                <a:solidFill>
                  <a:srgbClr val="000000"/>
                </a:solidFill>
                <a:latin typeface="Consolas" panose="020B0609020204030204" pitchFamily="49" charset="0"/>
              </a:rPr>
              <a:t> &lt;&lt; std::</a:t>
            </a:r>
            <a:r>
              <a:rPr lang="en-US" sz="1600" dirty="0" err="1">
                <a:solidFill>
                  <a:srgbClr val="74531F"/>
                </a:solidFill>
                <a:latin typeface="Consolas" panose="020B0609020204030204" pitchFamily="49" charset="0"/>
              </a:rPr>
              <a:t>endl</a:t>
            </a:r>
            <a:r>
              <a:rPr lang="en-US" sz="1600" dirty="0">
                <a:solidFill>
                  <a:srgbClr val="000000"/>
                </a:solidFill>
                <a:latin typeface="Consolas" panose="020B0609020204030204" pitchFamily="49" charset="0"/>
              </a:rPr>
              <a: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D0E14784-3541-552A-29C5-7C8005AB7710}"/>
              </a:ext>
            </a:extLst>
          </p:cNvPr>
          <p:cNvSpPr txBox="1"/>
          <p:nvPr/>
        </p:nvSpPr>
        <p:spPr>
          <a:xfrm>
            <a:off x="834533" y="6061327"/>
            <a:ext cx="3241577" cy="369332"/>
          </a:xfrm>
          <a:prstGeom prst="rect">
            <a:avLst/>
          </a:prstGeom>
          <a:noFill/>
        </p:spPr>
        <p:txBody>
          <a:bodyPr wrap="square">
            <a:spAutoFit/>
          </a:bodyPr>
          <a:lstStyle/>
          <a:p>
            <a:r>
              <a:rPr lang="en-US" dirty="0">
                <a:hlinkClick r:id="rId3"/>
              </a:rPr>
              <a:t>https://godbolt.org/z/Gq5ff3jEz</a:t>
            </a:r>
            <a:r>
              <a:rPr lang="en-US" dirty="0"/>
              <a:t> </a:t>
            </a:r>
          </a:p>
        </p:txBody>
      </p:sp>
      <p:pic>
        <p:nvPicPr>
          <p:cNvPr id="6" name="Picture 5">
            <a:extLst>
              <a:ext uri="{FF2B5EF4-FFF2-40B4-BE49-F238E27FC236}">
                <a16:creationId xmlns:a16="http://schemas.microsoft.com/office/drawing/2014/main" id="{91ADDCF9-8C27-4493-1452-33CF240A7687}"/>
              </a:ext>
            </a:extLst>
          </p:cNvPr>
          <p:cNvPicPr>
            <a:picLocks noChangeAspect="1"/>
          </p:cNvPicPr>
          <p:nvPr/>
        </p:nvPicPr>
        <p:blipFill>
          <a:blip r:embed="rId4"/>
          <a:stretch>
            <a:fillRect/>
          </a:stretch>
        </p:blipFill>
        <p:spPr>
          <a:xfrm>
            <a:off x="6960096" y="1710224"/>
            <a:ext cx="1728192" cy="1752447"/>
          </a:xfrm>
          <a:prstGeom prst="rect">
            <a:avLst/>
          </a:prstGeom>
        </p:spPr>
      </p:pic>
      <p:sp>
        <p:nvSpPr>
          <p:cNvPr id="9" name="TextBox 8">
            <a:extLst>
              <a:ext uri="{FF2B5EF4-FFF2-40B4-BE49-F238E27FC236}">
                <a16:creationId xmlns:a16="http://schemas.microsoft.com/office/drawing/2014/main" id="{2CD0E080-B320-734F-95FA-C2C0E8D7122F}"/>
              </a:ext>
            </a:extLst>
          </p:cNvPr>
          <p:cNvSpPr txBox="1"/>
          <p:nvPr/>
        </p:nvSpPr>
        <p:spPr>
          <a:xfrm>
            <a:off x="8545235" y="6010128"/>
            <a:ext cx="3384376" cy="369332"/>
          </a:xfrm>
          <a:prstGeom prst="rect">
            <a:avLst/>
          </a:prstGeom>
          <a:noFill/>
        </p:spPr>
        <p:txBody>
          <a:bodyPr wrap="square">
            <a:spAutoFit/>
          </a:bodyPr>
          <a:lstStyle/>
          <a:p>
            <a:r>
              <a:rPr lang="en-US" dirty="0">
                <a:hlinkClick r:id="rId5"/>
              </a:rPr>
              <a:t>https://godbolt.org/z/x43qo8Tqf</a:t>
            </a:r>
            <a:r>
              <a:rPr lang="en-US" dirty="0"/>
              <a:t> </a:t>
            </a:r>
          </a:p>
        </p:txBody>
      </p:sp>
      <p:pic>
        <p:nvPicPr>
          <p:cNvPr id="13" name="Picture 12">
            <a:extLst>
              <a:ext uri="{FF2B5EF4-FFF2-40B4-BE49-F238E27FC236}">
                <a16:creationId xmlns:a16="http://schemas.microsoft.com/office/drawing/2014/main" id="{0EDA0620-02D2-2494-E02E-0DA237DBC802}"/>
              </a:ext>
            </a:extLst>
          </p:cNvPr>
          <p:cNvPicPr>
            <a:picLocks noChangeAspect="1"/>
          </p:cNvPicPr>
          <p:nvPr/>
        </p:nvPicPr>
        <p:blipFill>
          <a:blip r:embed="rId6"/>
          <a:stretch>
            <a:fillRect/>
          </a:stretch>
        </p:blipFill>
        <p:spPr>
          <a:xfrm>
            <a:off x="10056440" y="1663775"/>
            <a:ext cx="1728192" cy="1765225"/>
          </a:xfrm>
          <a:prstGeom prst="rect">
            <a:avLst/>
          </a:prstGeom>
        </p:spPr>
      </p:pic>
    </p:spTree>
    <p:extLst>
      <p:ext uri="{BB962C8B-B14F-4D97-AF65-F5344CB8AC3E}">
        <p14:creationId xmlns:p14="http://schemas.microsoft.com/office/powerpoint/2010/main" val="7683058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animEffect transition="in" filter="fade">
                                      <p:cBhvr>
                                        <p:cTn id="7" dur="500"/>
                                        <p:tgtEl>
                                          <p:spTgt spid="8">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5" end="5"/>
                                            </p:txEl>
                                          </p:spTgt>
                                        </p:tgtEl>
                                        <p:attrNameLst>
                                          <p:attrName>style.visibility</p:attrName>
                                        </p:attrNameLst>
                                      </p:cBhvr>
                                      <p:to>
                                        <p:strVal val="visible"/>
                                      </p:to>
                                    </p:set>
                                    <p:animEffect transition="in" filter="fade">
                                      <p:cBhvr>
                                        <p:cTn id="12" dur="500"/>
                                        <p:tgtEl>
                                          <p:spTgt spid="8">
                                            <p:txEl>
                                              <p:pRg st="5" end="5"/>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6" end="6"/>
                                            </p:txEl>
                                          </p:spTgt>
                                        </p:tgtEl>
                                        <p:attrNameLst>
                                          <p:attrName>style.visibility</p:attrName>
                                        </p:attrNameLst>
                                      </p:cBhvr>
                                      <p:to>
                                        <p:strVal val="visible"/>
                                      </p:to>
                                    </p:set>
                                    <p:animEffect transition="in" filter="fade">
                                      <p:cBhvr>
                                        <p:cTn id="15" dur="500"/>
                                        <p:tgtEl>
                                          <p:spTgt spid="8">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7" end="7"/>
                                            </p:txEl>
                                          </p:spTgt>
                                        </p:tgtEl>
                                        <p:attrNameLst>
                                          <p:attrName>style.visibility</p:attrName>
                                        </p:attrNameLst>
                                      </p:cBhvr>
                                      <p:to>
                                        <p:strVal val="visible"/>
                                      </p:to>
                                    </p:set>
                                    <p:animEffect transition="in" filter="fade">
                                      <p:cBhvr>
                                        <p:cTn id="20" dur="500"/>
                                        <p:tgtEl>
                                          <p:spTgt spid="8">
                                            <p:txEl>
                                              <p:pRg st="7" end="7"/>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animEffect transition="in" filter="fade">
                                      <p:cBhvr>
                                        <p:cTn id="23" dur="500"/>
                                        <p:tgtEl>
                                          <p:spTgt spid="8">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xEl>
                                              <p:pRg st="9" end="9"/>
                                            </p:txEl>
                                          </p:spTgt>
                                        </p:tgtEl>
                                        <p:attrNameLst>
                                          <p:attrName>style.visibility</p:attrName>
                                        </p:attrNameLst>
                                      </p:cBhvr>
                                      <p:to>
                                        <p:strVal val="visible"/>
                                      </p:to>
                                    </p:set>
                                    <p:animEffect transition="in" filter="fade">
                                      <p:cBhvr>
                                        <p:cTn id="26" dur="500"/>
                                        <p:tgtEl>
                                          <p:spTgt spid="8">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11" end="11"/>
                                            </p:txEl>
                                          </p:spTgt>
                                        </p:tgtEl>
                                        <p:attrNameLst>
                                          <p:attrName>style.visibility</p:attrName>
                                        </p:attrNameLst>
                                      </p:cBhvr>
                                      <p:to>
                                        <p:strVal val="visible"/>
                                      </p:to>
                                    </p:set>
                                    <p:animEffect transition="in" filter="fade">
                                      <p:cBhvr>
                                        <p:cTn id="31"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Оператор </a:t>
            </a:r>
            <a:r>
              <a:rPr lang="en-US" dirty="0" err="1"/>
              <a:t>reinterpret_cast</a:t>
            </a:r>
            <a:endParaRPr lang="ru-RU" dirty="0"/>
          </a:p>
        </p:txBody>
      </p:sp>
      <p:sp>
        <p:nvSpPr>
          <p:cNvPr id="3" name="Содержимое 2"/>
          <p:cNvSpPr>
            <a:spLocks noGrp="1"/>
          </p:cNvSpPr>
          <p:nvPr>
            <p:ph idx="1"/>
          </p:nvPr>
        </p:nvSpPr>
        <p:spPr/>
        <p:txBody>
          <a:bodyPr/>
          <a:lstStyle/>
          <a:p>
            <a:r>
              <a:rPr lang="ru-RU" dirty="0"/>
              <a:t>Может применяться для преобразования между целочисленными типами и указателями, а также между указателями на несвязанные друг с другом типы данных</a:t>
            </a:r>
          </a:p>
          <a:p>
            <a:r>
              <a:rPr lang="ru-RU" dirty="0"/>
              <a:t>Пригодится при прямой работе с памятью</a:t>
            </a:r>
          </a:p>
          <a:p>
            <a:pPr>
              <a:buNone/>
            </a:pPr>
            <a:endParaRPr lang="ru-RU" dirty="0"/>
          </a:p>
          <a:p>
            <a:endParaRPr lang="ru-RU" dirty="0"/>
          </a:p>
        </p:txBody>
      </p:sp>
    </p:spTree>
    <p:extLst>
      <p:ext uri="{BB962C8B-B14F-4D97-AF65-F5344CB8AC3E}">
        <p14:creationId xmlns:p14="http://schemas.microsoft.com/office/powerpoint/2010/main" val="796505221"/>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CB7F536-1F4E-4D59-BC85-EAA0F18AD84D}"/>
              </a:ext>
            </a:extLst>
          </p:cNvPr>
          <p:cNvSpPr/>
          <p:nvPr/>
        </p:nvSpPr>
        <p:spPr>
          <a:xfrm>
            <a:off x="838200" y="474345"/>
            <a:ext cx="10515600" cy="5909310"/>
          </a:xfrm>
          <a:prstGeom prst="rect">
            <a:avLst/>
          </a:prstGeom>
        </p:spPr>
        <p:txBody>
          <a:bodyPr wrap="square">
            <a:spAutoFit/>
          </a:bodyPr>
          <a:lstStyle/>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iostream</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cstdint</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r>
              <a:rPr lang="de-DE" b="0" dirty="0">
                <a:solidFill>
                  <a:srgbClr val="AF00DB"/>
                </a:solidFill>
                <a:effectLst/>
                <a:latin typeface="Consolas" panose="020B0609020204030204" pitchFamily="49" charset="0"/>
              </a:rPr>
              <a:t>#</a:t>
            </a:r>
            <a:r>
              <a:rPr lang="de-DE" b="0" dirty="0" err="1">
                <a:solidFill>
                  <a:srgbClr val="AF00DB"/>
                </a:solidFill>
                <a:effectLst/>
                <a:latin typeface="Consolas" panose="020B0609020204030204" pitchFamily="49" charset="0"/>
              </a:rPr>
              <a:t>include</a:t>
            </a:r>
            <a:r>
              <a:rPr lang="de-DE" b="0" dirty="0">
                <a:solidFill>
                  <a:srgbClr val="0000FF"/>
                </a:solidFill>
                <a:effectLst/>
                <a:latin typeface="Consolas" panose="020B0609020204030204" pitchFamily="49" charset="0"/>
              </a:rPr>
              <a:t> </a:t>
            </a:r>
            <a:r>
              <a:rPr lang="de-DE" b="0" dirty="0">
                <a:solidFill>
                  <a:srgbClr val="A31515"/>
                </a:solidFill>
                <a:effectLst/>
                <a:latin typeface="Consolas" panose="020B0609020204030204" pitchFamily="49" charset="0"/>
              </a:rPr>
              <a:t>&lt;</a:t>
            </a:r>
            <a:r>
              <a:rPr lang="de-DE" b="0" dirty="0" err="1">
                <a:solidFill>
                  <a:srgbClr val="A31515"/>
                </a:solidFill>
                <a:effectLst/>
                <a:latin typeface="Consolas" panose="020B0609020204030204" pitchFamily="49" charset="0"/>
              </a:rPr>
              <a:t>string</a:t>
            </a:r>
            <a:r>
              <a:rPr lang="de-DE" b="0" dirty="0">
                <a:solidFill>
                  <a:srgbClr val="A31515"/>
                </a:solidFill>
                <a:effectLst/>
                <a:latin typeface="Consolas" panose="020B0609020204030204" pitchFamily="49" charset="0"/>
              </a:rPr>
              <a:t>&gt;</a:t>
            </a:r>
            <a:endParaRPr lang="de-DE" b="0" dirty="0">
              <a:solidFill>
                <a:srgbClr val="3B3B3B"/>
              </a:solidFill>
              <a:effectLst/>
              <a:latin typeface="Consolas" panose="020B0609020204030204" pitchFamily="49" charset="0"/>
            </a:endParaRPr>
          </a:p>
          <a:p>
            <a:endParaRPr lang="de-DE" b="0" dirty="0">
              <a:solidFill>
                <a:srgbClr val="3B3B3B"/>
              </a:solidFill>
              <a:effectLst/>
              <a:latin typeface="Consolas" panose="020B0609020204030204" pitchFamily="49" charset="0"/>
            </a:endParaRPr>
          </a:p>
          <a:p>
            <a:r>
              <a:rPr lang="de-DE" b="0" dirty="0" err="1">
                <a:solidFill>
                  <a:srgbClr val="0000FF"/>
                </a:solidFill>
                <a:effectLst/>
                <a:latin typeface="Consolas" panose="020B0609020204030204" pitchFamily="49" charset="0"/>
              </a:rPr>
              <a:t>void</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ChangeString</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uintptr_t</a:t>
            </a:r>
            <a:r>
              <a:rPr lang="de-DE" b="0" dirty="0">
                <a:solidFill>
                  <a:srgbClr val="3B3B3B"/>
                </a:solidFill>
                <a:effectLst/>
                <a:latin typeface="Consolas" panose="020B0609020204030204" pitchFamily="49" charset="0"/>
              </a:rPr>
              <a:t> </a:t>
            </a:r>
            <a:r>
              <a:rPr lang="de-DE" b="0" dirty="0">
                <a:solidFill>
                  <a:srgbClr val="001080"/>
                </a:solidFill>
                <a:effectLst/>
                <a:latin typeface="Consolas" panose="020B0609020204030204" pitchFamily="49" charset="0"/>
              </a:rPr>
              <a:t>p</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pstr</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err="1">
                <a:solidFill>
                  <a:srgbClr val="0000FF"/>
                </a:solidFill>
                <a:effectLst/>
                <a:latin typeface="Consolas" panose="020B0609020204030204" pitchFamily="49" charset="0"/>
              </a:rPr>
              <a:t>reinterpret_cast</a:t>
            </a:r>
            <a:r>
              <a:rPr lang="de-DE" b="0" dirty="0">
                <a:solidFill>
                  <a:srgbClr val="000000"/>
                </a:solidFill>
                <a:effectLst/>
                <a:latin typeface="Consolas" panose="020B0609020204030204" pitchFamily="49" charset="0"/>
              </a:rPr>
              <a:t>&lt;</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a:solidFill>
                  <a:srgbClr val="001080"/>
                </a:solidFill>
                <a:effectLst/>
                <a:latin typeface="Consolas" panose="020B0609020204030204" pitchFamily="49" charset="0"/>
              </a:rPr>
              <a:t>p</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err="1">
                <a:solidFill>
                  <a:srgbClr val="001080"/>
                </a:solidFill>
                <a:effectLst/>
                <a:latin typeface="Consolas" panose="020B0609020204030204" pitchFamily="49" charset="0"/>
              </a:rPr>
              <a:t>pstr</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"Goodbye"</a:t>
            </a:r>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a:t>
            </a:r>
          </a:p>
          <a:p>
            <a:br>
              <a:rPr lang="de-DE" b="0" dirty="0">
                <a:solidFill>
                  <a:srgbClr val="3B3B3B"/>
                </a:solidFill>
                <a:effectLst/>
                <a:latin typeface="Consolas" panose="020B0609020204030204" pitchFamily="49" charset="0"/>
              </a:rPr>
            </a:br>
            <a:r>
              <a:rPr lang="de-DE" b="0" dirty="0" err="1">
                <a:solidFill>
                  <a:srgbClr val="0000FF"/>
                </a:solidFill>
                <a:effectLst/>
                <a:latin typeface="Consolas" panose="020B0609020204030204" pitchFamily="49" charset="0"/>
              </a:rPr>
              <a:t>int</a:t>
            </a:r>
            <a:r>
              <a:rPr lang="de-DE"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main</a:t>
            </a:r>
            <a:r>
              <a:rPr lang="de-DE" b="0" dirty="0">
                <a:solidFill>
                  <a:srgbClr val="3B3B3B"/>
                </a:solidFill>
                <a:effectLst/>
                <a:latin typeface="Consolas" panose="020B0609020204030204" pitchFamily="49" charset="0"/>
              </a:rPr>
              <a:t>()</a:t>
            </a:r>
            <a:endParaRPr lang="ru-RU"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a:t>
            </a: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267F99"/>
                </a:solidFill>
                <a:effectLst/>
                <a:latin typeface="Consolas" panose="020B0609020204030204" pitchFamily="49" charset="0"/>
              </a:rPr>
              <a:t>string</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name</a:t>
            </a:r>
            <a:r>
              <a:rPr lang="de-DE" b="0" dirty="0">
                <a:solidFill>
                  <a:srgbClr val="3B3B3B"/>
                </a:solidFill>
                <a:effectLst/>
                <a:latin typeface="Consolas" panose="020B0609020204030204" pitchFamily="49" charset="0"/>
              </a:rPr>
              <a:t> </a:t>
            </a:r>
            <a:r>
              <a:rPr lang="de-DE" b="0" dirty="0">
                <a:solidFill>
                  <a:srgbClr val="000000"/>
                </a:solidFill>
                <a:effectLst/>
                <a:latin typeface="Consolas" panose="020B0609020204030204" pitchFamily="49" charset="0"/>
              </a:rPr>
              <a:t>=</a:t>
            </a:r>
            <a:r>
              <a:rPr lang="de-DE" b="0" dirty="0">
                <a:solidFill>
                  <a:srgbClr val="3B3B3B"/>
                </a:solidFill>
                <a:effectLst/>
                <a:latin typeface="Consolas" panose="020B0609020204030204" pitchFamily="49" charset="0"/>
              </a:rPr>
              <a:t> </a:t>
            </a:r>
            <a:r>
              <a:rPr lang="de-DE" b="0" dirty="0">
                <a:solidFill>
                  <a:srgbClr val="A31515"/>
                </a:solidFill>
                <a:effectLst/>
                <a:latin typeface="Consolas" panose="020B0609020204030204" pitchFamily="49" charset="0"/>
              </a:rPr>
              <a:t>"Hello"</a:t>
            </a:r>
            <a:r>
              <a:rPr lang="de-DE" b="0" dirty="0">
                <a:solidFill>
                  <a:srgbClr val="3B3B3B"/>
                </a:solidFill>
                <a:effectLst/>
                <a:latin typeface="Consolas" panose="020B0609020204030204" pitchFamily="49" charset="0"/>
              </a:rPr>
              <a:t>;</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Так нельзя</a:t>
            </a:r>
            <a:r>
              <a:rPr lang="ru-RU" dirty="0">
                <a:solidFill>
                  <a:srgbClr val="008000"/>
                </a:solidFill>
                <a:latin typeface="Consolas" panose="020B0609020204030204" pitchFamily="49" charset="0"/>
              </a:rPr>
              <a:t>, так как </a:t>
            </a:r>
            <a:r>
              <a:rPr lang="en-US" dirty="0" err="1">
                <a:solidFill>
                  <a:srgbClr val="008000"/>
                </a:solidFill>
                <a:latin typeface="Consolas" panose="020B0609020204030204" pitchFamily="49" charset="0"/>
              </a:rPr>
              <a:t>uintptr_t</a:t>
            </a:r>
            <a:r>
              <a:rPr lang="en-US" dirty="0">
                <a:solidFill>
                  <a:srgbClr val="008000"/>
                </a:solidFill>
                <a:latin typeface="Consolas" panose="020B0609020204030204" pitchFamily="49" charset="0"/>
              </a:rPr>
              <a:t> </a:t>
            </a:r>
            <a:r>
              <a:rPr lang="ru-RU" dirty="0">
                <a:solidFill>
                  <a:srgbClr val="008000"/>
                </a:solidFill>
                <a:latin typeface="Consolas" panose="020B0609020204030204" pitchFamily="49" charset="0"/>
              </a:rPr>
              <a:t>и </a:t>
            </a:r>
            <a:r>
              <a:rPr lang="en-US" dirty="0">
                <a:solidFill>
                  <a:srgbClr val="008000"/>
                </a:solidFill>
                <a:latin typeface="Consolas" panose="020B0609020204030204" pitchFamily="49" charset="0"/>
              </a:rPr>
              <a:t>std::string* </a:t>
            </a:r>
            <a:r>
              <a:rPr lang="ru-RU" dirty="0">
                <a:solidFill>
                  <a:srgbClr val="008000"/>
                </a:solidFill>
                <a:latin typeface="Consolas" panose="020B0609020204030204" pitchFamily="49" charset="0"/>
              </a:rPr>
              <a:t>-</a:t>
            </a:r>
            <a:r>
              <a:rPr lang="en-US" dirty="0">
                <a:solidFill>
                  <a:srgbClr val="008000"/>
                </a:solidFill>
                <a:latin typeface="Consolas" panose="020B0609020204030204" pitchFamily="49" charset="0"/>
              </a:rPr>
              <a:t> </a:t>
            </a:r>
            <a:r>
              <a:rPr lang="ru-RU" dirty="0">
                <a:solidFill>
                  <a:srgbClr val="008000"/>
                </a:solidFill>
                <a:latin typeface="Consolas" panose="020B0609020204030204" pitchFamily="49" charset="0"/>
              </a:rPr>
              <a:t>разные типы</a:t>
            </a:r>
            <a:endParaRPr lang="ru-RU" b="0" dirty="0">
              <a:solidFill>
                <a:srgbClr val="3B3B3B"/>
              </a:solidFill>
              <a:effectLst/>
              <a:latin typeface="Consolas" panose="020B0609020204030204" pitchFamily="49" charset="0"/>
            </a:endParaRPr>
          </a:p>
          <a:p>
            <a:r>
              <a:rPr lang="ru-RU" b="0" dirty="0">
                <a:solidFill>
                  <a:srgbClr val="008000"/>
                </a:solidFill>
                <a:effectLst/>
                <a:latin typeface="Consolas" panose="020B0609020204030204" pitchFamily="49" charset="0"/>
              </a:rPr>
              <a:t>    // </a:t>
            </a:r>
            <a:r>
              <a:rPr lang="de-DE" b="0" dirty="0" err="1">
                <a:solidFill>
                  <a:srgbClr val="008000"/>
                </a:solidFill>
                <a:effectLst/>
                <a:latin typeface="Consolas" panose="020B0609020204030204" pitchFamily="49" charset="0"/>
              </a:rPr>
              <a:t>ChangeString</a:t>
            </a:r>
            <a:r>
              <a:rPr lang="de-DE" b="0" dirty="0">
                <a:solidFill>
                  <a:srgbClr val="008000"/>
                </a:solidFill>
                <a:effectLst/>
                <a:latin typeface="Consolas" panose="020B0609020204030204" pitchFamily="49" charset="0"/>
              </a:rPr>
              <a:t>(&amp;</a:t>
            </a:r>
            <a:r>
              <a:rPr lang="de-DE" b="0" dirty="0" err="1">
                <a:solidFill>
                  <a:srgbClr val="008000"/>
                </a:solidFill>
                <a:effectLst/>
                <a:latin typeface="Consolas" panose="020B0609020204030204" pitchFamily="49" charset="0"/>
              </a:rPr>
              <a:t>name</a:t>
            </a:r>
            <a:r>
              <a:rPr lang="de-DE" b="0" dirty="0">
                <a:solidFill>
                  <a:srgbClr val="008000"/>
                </a:solidFill>
                <a:effectLst/>
                <a:latin typeface="Consolas" panose="020B0609020204030204" pitchFamily="49" charset="0"/>
              </a:rPr>
              <a:t>);</a:t>
            </a:r>
            <a:endParaRPr lang="de-DE"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    </a:t>
            </a:r>
          </a:p>
          <a:p>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Так можно</a:t>
            </a:r>
            <a:endParaRPr lang="ru-RU" b="0" dirty="0">
              <a:solidFill>
                <a:srgbClr val="3B3B3B"/>
              </a:solidFill>
              <a:effectLst/>
              <a:latin typeface="Consolas" panose="020B0609020204030204" pitchFamily="49" charset="0"/>
            </a:endParaRPr>
          </a:p>
          <a:p>
            <a:r>
              <a:rPr lang="ru-RU" b="0" dirty="0">
                <a:solidFill>
                  <a:srgbClr val="3B3B3B"/>
                </a:solidFill>
                <a:effectLst/>
                <a:latin typeface="Consolas" panose="020B0609020204030204" pitchFamily="49" charset="0"/>
              </a:rPr>
              <a:t>    </a:t>
            </a:r>
            <a:r>
              <a:rPr lang="de-DE" b="0" dirty="0" err="1">
                <a:solidFill>
                  <a:srgbClr val="795E26"/>
                </a:solidFill>
                <a:effectLst/>
                <a:latin typeface="Consolas" panose="020B0609020204030204" pitchFamily="49" charset="0"/>
              </a:rPr>
              <a:t>ChangeString</a:t>
            </a:r>
            <a:r>
              <a:rPr lang="de-DE" b="0" dirty="0">
                <a:solidFill>
                  <a:srgbClr val="3B3B3B"/>
                </a:solidFill>
                <a:effectLst/>
                <a:latin typeface="Consolas" panose="020B0609020204030204" pitchFamily="49" charset="0"/>
              </a:rPr>
              <a:t>(</a:t>
            </a:r>
            <a:r>
              <a:rPr lang="de-DE" b="0" dirty="0" err="1">
                <a:solidFill>
                  <a:srgbClr val="0000FF"/>
                </a:solidFill>
                <a:effectLst/>
                <a:latin typeface="Consolas" panose="020B0609020204030204" pitchFamily="49" charset="0"/>
              </a:rPr>
              <a:t>reinterpret_cast</a:t>
            </a:r>
            <a:r>
              <a:rPr lang="de-DE" b="0" dirty="0">
                <a:solidFill>
                  <a:srgbClr val="000000"/>
                </a:solidFill>
                <a:effectLst/>
                <a:latin typeface="Consolas" panose="020B0609020204030204" pitchFamily="49" charset="0"/>
              </a:rPr>
              <a:t>&lt;</a:t>
            </a:r>
            <a:r>
              <a:rPr lang="de-DE" b="0" dirty="0" err="1">
                <a:solidFill>
                  <a:srgbClr val="267F99"/>
                </a:solidFill>
                <a:effectLst/>
                <a:latin typeface="Consolas" panose="020B0609020204030204" pitchFamily="49" charset="0"/>
              </a:rPr>
              <a:t>uint</a:t>
            </a:r>
            <a:r>
              <a:rPr lang="en-US" dirty="0" err="1">
                <a:solidFill>
                  <a:srgbClr val="267F99"/>
                </a:solidFill>
                <a:latin typeface="Consolas" panose="020B0609020204030204" pitchFamily="49" charset="0"/>
              </a:rPr>
              <a:t>ptr</a:t>
            </a:r>
            <a:r>
              <a:rPr lang="de-DE" b="0" dirty="0">
                <a:solidFill>
                  <a:srgbClr val="267F99"/>
                </a:solidFill>
                <a:effectLst/>
                <a:latin typeface="Consolas" panose="020B0609020204030204" pitchFamily="49" charset="0"/>
              </a:rPr>
              <a:t>_t</a:t>
            </a:r>
            <a:r>
              <a:rPr lang="de-DE" b="0" dirty="0">
                <a:solidFill>
                  <a:srgbClr val="000000"/>
                </a:solidFill>
                <a:effectLst/>
                <a:latin typeface="Consolas" panose="020B0609020204030204" pitchFamily="49" charset="0"/>
              </a:rPr>
              <a:t>&gt;</a:t>
            </a:r>
            <a:r>
              <a:rPr lang="de-DE" b="0" dirty="0">
                <a:solidFill>
                  <a:srgbClr val="3B3B3B"/>
                </a:solidFill>
                <a:effectLst/>
                <a:latin typeface="Consolas" panose="020B0609020204030204" pitchFamily="49" charset="0"/>
              </a:rPr>
              <a:t>(</a:t>
            </a:r>
            <a:r>
              <a:rPr lang="de-DE" b="0" dirty="0">
                <a:solidFill>
                  <a:srgbClr val="000000"/>
                </a:solidFill>
                <a:effectLst/>
                <a:latin typeface="Consolas" panose="020B0609020204030204" pitchFamily="49" charset="0"/>
              </a:rPr>
              <a:t>&amp;</a:t>
            </a:r>
            <a:r>
              <a:rPr lang="de-DE" b="0" dirty="0" err="1">
                <a:solidFill>
                  <a:srgbClr val="001080"/>
                </a:solidFill>
                <a:effectLst/>
                <a:latin typeface="Consolas" panose="020B0609020204030204" pitchFamily="49" charset="0"/>
              </a:rPr>
              <a:t>name</a:t>
            </a:r>
            <a:r>
              <a:rPr lang="de-DE" b="0" dirty="0">
                <a:solidFill>
                  <a:srgbClr val="3B3B3B"/>
                </a:solidFill>
                <a:effectLst/>
                <a:latin typeface="Consolas" panose="020B0609020204030204" pitchFamily="49" charset="0"/>
              </a:rPr>
              <a:t>));</a:t>
            </a:r>
          </a:p>
          <a:p>
            <a:endParaRPr lang="ru-RU"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001080"/>
                </a:solidFill>
                <a:effectLst/>
                <a:latin typeface="Consolas" panose="020B0609020204030204" pitchFamily="49" charset="0"/>
              </a:rPr>
              <a:t>cout</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001080"/>
                </a:solidFill>
                <a:effectLst/>
                <a:latin typeface="Consolas" panose="020B0609020204030204" pitchFamily="49" charset="0"/>
              </a:rPr>
              <a:t>name</a:t>
            </a:r>
            <a:r>
              <a:rPr lang="de-DE" b="0" dirty="0">
                <a:solidFill>
                  <a:srgbClr val="3B3B3B"/>
                </a:solidFill>
                <a:effectLst/>
                <a:latin typeface="Consolas" panose="020B0609020204030204" pitchFamily="49" charset="0"/>
              </a:rPr>
              <a:t> </a:t>
            </a:r>
            <a:r>
              <a:rPr lang="de-DE" b="0" dirty="0">
                <a:solidFill>
                  <a:srgbClr val="795E26"/>
                </a:solidFill>
                <a:effectLst/>
                <a:latin typeface="Consolas" panose="020B0609020204030204" pitchFamily="49" charset="0"/>
              </a:rPr>
              <a:t>&lt;&lt;</a:t>
            </a:r>
            <a:r>
              <a:rPr lang="de-DE" b="0" dirty="0">
                <a:solidFill>
                  <a:srgbClr val="3B3B3B"/>
                </a:solidFill>
                <a:effectLst/>
                <a:latin typeface="Consolas" panose="020B0609020204030204" pitchFamily="49" charset="0"/>
              </a:rPr>
              <a:t> </a:t>
            </a:r>
            <a:r>
              <a:rPr lang="de-DE" b="0" dirty="0" err="1">
                <a:solidFill>
                  <a:srgbClr val="267F99"/>
                </a:solidFill>
                <a:effectLst/>
                <a:latin typeface="Consolas" panose="020B0609020204030204" pitchFamily="49" charset="0"/>
              </a:rPr>
              <a:t>std</a:t>
            </a:r>
            <a:r>
              <a:rPr lang="de-DE" b="0" dirty="0">
                <a:solidFill>
                  <a:srgbClr val="3B3B3B"/>
                </a:solidFill>
                <a:effectLst/>
                <a:latin typeface="Consolas" panose="020B0609020204030204" pitchFamily="49" charset="0"/>
              </a:rPr>
              <a:t>::</a:t>
            </a:r>
            <a:r>
              <a:rPr lang="de-DE" b="0" dirty="0" err="1">
                <a:solidFill>
                  <a:srgbClr val="795E26"/>
                </a:solidFill>
                <a:effectLst/>
                <a:latin typeface="Consolas" panose="020B0609020204030204" pitchFamily="49" charset="0"/>
              </a:rPr>
              <a:t>endl</a:t>
            </a:r>
            <a:r>
              <a:rPr lang="de-DE" b="0" dirty="0">
                <a:solidFill>
                  <a:srgbClr val="3B3B3B"/>
                </a:solidFill>
                <a:effectLst/>
                <a:latin typeface="Consolas" panose="020B0609020204030204" pitchFamily="49" charset="0"/>
              </a:rPr>
              <a:t>;</a:t>
            </a:r>
            <a:r>
              <a:rPr lang="de-DE"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Выведет </a:t>
            </a:r>
            <a:r>
              <a:rPr lang="de-DE" b="0" dirty="0">
                <a:solidFill>
                  <a:srgbClr val="008000"/>
                </a:solidFill>
                <a:effectLst/>
                <a:latin typeface="Consolas" panose="020B0609020204030204" pitchFamily="49" charset="0"/>
              </a:rPr>
              <a:t>Goodbye</a:t>
            </a:r>
            <a:endParaRPr lang="de-DE" b="0" dirty="0">
              <a:solidFill>
                <a:srgbClr val="3B3B3B"/>
              </a:solidFill>
              <a:effectLst/>
              <a:latin typeface="Consolas" panose="020B0609020204030204" pitchFamily="49" charset="0"/>
            </a:endParaRPr>
          </a:p>
          <a:p>
            <a:r>
              <a:rPr lang="de-DE"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3741613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1" end="11"/>
                                            </p:txEl>
                                          </p:spTgt>
                                        </p:tgtEl>
                                        <p:attrNameLst>
                                          <p:attrName>style.visibility</p:attrName>
                                        </p:attrNameLst>
                                      </p:cBhvr>
                                      <p:to>
                                        <p:strVal val="visible"/>
                                      </p:to>
                                    </p:set>
                                    <p:animEffect transition="in" filter="fade">
                                      <p:cBhvr>
                                        <p:cTn id="7" dur="500"/>
                                        <p:tgtEl>
                                          <p:spTgt spid="5">
                                            <p:txEl>
                                              <p:pRg st="11" end="1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8" end="8"/>
                                            </p:txEl>
                                          </p:spTgt>
                                        </p:tgtEl>
                                        <p:attrNameLst>
                                          <p:attrName>style.visibility</p:attrName>
                                        </p:attrNameLst>
                                      </p:cBhvr>
                                      <p:to>
                                        <p:strVal val="visible"/>
                                      </p:to>
                                    </p:set>
                                    <p:animEffect transition="in" filter="fade">
                                      <p:cBhvr>
                                        <p:cTn id="12" dur="500"/>
                                        <p:tgtEl>
                                          <p:spTgt spid="5">
                                            <p:txEl>
                                              <p:pRg st="8" end="8"/>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animEffect transition="in" filter="fade">
                                      <p:cBhvr>
                                        <p:cTn id="15" dur="500"/>
                                        <p:tgtEl>
                                          <p:spTgt spid="5">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5" end="5"/>
                                            </p:txEl>
                                          </p:spTgt>
                                        </p:tgtEl>
                                        <p:attrNameLst>
                                          <p:attrName>style.visibility</p:attrName>
                                        </p:attrNameLst>
                                      </p:cBhvr>
                                      <p:to>
                                        <p:strVal val="visible"/>
                                      </p:to>
                                    </p:set>
                                    <p:animEffect transition="in" filter="fade">
                                      <p:cBhvr>
                                        <p:cTn id="18" dur="500"/>
                                        <p:tgtEl>
                                          <p:spTgt spid="5">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12" end="12"/>
                                            </p:txEl>
                                          </p:spTgt>
                                        </p:tgtEl>
                                        <p:attrNameLst>
                                          <p:attrName>style.visibility</p:attrName>
                                        </p:attrNameLst>
                                      </p:cBhvr>
                                      <p:to>
                                        <p:strVal val="visible"/>
                                      </p:to>
                                    </p:set>
                                    <p:animEffect transition="in" filter="fade">
                                      <p:cBhvr>
                                        <p:cTn id="23" dur="500"/>
                                        <p:tgtEl>
                                          <p:spTgt spid="5">
                                            <p:txEl>
                                              <p:pRg st="12" end="1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13" end="13"/>
                                            </p:txEl>
                                          </p:spTgt>
                                        </p:tgtEl>
                                        <p:attrNameLst>
                                          <p:attrName>style.visibility</p:attrName>
                                        </p:attrNameLst>
                                      </p:cBhvr>
                                      <p:to>
                                        <p:strVal val="visible"/>
                                      </p:to>
                                    </p:set>
                                    <p:animEffect transition="in" filter="fade">
                                      <p:cBhvr>
                                        <p:cTn id="26" dur="500"/>
                                        <p:tgtEl>
                                          <p:spTgt spid="5">
                                            <p:txEl>
                                              <p:pRg st="13" end="1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5" end="15"/>
                                            </p:txEl>
                                          </p:spTgt>
                                        </p:tgtEl>
                                        <p:attrNameLst>
                                          <p:attrName>style.visibility</p:attrName>
                                        </p:attrNameLst>
                                      </p:cBhvr>
                                      <p:to>
                                        <p:strVal val="visible"/>
                                      </p:to>
                                    </p:set>
                                    <p:animEffect transition="in" filter="fade">
                                      <p:cBhvr>
                                        <p:cTn id="31" dur="500"/>
                                        <p:tgtEl>
                                          <p:spTgt spid="5">
                                            <p:txEl>
                                              <p:pRg st="15" end="1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16" end="16"/>
                                            </p:txEl>
                                          </p:spTgt>
                                        </p:tgtEl>
                                        <p:attrNameLst>
                                          <p:attrName>style.visibility</p:attrName>
                                        </p:attrNameLst>
                                      </p:cBhvr>
                                      <p:to>
                                        <p:strVal val="visible"/>
                                      </p:to>
                                    </p:set>
                                    <p:animEffect transition="in" filter="fade">
                                      <p:cBhvr>
                                        <p:cTn id="34" dur="500"/>
                                        <p:tgtEl>
                                          <p:spTgt spid="5">
                                            <p:txEl>
                                              <p:pRg st="16" end="1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Effect transition="in" filter="fade">
                                      <p:cBhvr>
                                        <p:cTn id="39" dur="500"/>
                                        <p:tgtEl>
                                          <p:spTgt spid="5">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
                                            <p:txEl>
                                              <p:pRg st="7" end="7"/>
                                            </p:txEl>
                                          </p:spTgt>
                                        </p:tgtEl>
                                        <p:attrNameLst>
                                          <p:attrName>style.visibility</p:attrName>
                                        </p:attrNameLst>
                                      </p:cBhvr>
                                      <p:to>
                                        <p:strVal val="visible"/>
                                      </p:to>
                                    </p:set>
                                    <p:animEffect transition="in" filter="fade">
                                      <p:cBhvr>
                                        <p:cTn id="44" dur="500"/>
                                        <p:tgtEl>
                                          <p:spTgt spid="5">
                                            <p:txEl>
                                              <p:pRg st="7" end="7"/>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xEl>
                                              <p:pRg st="18" end="18"/>
                                            </p:txEl>
                                          </p:spTgt>
                                        </p:tgtEl>
                                        <p:attrNameLst>
                                          <p:attrName>style.visibility</p:attrName>
                                        </p:attrNameLst>
                                      </p:cBhvr>
                                      <p:to>
                                        <p:strVal val="visible"/>
                                      </p:to>
                                    </p:set>
                                    <p:animEffect transition="in" filter="fade">
                                      <p:cBhvr>
                                        <p:cTn id="49" dur="500"/>
                                        <p:tgtEl>
                                          <p:spTgt spid="5">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Оператор </a:t>
            </a:r>
            <a:r>
              <a:rPr lang="en-US" dirty="0" err="1"/>
              <a:t>dynamic_cast</a:t>
            </a:r>
            <a:endParaRPr lang="ru-RU" dirty="0"/>
          </a:p>
        </p:txBody>
      </p:sp>
      <p:sp>
        <p:nvSpPr>
          <p:cNvPr id="3" name="Содержимое 2"/>
          <p:cNvSpPr>
            <a:spLocks noGrp="1"/>
          </p:cNvSpPr>
          <p:nvPr>
            <p:ph idx="1"/>
          </p:nvPr>
        </p:nvSpPr>
        <p:spPr/>
        <p:txBody>
          <a:bodyPr/>
          <a:lstStyle/>
          <a:p>
            <a:r>
              <a:rPr lang="ru-RU" dirty="0"/>
              <a:t>Применяется для динамического преобразования типов в пределах иерархии классов</a:t>
            </a:r>
          </a:p>
          <a:p>
            <a:r>
              <a:rPr lang="en-US" dirty="0"/>
              <a:t>C </a:t>
            </a:r>
            <a:r>
              <a:rPr lang="en-US" dirty="0" err="1"/>
              <a:t>dynamic_cast</a:t>
            </a:r>
            <a:r>
              <a:rPr lang="en-US" dirty="0"/>
              <a:t> </a:t>
            </a:r>
            <a:r>
              <a:rPr lang="ru-RU" dirty="0"/>
              <a:t>познакомимся, когда будем проходить наследование</a:t>
            </a:r>
          </a:p>
        </p:txBody>
      </p:sp>
    </p:spTree>
    <p:extLst>
      <p:ext uri="{BB962C8B-B14F-4D97-AF65-F5344CB8AC3E}">
        <p14:creationId xmlns:p14="http://schemas.microsoft.com/office/powerpoint/2010/main" val="14997246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dirty="0"/>
              <a:t>Управление выполнением программы</a:t>
            </a:r>
          </a:p>
        </p:txBody>
      </p:sp>
      <p:sp>
        <p:nvSpPr>
          <p:cNvPr id="4" name="Текст 3"/>
          <p:cNvSpPr>
            <a:spLocks noGrp="1"/>
          </p:cNvSpPr>
          <p:nvPr>
            <p:ph type="body" idx="1"/>
          </p:nvPr>
        </p:nvSpPr>
        <p:spPr/>
        <p:txBody>
          <a:bodyPr/>
          <a:lstStyle/>
          <a:p>
            <a:endParaRPr lang="ru-RU"/>
          </a:p>
        </p:txBody>
      </p:sp>
    </p:spTree>
    <p:extLst>
      <p:ext uri="{BB962C8B-B14F-4D97-AF65-F5344CB8AC3E}">
        <p14:creationId xmlns:p14="http://schemas.microsoft.com/office/powerpoint/2010/main" val="293407987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ru-RU"/>
              <a:t>Инструкции и блоки</a:t>
            </a:r>
          </a:p>
        </p:txBody>
      </p:sp>
      <p:sp>
        <p:nvSpPr>
          <p:cNvPr id="52227" name="Rectangle 3"/>
          <p:cNvSpPr>
            <a:spLocks noGrp="1" noChangeArrowheads="1"/>
          </p:cNvSpPr>
          <p:nvPr>
            <p:ph idx="1"/>
          </p:nvPr>
        </p:nvSpPr>
        <p:spPr/>
        <p:txBody>
          <a:bodyPr>
            <a:normAutofit/>
          </a:bodyPr>
          <a:lstStyle/>
          <a:p>
            <a:pPr eaLnBrk="1" hangingPunct="1">
              <a:lnSpc>
                <a:spcPct val="80000"/>
              </a:lnSpc>
            </a:pPr>
            <a:r>
              <a:rPr lang="ru-RU" sz="2800" dirty="0"/>
              <a:t>Выражение (например, </a:t>
            </a:r>
            <a:r>
              <a:rPr lang="en-US" sz="2800" dirty="0"/>
              <a:t>x = 0) </a:t>
            </a:r>
            <a:r>
              <a:rPr lang="ru-RU" sz="2800" dirty="0"/>
              <a:t>становится инструкцией, если в конце поставить точку с запятой</a:t>
            </a:r>
          </a:p>
          <a:p>
            <a:pPr lvl="1" eaLnBrk="1" hangingPunct="1">
              <a:lnSpc>
                <a:spcPct val="80000"/>
              </a:lnSpc>
            </a:pPr>
            <a:r>
              <a:rPr lang="en-US" dirty="0"/>
              <a:t>x = a + b;</a:t>
            </a:r>
          </a:p>
          <a:p>
            <a:pPr lvl="1" eaLnBrk="1" hangingPunct="1">
              <a:lnSpc>
                <a:spcPct val="80000"/>
              </a:lnSpc>
            </a:pPr>
            <a:r>
              <a:rPr lang="en-US" dirty="0"/>
              <a:t>std::</a:t>
            </a:r>
            <a:r>
              <a:rPr lang="en-US" dirty="0" err="1"/>
              <a:t>cout</a:t>
            </a:r>
            <a:r>
              <a:rPr lang="en-US" dirty="0"/>
              <a:t> &lt;&lt; "Hello";</a:t>
            </a:r>
          </a:p>
          <a:p>
            <a:pPr lvl="1" eaLnBrk="1" hangingPunct="1">
              <a:lnSpc>
                <a:spcPct val="80000"/>
              </a:lnSpc>
            </a:pPr>
            <a:r>
              <a:rPr lang="en-US" dirty="0" err="1"/>
              <a:t>DrawCat</a:t>
            </a:r>
            <a:r>
              <a:rPr lang="en-US" dirty="0"/>
              <a:t>(cat);</a:t>
            </a:r>
          </a:p>
          <a:p>
            <a:pPr eaLnBrk="1" hangingPunct="1">
              <a:lnSpc>
                <a:spcPct val="80000"/>
              </a:lnSpc>
            </a:pPr>
            <a:r>
              <a:rPr lang="ru-RU" sz="2800" dirty="0"/>
              <a:t>Фигурные скобки </a:t>
            </a:r>
            <a:r>
              <a:rPr lang="ru-RU" sz="2800" b="1" dirty="0"/>
              <a:t>{</a:t>
            </a:r>
            <a:r>
              <a:rPr lang="ru-RU" sz="2800" dirty="0"/>
              <a:t> и </a:t>
            </a:r>
            <a:r>
              <a:rPr lang="ru-RU" sz="2800" b="1" dirty="0"/>
              <a:t>}</a:t>
            </a:r>
            <a:r>
              <a:rPr lang="ru-RU" sz="2800" dirty="0"/>
              <a:t> используются для объединения объявлений и инструкций в </a:t>
            </a:r>
            <a:r>
              <a:rPr lang="ru-RU" sz="2800" b="1" i="1" dirty="0"/>
              <a:t>составную инструкцию</a:t>
            </a:r>
            <a:r>
              <a:rPr lang="ru-RU" sz="2800" dirty="0"/>
              <a:t>, или </a:t>
            </a:r>
            <a:r>
              <a:rPr lang="ru-RU" sz="2800" b="1" i="1" dirty="0"/>
              <a:t>блок</a:t>
            </a:r>
            <a:r>
              <a:rPr lang="ru-RU" sz="2800" dirty="0"/>
              <a:t> </a:t>
            </a:r>
            <a:endParaRPr lang="en-US" sz="2800" dirty="0"/>
          </a:p>
          <a:p>
            <a:pPr lvl="1" eaLnBrk="1" hangingPunct="1">
              <a:lnSpc>
                <a:spcPct val="80000"/>
              </a:lnSpc>
            </a:pPr>
            <a:r>
              <a:rPr lang="ru-RU" dirty="0"/>
              <a:t>с </a:t>
            </a:r>
            <a:r>
              <a:rPr lang="ru-RU" dirty="0" err="1"/>
              <a:t>т.з</a:t>
            </a:r>
            <a:r>
              <a:rPr lang="ru-RU" dirty="0"/>
              <a:t>. синтаксиса языка блок воспринимается как одна инструкция</a:t>
            </a:r>
          </a:p>
        </p:txBody>
      </p:sp>
    </p:spTree>
    <p:custDataLst>
      <p:tags r:id="rId1"/>
    </p:custDataLst>
    <p:extLst>
      <p:ext uri="{BB962C8B-B14F-4D97-AF65-F5344CB8AC3E}">
        <p14:creationId xmlns:p14="http://schemas.microsoft.com/office/powerpoint/2010/main" val="322329869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Блоки и область видимости</a:t>
            </a:r>
          </a:p>
        </p:txBody>
      </p:sp>
      <p:sp>
        <p:nvSpPr>
          <p:cNvPr id="3" name="Содержимое 2"/>
          <p:cNvSpPr>
            <a:spLocks noGrp="1"/>
          </p:cNvSpPr>
          <p:nvPr>
            <p:ph idx="1"/>
          </p:nvPr>
        </p:nvSpPr>
        <p:spPr/>
        <p:txBody>
          <a:bodyPr>
            <a:normAutofit/>
          </a:bodyPr>
          <a:lstStyle/>
          <a:p>
            <a:r>
              <a:rPr lang="ru-RU" dirty="0"/>
              <a:t>Блок создаёт новую область видимости переменных, которые в нём объявлены</a:t>
            </a:r>
            <a:endParaRPr lang="ru-RU" sz="2800" dirty="0"/>
          </a:p>
          <a:p>
            <a:r>
              <a:rPr lang="ru-RU" sz="2800" dirty="0"/>
              <a:t>При покидании блока видимости переменная уничтожается, а занимаемая ею область памяти – освобождается</a:t>
            </a:r>
          </a:p>
        </p:txBody>
      </p:sp>
      <p:sp>
        <p:nvSpPr>
          <p:cNvPr id="4" name="TextBox 3"/>
          <p:cNvSpPr txBox="1"/>
          <p:nvPr/>
        </p:nvSpPr>
        <p:spPr>
          <a:xfrm>
            <a:off x="2063552" y="3573016"/>
            <a:ext cx="4248472" cy="2446824"/>
          </a:xfrm>
          <a:prstGeom prst="rect">
            <a:avLst/>
          </a:prstGeom>
          <a:noFill/>
        </p:spPr>
        <p:txBody>
          <a:bodyPr wrap="square" rtlCol="0">
            <a:spAutoFit/>
          </a:bodyPr>
          <a:lstStyle/>
          <a:p>
            <a:pPr defTabSz="358775"/>
            <a:r>
              <a:rPr lang="en-US" sz="1700" b="1" dirty="0" err="1">
                <a:latin typeface="Courier New" pitchFamily="49" charset="0"/>
                <a:cs typeface="Courier New" pitchFamily="49" charset="0"/>
              </a:rPr>
              <a:t>int</a:t>
            </a:r>
            <a:r>
              <a:rPr lang="en-US" sz="1700" b="1" dirty="0">
                <a:latin typeface="Courier New" pitchFamily="49" charset="0"/>
                <a:cs typeface="Courier New" pitchFamily="49" charset="0"/>
              </a:rPr>
              <a:t> main(</a:t>
            </a:r>
            <a:r>
              <a:rPr lang="en-US" sz="1700" b="1" dirty="0" err="1">
                <a:latin typeface="Courier New" pitchFamily="49" charset="0"/>
                <a:cs typeface="Courier New" pitchFamily="49" charset="0"/>
              </a:rPr>
              <a:t>int</a:t>
            </a:r>
            <a:r>
              <a:rPr lang="en-US" sz="1700" b="1" dirty="0">
                <a:latin typeface="Courier New" pitchFamily="49" charset="0"/>
                <a:cs typeface="Courier New" pitchFamily="49" charset="0"/>
              </a:rPr>
              <a:t> </a:t>
            </a:r>
            <a:r>
              <a:rPr lang="en-US" sz="1700" b="1" dirty="0" err="1">
                <a:latin typeface="Courier New" pitchFamily="49" charset="0"/>
                <a:cs typeface="Courier New" pitchFamily="49" charset="0"/>
              </a:rPr>
              <a:t>argc</a:t>
            </a:r>
            <a:r>
              <a:rPr lang="en-US" sz="1700" b="1" dirty="0">
                <a:latin typeface="Courier New" pitchFamily="49" charset="0"/>
                <a:cs typeface="Courier New" pitchFamily="49" charset="0"/>
              </a:rPr>
              <a:t>, char * </a:t>
            </a:r>
            <a:r>
              <a:rPr lang="en-US" sz="1700" b="1" dirty="0" err="1">
                <a:latin typeface="Courier New" pitchFamily="49" charset="0"/>
                <a:cs typeface="Courier New" pitchFamily="49" charset="0"/>
              </a:rPr>
              <a:t>argv</a:t>
            </a:r>
            <a:r>
              <a:rPr lang="en-US" sz="1700" b="1" dirty="0">
                <a:latin typeface="Courier New" pitchFamily="49" charset="0"/>
                <a:cs typeface="Courier New" pitchFamily="49" charset="0"/>
              </a:rPr>
              <a:t>)</a:t>
            </a:r>
          </a:p>
          <a:p>
            <a:pPr defTabSz="358775"/>
            <a:r>
              <a:rPr lang="en-US" sz="1700" b="1" dirty="0">
                <a:latin typeface="Courier New" pitchFamily="49" charset="0"/>
                <a:cs typeface="Courier New" pitchFamily="49" charset="0"/>
              </a:rPr>
              <a:t>{</a:t>
            </a:r>
          </a:p>
          <a:p>
            <a:pPr defTabSz="358775"/>
            <a:r>
              <a:rPr lang="en-US" sz="1700" b="1" dirty="0">
                <a:latin typeface="Courier New" pitchFamily="49" charset="0"/>
                <a:cs typeface="Courier New" pitchFamily="49" charset="0"/>
              </a:rPr>
              <a:t>	</a:t>
            </a:r>
            <a:r>
              <a:rPr lang="en-US" sz="1700" b="1" dirty="0" err="1">
                <a:latin typeface="Courier New" pitchFamily="49" charset="0"/>
                <a:cs typeface="Courier New" pitchFamily="49" charset="0"/>
              </a:rPr>
              <a:t>int</a:t>
            </a:r>
            <a:r>
              <a:rPr lang="en-US" sz="1700" b="1" dirty="0">
                <a:latin typeface="Courier New" pitchFamily="49" charset="0"/>
                <a:cs typeface="Courier New" pitchFamily="49" charset="0"/>
              </a:rPr>
              <a:t> a = 0;</a:t>
            </a:r>
          </a:p>
          <a:p>
            <a:pPr defTabSz="358775"/>
            <a:r>
              <a:rPr lang="en-US" sz="1700" b="1" dirty="0">
                <a:latin typeface="Courier New" pitchFamily="49" charset="0"/>
                <a:cs typeface="Courier New" pitchFamily="49" charset="0"/>
              </a:rPr>
              <a:t>	if (</a:t>
            </a:r>
            <a:r>
              <a:rPr lang="en-US" sz="1700" b="1" dirty="0" err="1">
                <a:latin typeface="Courier New" pitchFamily="49" charset="0"/>
                <a:cs typeface="Courier New" pitchFamily="49" charset="0"/>
              </a:rPr>
              <a:t>argc</a:t>
            </a:r>
            <a:r>
              <a:rPr lang="en-US" sz="1700" b="1" dirty="0">
                <a:latin typeface="Courier New" pitchFamily="49" charset="0"/>
                <a:cs typeface="Courier New" pitchFamily="49" charset="0"/>
              </a:rPr>
              <a:t> &gt; 1)</a:t>
            </a:r>
          </a:p>
          <a:p>
            <a:pPr defTabSz="358775"/>
            <a:r>
              <a:rPr lang="en-US" sz="1700" b="1" dirty="0">
                <a:highlight>
                  <a:srgbClr val="FFFF00"/>
                </a:highlight>
                <a:latin typeface="Courier New" pitchFamily="49" charset="0"/>
                <a:cs typeface="Courier New" pitchFamily="49" charset="0"/>
              </a:rPr>
              <a:t>	{</a:t>
            </a:r>
          </a:p>
          <a:p>
            <a:pPr defTabSz="358775"/>
            <a:r>
              <a:rPr lang="en-US" sz="1700" b="1" dirty="0">
                <a:highlight>
                  <a:srgbClr val="FFFF00"/>
                </a:highlight>
                <a:latin typeface="Courier New" pitchFamily="49" charset="0"/>
                <a:cs typeface="Courier New" pitchFamily="49" charset="0"/>
              </a:rPr>
              <a:t>		</a:t>
            </a:r>
            <a:r>
              <a:rPr lang="en-US" sz="1700" b="1" dirty="0" err="1">
                <a:highlight>
                  <a:srgbClr val="FFFF00"/>
                </a:highlight>
                <a:latin typeface="Courier New" pitchFamily="49" charset="0"/>
                <a:cs typeface="Courier New" pitchFamily="49" charset="0"/>
              </a:rPr>
              <a:t>int</a:t>
            </a:r>
            <a:r>
              <a:rPr lang="en-US" sz="1700" b="1" dirty="0">
                <a:highlight>
                  <a:srgbClr val="FFFF00"/>
                </a:highlight>
                <a:latin typeface="Courier New" pitchFamily="49" charset="0"/>
                <a:cs typeface="Courier New" pitchFamily="49" charset="0"/>
              </a:rPr>
              <a:t> b = </a:t>
            </a:r>
            <a:r>
              <a:rPr lang="en-US" sz="1700" b="1" dirty="0" err="1">
                <a:highlight>
                  <a:srgbClr val="FFFF00"/>
                </a:highlight>
                <a:latin typeface="Courier New" pitchFamily="49" charset="0"/>
                <a:cs typeface="Courier New" pitchFamily="49" charset="0"/>
              </a:rPr>
              <a:t>argc</a:t>
            </a:r>
            <a:r>
              <a:rPr lang="en-US" sz="1700" b="1" dirty="0">
                <a:highlight>
                  <a:srgbClr val="FFFF00"/>
                </a:highlight>
                <a:latin typeface="Courier New" pitchFamily="49" charset="0"/>
                <a:cs typeface="Courier New" pitchFamily="49" charset="0"/>
              </a:rPr>
              <a:t> - 1;</a:t>
            </a:r>
          </a:p>
          <a:p>
            <a:pPr defTabSz="358775"/>
            <a:r>
              <a:rPr lang="en-US" sz="1700" b="1" dirty="0">
                <a:highlight>
                  <a:srgbClr val="FFFF00"/>
                </a:highlight>
                <a:latin typeface="Courier New" pitchFamily="49" charset="0"/>
                <a:cs typeface="Courier New" pitchFamily="49" charset="0"/>
              </a:rPr>
              <a:t>	}</a:t>
            </a:r>
          </a:p>
          <a:p>
            <a:pPr defTabSz="358775"/>
            <a:r>
              <a:rPr lang="en-US" sz="1700" b="1" dirty="0">
                <a:latin typeface="Courier New" pitchFamily="49" charset="0"/>
                <a:cs typeface="Courier New" pitchFamily="49" charset="0"/>
              </a:rPr>
              <a:t>	return 0;</a:t>
            </a:r>
          </a:p>
          <a:p>
            <a:pPr defTabSz="358775"/>
            <a:r>
              <a:rPr lang="en-US" sz="1700" b="1" dirty="0">
                <a:latin typeface="Courier New" pitchFamily="49" charset="0"/>
                <a:cs typeface="Courier New" pitchFamily="49" charset="0"/>
              </a:rPr>
              <a:t>}</a:t>
            </a:r>
            <a:endParaRPr lang="ru-RU" sz="1700" b="1" dirty="0">
              <a:latin typeface="Courier New" pitchFamily="49" charset="0"/>
              <a:cs typeface="Courier New" pitchFamily="49" charset="0"/>
            </a:endParaRPr>
          </a:p>
        </p:txBody>
      </p:sp>
    </p:spTree>
    <p:extLst>
      <p:ext uri="{BB962C8B-B14F-4D97-AF65-F5344CB8AC3E}">
        <p14:creationId xmlns:p14="http://schemas.microsoft.com/office/powerpoint/2010/main" val="172504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ru-RU"/>
              <a:t>Конструкция </a:t>
            </a:r>
            <a:r>
              <a:rPr lang="en-US"/>
              <a:t>if-else</a:t>
            </a:r>
            <a:endParaRPr lang="ru-RU"/>
          </a:p>
        </p:txBody>
      </p:sp>
      <p:sp>
        <p:nvSpPr>
          <p:cNvPr id="52227" name="Rectangle 3"/>
          <p:cNvSpPr>
            <a:spLocks noGrp="1" noChangeArrowheads="1"/>
          </p:cNvSpPr>
          <p:nvPr>
            <p:ph idx="1"/>
          </p:nvPr>
        </p:nvSpPr>
        <p:spPr/>
        <p:txBody>
          <a:bodyPr/>
          <a:lstStyle/>
          <a:p>
            <a:pPr eaLnBrk="1" hangingPunct="1">
              <a:lnSpc>
                <a:spcPct val="90000"/>
              </a:lnSpc>
            </a:pPr>
            <a:r>
              <a:rPr lang="ru-RU"/>
              <a:t>Оператор </a:t>
            </a:r>
            <a:r>
              <a:rPr lang="en-US" b="1"/>
              <a:t>if</a:t>
            </a:r>
            <a:r>
              <a:rPr lang="en-US"/>
              <a:t> </a:t>
            </a:r>
            <a:r>
              <a:rPr lang="ru-RU"/>
              <a:t>позволяет выполнить тот или иной участок кода в зависимости от значения некоторого выражения</a:t>
            </a:r>
          </a:p>
          <a:p>
            <a:pPr lvl="1" eaLnBrk="1" hangingPunct="1">
              <a:lnSpc>
                <a:spcPct val="90000"/>
              </a:lnSpc>
            </a:pPr>
            <a:r>
              <a:rPr lang="en-US"/>
              <a:t>if (&lt;</a:t>
            </a:r>
            <a:r>
              <a:rPr lang="ru-RU"/>
              <a:t>выражение</a:t>
            </a:r>
            <a:r>
              <a:rPr lang="en-US"/>
              <a:t>&gt;)</a:t>
            </a:r>
            <a:br>
              <a:rPr lang="en-US"/>
            </a:br>
            <a:r>
              <a:rPr lang="en-US"/>
              <a:t>    &lt;</a:t>
            </a:r>
            <a:r>
              <a:rPr lang="ru-RU"/>
              <a:t>инстр.1</a:t>
            </a:r>
            <a:r>
              <a:rPr lang="en-US"/>
              <a:t>&gt;</a:t>
            </a:r>
            <a:br>
              <a:rPr lang="en-US"/>
            </a:br>
            <a:r>
              <a:rPr lang="en-US"/>
              <a:t>else</a:t>
            </a:r>
            <a:br>
              <a:rPr lang="en-US"/>
            </a:br>
            <a:r>
              <a:rPr lang="en-US"/>
              <a:t>    &lt;</a:t>
            </a:r>
            <a:r>
              <a:rPr lang="ru-RU"/>
              <a:t>инстр.</a:t>
            </a:r>
            <a:r>
              <a:rPr lang="en-US"/>
              <a:t>2&gt;</a:t>
            </a:r>
            <a:endParaRPr lang="ru-RU"/>
          </a:p>
          <a:p>
            <a:pPr lvl="1" eaLnBrk="1" hangingPunct="1">
              <a:lnSpc>
                <a:spcPct val="90000"/>
              </a:lnSpc>
            </a:pPr>
            <a:r>
              <a:rPr lang="en-US"/>
              <a:t>if (&lt;</a:t>
            </a:r>
            <a:r>
              <a:rPr lang="ru-RU"/>
              <a:t>выражение</a:t>
            </a:r>
            <a:r>
              <a:rPr lang="en-US"/>
              <a:t>&gt;)</a:t>
            </a:r>
            <a:br>
              <a:rPr lang="en-US"/>
            </a:br>
            <a:r>
              <a:rPr lang="en-US"/>
              <a:t>    &lt;</a:t>
            </a:r>
            <a:r>
              <a:rPr lang="ru-RU"/>
              <a:t>инстр</a:t>
            </a:r>
            <a:r>
              <a:rPr lang="en-US"/>
              <a:t>&gt;</a:t>
            </a:r>
            <a:endParaRPr lang="ru-RU"/>
          </a:p>
        </p:txBody>
      </p:sp>
    </p:spTree>
    <p:custDataLst>
      <p:tags r:id="rId1"/>
    </p:custDataLst>
    <p:extLst>
      <p:ext uri="{BB962C8B-B14F-4D97-AF65-F5344CB8AC3E}">
        <p14:creationId xmlns:p14="http://schemas.microsoft.com/office/powerpoint/2010/main" val="2611591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2227">
                                            <p:txEl>
                                              <p:pRg st="0" end="0"/>
                                            </p:txEl>
                                          </p:spTgt>
                                        </p:tgtEl>
                                        <p:attrNameLst>
                                          <p:attrName>style.visibility</p:attrName>
                                        </p:attrNameLst>
                                      </p:cBhvr>
                                      <p:to>
                                        <p:strVal val="visible"/>
                                      </p:to>
                                    </p:set>
                                    <p:animEffect transition="in" filter="fade">
                                      <p:cBhvr>
                                        <p:cTn id="7" dur="2000"/>
                                        <p:tgtEl>
                                          <p:spTgt spid="522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2227">
                                            <p:txEl>
                                              <p:pRg st="1" end="1"/>
                                            </p:txEl>
                                          </p:spTgt>
                                        </p:tgtEl>
                                        <p:attrNameLst>
                                          <p:attrName>style.visibility</p:attrName>
                                        </p:attrNameLst>
                                      </p:cBhvr>
                                      <p:to>
                                        <p:strVal val="visible"/>
                                      </p:to>
                                    </p:set>
                                    <p:animEffect transition="in" filter="fade">
                                      <p:cBhvr>
                                        <p:cTn id="12" dur="2000"/>
                                        <p:tgtEl>
                                          <p:spTgt spid="522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2227">
                                            <p:txEl>
                                              <p:pRg st="2" end="2"/>
                                            </p:txEl>
                                          </p:spTgt>
                                        </p:tgtEl>
                                        <p:attrNameLst>
                                          <p:attrName>style.visibility</p:attrName>
                                        </p:attrNameLst>
                                      </p:cBhvr>
                                      <p:to>
                                        <p:strVal val="visible"/>
                                      </p:to>
                                    </p:set>
                                    <p:animEffect transition="in" filter="fade">
                                      <p:cBhvr>
                                        <p:cTn id="17" dur="2000"/>
                                        <p:tgtEl>
                                          <p:spTgt spid="5222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27" grpId="0" build="p" bldLvl="2"/>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E60A57-6414-384C-F0A9-76D86768284F}"/>
              </a:ext>
            </a:extLst>
          </p:cNvPr>
          <p:cNvSpPr>
            <a:spLocks noGrp="1"/>
          </p:cNvSpPr>
          <p:nvPr>
            <p:ph type="title"/>
          </p:nvPr>
        </p:nvSpPr>
        <p:spPr/>
        <p:txBody>
          <a:bodyPr/>
          <a:lstStyle/>
          <a:p>
            <a:r>
              <a:rPr lang="ru-RU" dirty="0"/>
              <a:t>Пример</a:t>
            </a:r>
            <a:endParaRPr lang="en-US" dirty="0"/>
          </a:p>
        </p:txBody>
      </p:sp>
      <p:sp>
        <p:nvSpPr>
          <p:cNvPr id="8" name="TextBox 7">
            <a:extLst>
              <a:ext uri="{FF2B5EF4-FFF2-40B4-BE49-F238E27FC236}">
                <a16:creationId xmlns:a16="http://schemas.microsoft.com/office/drawing/2014/main" id="{00C0FCF7-EBF5-EB98-6B95-B4C8F8AED399}"/>
              </a:ext>
            </a:extLst>
          </p:cNvPr>
          <p:cNvSpPr txBox="1"/>
          <p:nvPr/>
        </p:nvSpPr>
        <p:spPr>
          <a:xfrm>
            <a:off x="838200" y="1988840"/>
            <a:ext cx="10515600" cy="2585323"/>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p>
          <a:p>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cin</a:t>
            </a:r>
            <a:r>
              <a:rPr lang="en-US" b="0" dirty="0">
                <a:solidFill>
                  <a:srgbClr val="000000"/>
                </a:solidFill>
                <a:effectLst/>
                <a:latin typeface="Consolas" panose="020B0609020204030204" pitchFamily="49" charset="0"/>
              </a:rPr>
              <a:t> &gt;&gt;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Удалось ли прочитать </a:t>
            </a:r>
            <a:r>
              <a:rPr lang="en-US" b="0" dirty="0">
                <a:solidFill>
                  <a:srgbClr val="008000"/>
                </a:solidFill>
                <a:effectLst/>
                <a:latin typeface="Consolas" panose="020B0609020204030204" pitchFamily="49" charset="0"/>
              </a:rPr>
              <a:t>number </a:t>
            </a:r>
            <a:r>
              <a:rPr lang="ru-RU" b="0" dirty="0">
                <a:solidFill>
                  <a:srgbClr val="008000"/>
                </a:solidFill>
                <a:effectLst/>
                <a:latin typeface="Consolas" panose="020B0609020204030204" pitchFamily="49" charset="0"/>
              </a:rPr>
              <a:t>из консоли?</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a:p>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r>
              <a:rPr lang="ru-RU" b="0" dirty="0">
                <a:solidFill>
                  <a:srgbClr val="000000"/>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ru-RU"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 is even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 is odd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Можно ли здесь использовать переменную </a:t>
            </a:r>
            <a:r>
              <a:rPr lang="en-US" b="0" dirty="0">
                <a:solidFill>
                  <a:srgbClr val="008000"/>
                </a:solidFill>
                <a:effectLst/>
                <a:latin typeface="Consolas" panose="020B0609020204030204" pitchFamily="49" charset="0"/>
              </a:rPr>
              <a:t>number?</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924012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8" end="8"/>
                                            </p:txEl>
                                          </p:spTgt>
                                        </p:tgtEl>
                                        <p:attrNameLst>
                                          <p:attrName>style.visibility</p:attrName>
                                        </p:attrNameLst>
                                      </p:cBhvr>
                                      <p:to>
                                        <p:strVal val="visible"/>
                                      </p:to>
                                    </p:set>
                                    <p:animEffect transition="in" filter="fade">
                                      <p:cBhvr>
                                        <p:cTn id="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B5CC0-688C-0FDD-8537-BE71461F4406}"/>
              </a:ext>
            </a:extLst>
          </p:cNvPr>
          <p:cNvSpPr>
            <a:spLocks noGrp="1"/>
          </p:cNvSpPr>
          <p:nvPr>
            <p:ph type="title"/>
          </p:nvPr>
        </p:nvSpPr>
        <p:spPr/>
        <p:txBody>
          <a:bodyPr/>
          <a:lstStyle/>
          <a:p>
            <a:r>
              <a:rPr lang="ru-RU" dirty="0"/>
              <a:t>В выражении</a:t>
            </a:r>
            <a:r>
              <a:rPr lang="en-US" dirty="0"/>
              <a:t> if </a:t>
            </a:r>
            <a:r>
              <a:rPr lang="ru-RU" dirty="0"/>
              <a:t>можно объявлять переменные</a:t>
            </a:r>
            <a:endParaRPr lang="en-US" dirty="0"/>
          </a:p>
        </p:txBody>
      </p:sp>
      <p:sp>
        <p:nvSpPr>
          <p:cNvPr id="4" name="TextBox 3">
            <a:extLst>
              <a:ext uri="{FF2B5EF4-FFF2-40B4-BE49-F238E27FC236}">
                <a16:creationId xmlns:a16="http://schemas.microsoft.com/office/drawing/2014/main" id="{D54ACDA7-D529-4B65-99FD-20D2E8F38879}"/>
              </a:ext>
            </a:extLst>
          </p:cNvPr>
          <p:cNvSpPr txBox="1"/>
          <p:nvPr/>
        </p:nvSpPr>
        <p:spPr>
          <a:xfrm>
            <a:off x="838200" y="1916832"/>
            <a:ext cx="10515600" cy="3970318"/>
          </a:xfrm>
          <a:prstGeom prst="rect">
            <a:avLst/>
          </a:prstGeom>
          <a:noFill/>
        </p:spPr>
        <p:txBody>
          <a:bodyPr wrap="square">
            <a:spAutoFit/>
          </a:bodyPr>
          <a:lstStyle/>
          <a:p>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0000FF"/>
                </a:solidFill>
                <a:effectLst/>
                <a:highlight>
                  <a:srgbClr val="FFFF00"/>
                </a:highlight>
                <a:latin typeface="Consolas" panose="020B0609020204030204" pitchFamily="49" charset="0"/>
              </a:rPr>
              <a:t>int</a:t>
            </a:r>
            <a:r>
              <a:rPr lang="en-US" b="0" dirty="0">
                <a:solidFill>
                  <a:srgbClr val="000000"/>
                </a:solidFill>
                <a:effectLst/>
                <a:highlight>
                  <a:srgbClr val="FFFF00"/>
                </a:highlight>
                <a:latin typeface="Consolas" panose="020B0609020204030204" pitchFamily="49" charset="0"/>
              </a:rPr>
              <a:t> </a:t>
            </a:r>
            <a:r>
              <a:rPr lang="en-US" b="0" dirty="0">
                <a:solidFill>
                  <a:srgbClr val="1F377F"/>
                </a:solidFill>
                <a:effectLst/>
                <a:highlight>
                  <a:srgbClr val="FFFF00"/>
                </a:highlight>
                <a:latin typeface="Consolas" panose="020B0609020204030204" pitchFamily="49" charset="0"/>
              </a:rPr>
              <a:t>number</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cin</a:t>
            </a:r>
            <a:r>
              <a:rPr lang="en-US" b="0" dirty="0">
                <a:solidFill>
                  <a:srgbClr val="000000"/>
                </a:solidFill>
                <a:effectLst/>
                <a:latin typeface="Consolas" panose="020B0609020204030204" pitchFamily="49" charset="0"/>
              </a:rPr>
              <a:t> &gt;&gt;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Видимость переменной `</a:t>
            </a:r>
            <a:r>
              <a:rPr lang="en-US" b="0" dirty="0">
                <a:solidFill>
                  <a:srgbClr val="008000"/>
                </a:solidFill>
                <a:effectLst/>
                <a:latin typeface="Consolas" panose="020B0609020204030204" pitchFamily="49" charset="0"/>
              </a:rPr>
              <a:t>number` </a:t>
            </a:r>
            <a:r>
              <a:rPr lang="ru-RU" b="0" dirty="0">
                <a:solidFill>
                  <a:srgbClr val="008000"/>
                </a:solidFill>
                <a:effectLst/>
                <a:latin typeface="Consolas" panose="020B0609020204030204" pitchFamily="49" charset="0"/>
              </a:rPr>
              <a:t>ограничена блоком </a:t>
            </a:r>
            <a:r>
              <a:rPr lang="en-US" b="0" dirty="0">
                <a:solidFill>
                  <a:srgbClr val="008000"/>
                </a:solidFill>
                <a:effectLst/>
                <a:latin typeface="Consolas" panose="020B0609020204030204" pitchFamily="49" charset="0"/>
              </a:rPr>
              <a:t>if</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 is even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Number is odd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Переменная </a:t>
            </a:r>
            <a:r>
              <a:rPr lang="en-US" b="0" dirty="0">
                <a:solidFill>
                  <a:srgbClr val="008000"/>
                </a:solidFill>
                <a:effectLst/>
                <a:latin typeface="Consolas" panose="020B0609020204030204" pitchFamily="49" charset="0"/>
              </a:rPr>
              <a:t>number </a:t>
            </a:r>
            <a:r>
              <a:rPr lang="ru-RU" b="0" dirty="0">
                <a:solidFill>
                  <a:srgbClr val="008000"/>
                </a:solidFill>
                <a:effectLst/>
                <a:latin typeface="Consolas" panose="020B0609020204030204" pitchFamily="49" charset="0"/>
              </a:rPr>
              <a:t>видна и здесь,</a:t>
            </a:r>
            <a:endParaRPr lang="ru-RU" b="0" dirty="0">
              <a:solidFill>
                <a:srgbClr val="000000"/>
              </a:solidFill>
              <a:effectLst/>
              <a:latin typeface="Consolas" panose="020B0609020204030204" pitchFamily="49" charset="0"/>
            </a:endParaRPr>
          </a:p>
          <a:p>
            <a:r>
              <a:rPr lang="ru-RU" b="0" dirty="0">
                <a:solidFill>
                  <a:srgbClr val="008000"/>
                </a:solidFill>
                <a:effectLst/>
                <a:latin typeface="Consolas" panose="020B0609020204030204" pitchFamily="49" charset="0"/>
              </a:rPr>
              <a:t>    // но тут </a:t>
            </a:r>
            <a:r>
              <a:rPr lang="en-US" b="0" dirty="0">
                <a:solidFill>
                  <a:srgbClr val="008000"/>
                </a:solidFill>
                <a:effectLst/>
                <a:latin typeface="Consolas" panose="020B0609020204030204" pitchFamily="49" charset="0"/>
              </a:rPr>
              <a:t>number </a:t>
            </a:r>
            <a:r>
              <a:rPr lang="ru-RU" b="0" dirty="0">
                <a:solidFill>
                  <a:srgbClr val="008000"/>
                </a:solidFill>
                <a:effectLst/>
                <a:latin typeface="Consolas" panose="020B0609020204030204" pitchFamily="49" charset="0"/>
              </a:rPr>
              <a:t>не инициализирована и использовать её нельзя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a:t>
            </a:r>
            <a:r>
              <a:rPr lang="ru-RU" b="0" dirty="0">
                <a:solidFill>
                  <a:srgbClr val="008000"/>
                </a:solidFill>
                <a:effectLst/>
                <a:latin typeface="Consolas" panose="020B0609020204030204" pitchFamily="49" charset="0"/>
              </a:rPr>
              <a:t>Здесь </a:t>
            </a:r>
            <a:r>
              <a:rPr lang="en-US" b="0" dirty="0">
                <a:solidFill>
                  <a:srgbClr val="008000"/>
                </a:solidFill>
                <a:effectLst/>
                <a:latin typeface="Consolas" panose="020B0609020204030204" pitchFamily="49" charset="0"/>
              </a:rPr>
              <a:t>number </a:t>
            </a:r>
            <a:r>
              <a:rPr lang="ru-RU" b="0" dirty="0">
                <a:solidFill>
                  <a:srgbClr val="008000"/>
                </a:solidFill>
                <a:effectLst/>
                <a:latin typeface="Consolas" panose="020B0609020204030204" pitchFamily="49" charset="0"/>
              </a:rPr>
              <a:t>не видна</a:t>
            </a:r>
            <a:endParaRPr lang="ru-RU"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53145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ru-RU" dirty="0"/>
              <a:t>Числовые литералы</a:t>
            </a:r>
          </a:p>
        </p:txBody>
      </p:sp>
      <p:sp>
        <p:nvSpPr>
          <p:cNvPr id="10243" name="Rectangle 3"/>
          <p:cNvSpPr>
            <a:spLocks noGrp="1" noChangeArrowheads="1"/>
          </p:cNvSpPr>
          <p:nvPr>
            <p:ph idx="1"/>
          </p:nvPr>
        </p:nvSpPr>
        <p:spPr/>
        <p:txBody>
          <a:bodyPr>
            <a:normAutofit fontScale="92500" lnSpcReduction="20000"/>
          </a:bodyPr>
          <a:lstStyle/>
          <a:p>
            <a:pPr eaLnBrk="1" hangingPunct="1">
              <a:lnSpc>
                <a:spcPct val="80000"/>
              </a:lnSpc>
            </a:pPr>
            <a:r>
              <a:rPr lang="ru-RU" sz="2800" dirty="0"/>
              <a:t>Десятичные</a:t>
            </a:r>
          </a:p>
          <a:p>
            <a:pPr lvl="1" eaLnBrk="1" hangingPunct="1">
              <a:lnSpc>
                <a:spcPct val="80000"/>
              </a:lnSpc>
            </a:pPr>
            <a:r>
              <a:rPr lang="ru-RU" dirty="0">
                <a:latin typeface="Courier New" pitchFamily="49" charset="0"/>
              </a:rPr>
              <a:t>12345</a:t>
            </a:r>
            <a:r>
              <a:rPr lang="en-US" dirty="0">
                <a:latin typeface="Courier New" pitchFamily="49" charset="0"/>
              </a:rPr>
              <a:t>, -34021</a:t>
            </a:r>
            <a:endParaRPr lang="ru-RU" dirty="0">
              <a:latin typeface="Courier New" pitchFamily="49" charset="0"/>
            </a:endParaRPr>
          </a:p>
          <a:p>
            <a:pPr lvl="1">
              <a:lnSpc>
                <a:spcPct val="80000"/>
              </a:lnSpc>
            </a:pPr>
            <a:r>
              <a:rPr lang="ru-RU" dirty="0">
                <a:latin typeface="Courier New" pitchFamily="49" charset="0"/>
              </a:rPr>
              <a:t>999999</a:t>
            </a:r>
            <a:r>
              <a:rPr lang="en-US" b="1" dirty="0">
                <a:solidFill>
                  <a:srgbClr val="FF0000"/>
                </a:solidFill>
                <a:latin typeface="Courier New" pitchFamily="49" charset="0"/>
              </a:rPr>
              <a:t>L</a:t>
            </a:r>
            <a:r>
              <a:rPr lang="en-US" dirty="0">
                <a:latin typeface="Courier New" pitchFamily="49" charset="0"/>
              </a:rPr>
              <a:t>, 99983</a:t>
            </a:r>
            <a:r>
              <a:rPr lang="en-US" b="1" dirty="0">
                <a:solidFill>
                  <a:srgbClr val="FF0000"/>
                </a:solidFill>
                <a:latin typeface="Courier New" pitchFamily="49" charset="0"/>
              </a:rPr>
              <a:t>UL</a:t>
            </a:r>
            <a:r>
              <a:rPr lang="ru-RU" dirty="0"/>
              <a:t> (</a:t>
            </a:r>
            <a:r>
              <a:rPr lang="en-US" dirty="0"/>
              <a:t>long </a:t>
            </a:r>
            <a:r>
              <a:rPr lang="ru-RU" dirty="0"/>
              <a:t>и </a:t>
            </a:r>
            <a:r>
              <a:rPr lang="en-US" dirty="0"/>
              <a:t>unsigned long)</a:t>
            </a:r>
          </a:p>
          <a:p>
            <a:pPr lvl="1">
              <a:lnSpc>
                <a:spcPct val="80000"/>
              </a:lnSpc>
            </a:pPr>
            <a:r>
              <a:rPr lang="ru-RU" dirty="0">
                <a:latin typeface="Courier New" pitchFamily="49" charset="0"/>
              </a:rPr>
              <a:t>999</a:t>
            </a:r>
            <a:r>
              <a:rPr lang="en-US" dirty="0">
                <a:latin typeface="Courier New" pitchFamily="49" charset="0"/>
              </a:rPr>
              <a:t>'456 </a:t>
            </a:r>
            <a:r>
              <a:rPr lang="ru-RU" dirty="0"/>
              <a:t>(можно группировать разряды)</a:t>
            </a:r>
            <a:r>
              <a:rPr lang="en-US" dirty="0"/>
              <a:t> </a:t>
            </a:r>
            <a:endParaRPr lang="ru-RU" b="1" dirty="0">
              <a:solidFill>
                <a:srgbClr val="FF0000"/>
              </a:solidFill>
              <a:latin typeface="Courier New" pitchFamily="49" charset="0"/>
            </a:endParaRPr>
          </a:p>
          <a:p>
            <a:pPr eaLnBrk="1" hangingPunct="1">
              <a:lnSpc>
                <a:spcPct val="80000"/>
              </a:lnSpc>
            </a:pPr>
            <a:r>
              <a:rPr lang="ru-RU" sz="2800" dirty="0"/>
              <a:t>Шестнадцатеричные</a:t>
            </a:r>
            <a:endParaRPr lang="en-US" sz="2800" dirty="0"/>
          </a:p>
          <a:p>
            <a:pPr lvl="1" eaLnBrk="1" hangingPunct="1">
              <a:lnSpc>
                <a:spcPct val="80000"/>
              </a:lnSpc>
            </a:pPr>
            <a:r>
              <a:rPr lang="en-US" b="1" dirty="0">
                <a:solidFill>
                  <a:srgbClr val="FF0000"/>
                </a:solidFill>
                <a:latin typeface="Courier New" pitchFamily="49" charset="0"/>
              </a:rPr>
              <a:t>0x</a:t>
            </a:r>
            <a:r>
              <a:rPr lang="en-US" dirty="0">
                <a:latin typeface="Courier New" pitchFamily="49" charset="0"/>
              </a:rPr>
              <a:t>FeedBeef, </a:t>
            </a:r>
            <a:r>
              <a:rPr lang="ru-RU" b="1" dirty="0">
                <a:solidFill>
                  <a:srgbClr val="FF0000"/>
                </a:solidFill>
                <a:latin typeface="Courier New" pitchFamily="49" charset="0"/>
              </a:rPr>
              <a:t>0</a:t>
            </a:r>
            <a:r>
              <a:rPr lang="en-US" b="1" dirty="0">
                <a:solidFill>
                  <a:srgbClr val="FF0000"/>
                </a:solidFill>
                <a:latin typeface="Courier New" pitchFamily="49" charset="0"/>
              </a:rPr>
              <a:t>x</a:t>
            </a:r>
            <a:r>
              <a:rPr lang="en-US" dirty="0">
                <a:latin typeface="Courier New" pitchFamily="49" charset="0"/>
              </a:rPr>
              <a:t>328aadb</a:t>
            </a:r>
            <a:endParaRPr lang="ru-RU" dirty="0">
              <a:latin typeface="Courier New" pitchFamily="49" charset="0"/>
            </a:endParaRPr>
          </a:p>
          <a:p>
            <a:pPr eaLnBrk="1" hangingPunct="1">
              <a:lnSpc>
                <a:spcPct val="80000"/>
              </a:lnSpc>
            </a:pPr>
            <a:r>
              <a:rPr lang="ru-RU" dirty="0"/>
              <a:t>Двоичные (префикс </a:t>
            </a:r>
            <a:r>
              <a:rPr lang="en-US" dirty="0"/>
              <a:t>0b)</a:t>
            </a:r>
            <a:endParaRPr lang="ru-RU" dirty="0"/>
          </a:p>
          <a:p>
            <a:pPr lvl="1">
              <a:lnSpc>
                <a:spcPct val="80000"/>
              </a:lnSpc>
            </a:pPr>
            <a:r>
              <a:rPr lang="ru-RU" dirty="0"/>
              <a:t>0</a:t>
            </a:r>
            <a:r>
              <a:rPr lang="en-US" dirty="0"/>
              <a:t>b1110010</a:t>
            </a:r>
          </a:p>
          <a:p>
            <a:pPr eaLnBrk="1" hangingPunct="1">
              <a:lnSpc>
                <a:spcPct val="80000"/>
              </a:lnSpc>
            </a:pPr>
            <a:r>
              <a:rPr lang="ru-RU" sz="2800" dirty="0"/>
              <a:t>Восьмеричные (начинаются с 0)</a:t>
            </a:r>
            <a:endParaRPr lang="en-US" sz="2800" dirty="0"/>
          </a:p>
          <a:p>
            <a:pPr lvl="1" eaLnBrk="1" hangingPunct="1">
              <a:lnSpc>
                <a:spcPct val="80000"/>
              </a:lnSpc>
            </a:pPr>
            <a:r>
              <a:rPr lang="en-US" b="1" dirty="0">
                <a:latin typeface="Courier New" pitchFamily="49" charset="0"/>
              </a:rPr>
              <a:t>0</a:t>
            </a:r>
            <a:r>
              <a:rPr lang="en-US" dirty="0">
                <a:latin typeface="Courier New" pitchFamily="49" charset="0"/>
              </a:rPr>
              <a:t>03, </a:t>
            </a:r>
            <a:r>
              <a:rPr lang="en-US" b="1" dirty="0">
                <a:latin typeface="Courier New" pitchFamily="49" charset="0"/>
              </a:rPr>
              <a:t>0</a:t>
            </a:r>
            <a:r>
              <a:rPr lang="en-US" dirty="0">
                <a:latin typeface="Courier New" pitchFamily="49" charset="0"/>
              </a:rPr>
              <a:t>723</a:t>
            </a:r>
            <a:endParaRPr lang="ru-RU" dirty="0">
              <a:latin typeface="Courier New" pitchFamily="49" charset="0"/>
            </a:endParaRPr>
          </a:p>
          <a:p>
            <a:pPr eaLnBrk="1" hangingPunct="1">
              <a:lnSpc>
                <a:spcPct val="80000"/>
              </a:lnSpc>
            </a:pPr>
            <a:r>
              <a:rPr lang="ru-RU" sz="2800" dirty="0"/>
              <a:t>Вещественные</a:t>
            </a:r>
          </a:p>
          <a:p>
            <a:pPr lvl="1" eaLnBrk="1" hangingPunct="1">
              <a:lnSpc>
                <a:spcPct val="80000"/>
              </a:lnSpc>
            </a:pPr>
            <a:r>
              <a:rPr lang="ru-RU" dirty="0">
                <a:latin typeface="Courier New" pitchFamily="49" charset="0"/>
              </a:rPr>
              <a:t>1.35</a:t>
            </a:r>
            <a:r>
              <a:rPr lang="en-US" dirty="0">
                <a:latin typeface="Courier New" pitchFamily="49" charset="0"/>
              </a:rPr>
              <a:t>, 8.45f (float)</a:t>
            </a:r>
          </a:p>
          <a:p>
            <a:pPr lvl="1" eaLnBrk="1" hangingPunct="1">
              <a:lnSpc>
                <a:spcPct val="80000"/>
              </a:lnSpc>
            </a:pPr>
            <a:r>
              <a:rPr lang="en-US" dirty="0">
                <a:latin typeface="Courier New" pitchFamily="49" charset="0"/>
              </a:rPr>
              <a:t>2e+10f, -3.835e-6L</a:t>
            </a:r>
            <a:endParaRPr lang="ru-RU" dirty="0">
              <a:latin typeface="Courier New" pitchFamily="49" charset="0"/>
            </a:endParaRPr>
          </a:p>
        </p:txBody>
      </p:sp>
    </p:spTree>
    <p:custDataLst>
      <p:tags r:id="rId1"/>
    </p:custDataLst>
    <p:extLst>
      <p:ext uri="{BB962C8B-B14F-4D97-AF65-F5344CB8AC3E}">
        <p14:creationId xmlns:p14="http://schemas.microsoft.com/office/powerpoint/2010/main" val="15109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animEffect transition="in" filter="fade">
                                      <p:cBhvr>
                                        <p:cTn id="7" dur="500"/>
                                        <p:tgtEl>
                                          <p:spTgt spid="1024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43">
                                            <p:txEl>
                                              <p:pRg st="1" end="1"/>
                                            </p:txEl>
                                          </p:spTgt>
                                        </p:tgtEl>
                                        <p:attrNameLst>
                                          <p:attrName>style.visibility</p:attrName>
                                        </p:attrNameLst>
                                      </p:cBhvr>
                                      <p:to>
                                        <p:strVal val="visible"/>
                                      </p:to>
                                    </p:set>
                                    <p:animEffect transition="in" filter="fade">
                                      <p:cBhvr>
                                        <p:cTn id="10" dur="500"/>
                                        <p:tgtEl>
                                          <p:spTgt spid="1024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243">
                                            <p:txEl>
                                              <p:pRg st="2" end="2"/>
                                            </p:txEl>
                                          </p:spTgt>
                                        </p:tgtEl>
                                        <p:attrNameLst>
                                          <p:attrName>style.visibility</p:attrName>
                                        </p:attrNameLst>
                                      </p:cBhvr>
                                      <p:to>
                                        <p:strVal val="visible"/>
                                      </p:to>
                                    </p:set>
                                    <p:animEffect transition="in" filter="fade">
                                      <p:cBhvr>
                                        <p:cTn id="13" dur="500"/>
                                        <p:tgtEl>
                                          <p:spTgt spid="1024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243">
                                            <p:txEl>
                                              <p:pRg st="3" end="3"/>
                                            </p:txEl>
                                          </p:spTgt>
                                        </p:tgtEl>
                                        <p:attrNameLst>
                                          <p:attrName>style.visibility</p:attrName>
                                        </p:attrNameLst>
                                      </p:cBhvr>
                                      <p:to>
                                        <p:strVal val="visible"/>
                                      </p:to>
                                    </p:set>
                                    <p:animEffect transition="in" filter="fade">
                                      <p:cBhvr>
                                        <p:cTn id="16" dur="500"/>
                                        <p:tgtEl>
                                          <p:spTgt spid="1024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243">
                                            <p:txEl>
                                              <p:pRg st="4" end="4"/>
                                            </p:txEl>
                                          </p:spTgt>
                                        </p:tgtEl>
                                        <p:attrNameLst>
                                          <p:attrName>style.visibility</p:attrName>
                                        </p:attrNameLst>
                                      </p:cBhvr>
                                      <p:to>
                                        <p:strVal val="visible"/>
                                      </p:to>
                                    </p:set>
                                    <p:animEffect transition="in" filter="fade">
                                      <p:cBhvr>
                                        <p:cTn id="21" dur="500"/>
                                        <p:tgtEl>
                                          <p:spTgt spid="1024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243">
                                            <p:txEl>
                                              <p:pRg st="5" end="5"/>
                                            </p:txEl>
                                          </p:spTgt>
                                        </p:tgtEl>
                                        <p:attrNameLst>
                                          <p:attrName>style.visibility</p:attrName>
                                        </p:attrNameLst>
                                      </p:cBhvr>
                                      <p:to>
                                        <p:strVal val="visible"/>
                                      </p:to>
                                    </p:set>
                                    <p:animEffect transition="in" filter="fade">
                                      <p:cBhvr>
                                        <p:cTn id="24" dur="500"/>
                                        <p:tgtEl>
                                          <p:spTgt spid="1024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243">
                                            <p:txEl>
                                              <p:pRg st="6" end="6"/>
                                            </p:txEl>
                                          </p:spTgt>
                                        </p:tgtEl>
                                        <p:attrNameLst>
                                          <p:attrName>style.visibility</p:attrName>
                                        </p:attrNameLst>
                                      </p:cBhvr>
                                      <p:to>
                                        <p:strVal val="visible"/>
                                      </p:to>
                                    </p:set>
                                    <p:animEffect transition="in" filter="fade">
                                      <p:cBhvr>
                                        <p:cTn id="29" dur="500"/>
                                        <p:tgtEl>
                                          <p:spTgt spid="1024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243">
                                            <p:txEl>
                                              <p:pRg st="7" end="7"/>
                                            </p:txEl>
                                          </p:spTgt>
                                        </p:tgtEl>
                                        <p:attrNameLst>
                                          <p:attrName>style.visibility</p:attrName>
                                        </p:attrNameLst>
                                      </p:cBhvr>
                                      <p:to>
                                        <p:strVal val="visible"/>
                                      </p:to>
                                    </p:set>
                                    <p:animEffect transition="in" filter="fade">
                                      <p:cBhvr>
                                        <p:cTn id="32" dur="500"/>
                                        <p:tgtEl>
                                          <p:spTgt spid="1024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243">
                                            <p:txEl>
                                              <p:pRg st="8" end="8"/>
                                            </p:txEl>
                                          </p:spTgt>
                                        </p:tgtEl>
                                        <p:attrNameLst>
                                          <p:attrName>style.visibility</p:attrName>
                                        </p:attrNameLst>
                                      </p:cBhvr>
                                      <p:to>
                                        <p:strVal val="visible"/>
                                      </p:to>
                                    </p:set>
                                    <p:animEffect transition="in" filter="fade">
                                      <p:cBhvr>
                                        <p:cTn id="37" dur="500"/>
                                        <p:tgtEl>
                                          <p:spTgt spid="1024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0243">
                                            <p:txEl>
                                              <p:pRg st="9" end="9"/>
                                            </p:txEl>
                                          </p:spTgt>
                                        </p:tgtEl>
                                        <p:attrNameLst>
                                          <p:attrName>style.visibility</p:attrName>
                                        </p:attrNameLst>
                                      </p:cBhvr>
                                      <p:to>
                                        <p:strVal val="visible"/>
                                      </p:to>
                                    </p:set>
                                    <p:animEffect transition="in" filter="fade">
                                      <p:cBhvr>
                                        <p:cTn id="40" dur="500"/>
                                        <p:tgtEl>
                                          <p:spTgt spid="1024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0243">
                                            <p:txEl>
                                              <p:pRg st="10" end="10"/>
                                            </p:txEl>
                                          </p:spTgt>
                                        </p:tgtEl>
                                        <p:attrNameLst>
                                          <p:attrName>style.visibility</p:attrName>
                                        </p:attrNameLst>
                                      </p:cBhvr>
                                      <p:to>
                                        <p:strVal val="visible"/>
                                      </p:to>
                                    </p:set>
                                    <p:animEffect transition="in" filter="fade">
                                      <p:cBhvr>
                                        <p:cTn id="45" dur="500"/>
                                        <p:tgtEl>
                                          <p:spTgt spid="10243">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243">
                                            <p:txEl>
                                              <p:pRg st="11" end="11"/>
                                            </p:txEl>
                                          </p:spTgt>
                                        </p:tgtEl>
                                        <p:attrNameLst>
                                          <p:attrName>style.visibility</p:attrName>
                                        </p:attrNameLst>
                                      </p:cBhvr>
                                      <p:to>
                                        <p:strVal val="visible"/>
                                      </p:to>
                                    </p:set>
                                    <p:animEffect transition="in" filter="fade">
                                      <p:cBhvr>
                                        <p:cTn id="48" dur="500"/>
                                        <p:tgtEl>
                                          <p:spTgt spid="10243">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243">
                                            <p:txEl>
                                              <p:pRg st="12" end="12"/>
                                            </p:txEl>
                                          </p:spTgt>
                                        </p:tgtEl>
                                        <p:attrNameLst>
                                          <p:attrName>style.visibility</p:attrName>
                                        </p:attrNameLst>
                                      </p:cBhvr>
                                      <p:to>
                                        <p:strVal val="visible"/>
                                      </p:to>
                                    </p:set>
                                    <p:animEffect transition="in" filter="fade">
                                      <p:cBhvr>
                                        <p:cTn id="51" dur="500"/>
                                        <p:tgtEl>
                                          <p:spTgt spid="1024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8AEED-3847-B270-BE8B-50489D60CBF8}"/>
              </a:ext>
            </a:extLst>
          </p:cNvPr>
          <p:cNvSpPr>
            <a:spLocks noGrp="1"/>
          </p:cNvSpPr>
          <p:nvPr>
            <p:ph type="title"/>
          </p:nvPr>
        </p:nvSpPr>
        <p:spPr/>
        <p:txBody>
          <a:bodyPr/>
          <a:lstStyle/>
          <a:p>
            <a:r>
              <a:rPr lang="ru-RU" dirty="0"/>
              <a:t>Значение объявленной переменной участвует в проверке условия</a:t>
            </a:r>
            <a:endParaRPr lang="en-US" dirty="0"/>
          </a:p>
        </p:txBody>
      </p:sp>
      <p:sp>
        <p:nvSpPr>
          <p:cNvPr id="4" name="TextBox 3">
            <a:extLst>
              <a:ext uri="{FF2B5EF4-FFF2-40B4-BE49-F238E27FC236}">
                <a16:creationId xmlns:a16="http://schemas.microsoft.com/office/drawing/2014/main" id="{508DE2B1-E378-07D8-F981-9E01926A64EE}"/>
              </a:ext>
            </a:extLst>
          </p:cNvPr>
          <p:cNvSpPr txBox="1"/>
          <p:nvPr/>
        </p:nvSpPr>
        <p:spPr>
          <a:xfrm>
            <a:off x="838200" y="2276872"/>
            <a:ext cx="8305800" cy="3139321"/>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x</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cin</a:t>
            </a:r>
            <a:r>
              <a:rPr lang="en-US" b="0" dirty="0">
                <a:solidFill>
                  <a:srgbClr val="000000"/>
                </a:solidFill>
                <a:effectLst/>
                <a:latin typeface="Consolas" panose="020B0609020204030204" pitchFamily="49" charset="0"/>
              </a:rPr>
              <a:t> &gt;&gt; </a:t>
            </a:r>
            <a:r>
              <a:rPr lang="en-US" b="0" dirty="0">
                <a:solidFill>
                  <a:srgbClr val="1F377F"/>
                </a:solidFill>
                <a:effectLst/>
                <a:latin typeface="Consolas" panose="020B0609020204030204" pitchFamily="49" charset="0"/>
              </a:rPr>
              <a:t>x</a:t>
            </a:r>
            <a:r>
              <a:rPr lang="en-US" b="0" dirty="0">
                <a:solidFill>
                  <a:srgbClr val="000000"/>
                </a:solidFill>
                <a:effectLst/>
                <a:latin typeface="Consolas" panose="020B0609020204030204" pitchFamily="49" charset="0"/>
              </a:rPr>
              <a:t> &gt;&gt; </a:t>
            </a:r>
            <a:r>
              <a:rPr lang="en-US" b="0" dirty="0">
                <a:solidFill>
                  <a:srgbClr val="1F377F"/>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sum</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сюда попадём, если </a:t>
            </a:r>
            <a:r>
              <a:rPr lang="en-US" b="0" dirty="0">
                <a:solidFill>
                  <a:srgbClr val="008000"/>
                </a:solidFill>
                <a:effectLst/>
                <a:latin typeface="Consolas" panose="020B0609020204030204" pitchFamily="49" charset="0"/>
              </a:rPr>
              <a:t>sum — </a:t>
            </a:r>
            <a:r>
              <a:rPr lang="ru-RU" b="0" dirty="0">
                <a:solidFill>
                  <a:srgbClr val="008000"/>
                </a:solidFill>
                <a:effectLst/>
                <a:latin typeface="Consolas" panose="020B0609020204030204" pitchFamily="49" charset="0"/>
              </a:rPr>
              <a:t>не 0</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sum</a:t>
            </a:r>
            <a:r>
              <a:rPr lang="en-US" b="0" dirty="0">
                <a:solidFill>
                  <a:srgbClr val="000000"/>
                </a:solidFill>
                <a:effectLst/>
                <a:latin typeface="Consolas" panose="020B0609020204030204" pitchFamily="49" charset="0"/>
              </a:rPr>
              <a:t> &lt;&lt; std::</a:t>
            </a:r>
            <a:r>
              <a:rPr lang="en-US" b="0" dirty="0" err="1">
                <a:solidFill>
                  <a:srgbClr val="74531F"/>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Переменная </a:t>
            </a:r>
            <a:r>
              <a:rPr lang="en-US" b="0" dirty="0">
                <a:solidFill>
                  <a:srgbClr val="008000"/>
                </a:solidFill>
                <a:effectLst/>
                <a:latin typeface="Consolas" panose="020B0609020204030204" pitchFamily="49" charset="0"/>
              </a:rPr>
              <a:t>sum </a:t>
            </a:r>
            <a:r>
              <a:rPr lang="ru-RU" b="0" dirty="0">
                <a:solidFill>
                  <a:srgbClr val="008000"/>
                </a:solidFill>
                <a:effectLst/>
                <a:latin typeface="Consolas" panose="020B0609020204030204" pitchFamily="49" charset="0"/>
              </a:rPr>
              <a:t>равна нулю</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03361190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ru-RU"/>
              <a:t>Конструкция </a:t>
            </a:r>
            <a:r>
              <a:rPr lang="en-US"/>
              <a:t>else-if</a:t>
            </a:r>
            <a:endParaRPr lang="ru-RU"/>
          </a:p>
        </p:txBody>
      </p:sp>
      <p:sp>
        <p:nvSpPr>
          <p:cNvPr id="54275" name="Rectangle 3"/>
          <p:cNvSpPr>
            <a:spLocks noGrp="1" noChangeArrowheads="1"/>
          </p:cNvSpPr>
          <p:nvPr>
            <p:ph idx="1"/>
          </p:nvPr>
        </p:nvSpPr>
        <p:spPr/>
        <p:txBody>
          <a:bodyPr>
            <a:normAutofit/>
          </a:bodyPr>
          <a:lstStyle/>
          <a:p>
            <a:pPr eaLnBrk="1" hangingPunct="1">
              <a:lnSpc>
                <a:spcPct val="90000"/>
              </a:lnSpc>
            </a:pPr>
            <a:r>
              <a:rPr lang="ru-RU" sz="2800" dirty="0"/>
              <a:t>Позволяет осуществлять многоступенчатое решение</a:t>
            </a:r>
          </a:p>
          <a:p>
            <a:pPr lvl="1" eaLnBrk="1" hangingPunct="1">
              <a:lnSpc>
                <a:spcPct val="90000"/>
              </a:lnSpc>
            </a:pPr>
            <a:r>
              <a:rPr lang="ru-RU" dirty="0" err="1">
                <a:latin typeface="Courier New" pitchFamily="49" charset="0"/>
              </a:rPr>
              <a:t>if</a:t>
            </a:r>
            <a:r>
              <a:rPr lang="ru-RU" dirty="0">
                <a:latin typeface="Courier New" pitchFamily="49" charset="0"/>
              </a:rPr>
              <a:t> (</a:t>
            </a:r>
            <a:r>
              <a:rPr lang="ru-RU" i="1" dirty="0">
                <a:latin typeface="Courier New" pitchFamily="49" charset="0"/>
              </a:rPr>
              <a:t>выражение</a:t>
            </a:r>
            <a:r>
              <a:rPr lang="ru-RU" dirty="0">
                <a:latin typeface="Courier New" pitchFamily="49" charset="0"/>
              </a:rPr>
              <a:t>) </a:t>
            </a:r>
            <a:br>
              <a:rPr lang="ru-RU" dirty="0">
                <a:latin typeface="Courier New" pitchFamily="49" charset="0"/>
              </a:rPr>
            </a:br>
            <a:r>
              <a:rPr lang="ru-RU" dirty="0">
                <a:latin typeface="Courier New" pitchFamily="49" charset="0"/>
              </a:rPr>
              <a:t>    </a:t>
            </a:r>
            <a:r>
              <a:rPr lang="ru-RU" i="1" dirty="0">
                <a:latin typeface="Courier New" pitchFamily="49" charset="0"/>
              </a:rPr>
              <a:t>инструкция</a:t>
            </a:r>
            <a:r>
              <a:rPr lang="ru-RU" dirty="0">
                <a:latin typeface="Courier New" pitchFamily="49" charset="0"/>
              </a:rPr>
              <a:t> </a:t>
            </a:r>
            <a:br>
              <a:rPr lang="ru-RU" dirty="0">
                <a:latin typeface="Courier New" pitchFamily="49" charset="0"/>
              </a:rPr>
            </a:br>
            <a:r>
              <a:rPr lang="ru-RU" dirty="0" err="1">
                <a:latin typeface="Courier New" pitchFamily="49" charset="0"/>
              </a:rPr>
              <a:t>else</a:t>
            </a:r>
            <a:r>
              <a:rPr lang="ru-RU" dirty="0">
                <a:latin typeface="Courier New" pitchFamily="49" charset="0"/>
              </a:rPr>
              <a:t> </a:t>
            </a:r>
            <a:r>
              <a:rPr lang="ru-RU" dirty="0" err="1">
                <a:latin typeface="Courier New" pitchFamily="49" charset="0"/>
              </a:rPr>
              <a:t>if</a:t>
            </a:r>
            <a:r>
              <a:rPr lang="ru-RU" dirty="0">
                <a:latin typeface="Courier New" pitchFamily="49" charset="0"/>
              </a:rPr>
              <a:t> (</a:t>
            </a:r>
            <a:r>
              <a:rPr lang="ru-RU" i="1" dirty="0">
                <a:latin typeface="Courier New" pitchFamily="49" charset="0"/>
              </a:rPr>
              <a:t>выражение</a:t>
            </a:r>
            <a:r>
              <a:rPr lang="ru-RU" dirty="0">
                <a:latin typeface="Courier New" pitchFamily="49" charset="0"/>
              </a:rPr>
              <a:t>) </a:t>
            </a:r>
            <a:br>
              <a:rPr lang="ru-RU" dirty="0">
                <a:latin typeface="Courier New" pitchFamily="49" charset="0"/>
              </a:rPr>
            </a:br>
            <a:r>
              <a:rPr lang="ru-RU" dirty="0">
                <a:latin typeface="Courier New" pitchFamily="49" charset="0"/>
              </a:rPr>
              <a:t>    </a:t>
            </a:r>
            <a:r>
              <a:rPr lang="ru-RU" i="1" dirty="0">
                <a:latin typeface="Courier New" pitchFamily="49" charset="0"/>
              </a:rPr>
              <a:t>инструкция</a:t>
            </a:r>
            <a:r>
              <a:rPr lang="ru-RU" dirty="0">
                <a:latin typeface="Courier New" pitchFamily="49" charset="0"/>
              </a:rPr>
              <a:t> </a:t>
            </a:r>
            <a:br>
              <a:rPr lang="ru-RU" dirty="0">
                <a:latin typeface="Courier New" pitchFamily="49" charset="0"/>
              </a:rPr>
            </a:br>
            <a:r>
              <a:rPr lang="ru-RU" dirty="0" err="1">
                <a:latin typeface="Courier New" pitchFamily="49" charset="0"/>
              </a:rPr>
              <a:t>else</a:t>
            </a:r>
            <a:r>
              <a:rPr lang="ru-RU" dirty="0">
                <a:latin typeface="Courier New" pitchFamily="49" charset="0"/>
              </a:rPr>
              <a:t> </a:t>
            </a:r>
            <a:r>
              <a:rPr lang="ru-RU" dirty="0" err="1">
                <a:latin typeface="Courier New" pitchFamily="49" charset="0"/>
              </a:rPr>
              <a:t>if</a:t>
            </a:r>
            <a:r>
              <a:rPr lang="ru-RU" dirty="0">
                <a:latin typeface="Courier New" pitchFamily="49" charset="0"/>
              </a:rPr>
              <a:t> (</a:t>
            </a:r>
            <a:r>
              <a:rPr lang="ru-RU" i="1" dirty="0">
                <a:latin typeface="Courier New" pitchFamily="49" charset="0"/>
              </a:rPr>
              <a:t>выражение</a:t>
            </a:r>
            <a:r>
              <a:rPr lang="ru-RU" dirty="0">
                <a:latin typeface="Courier New" pitchFamily="49" charset="0"/>
              </a:rPr>
              <a:t>) </a:t>
            </a:r>
            <a:br>
              <a:rPr lang="ru-RU" dirty="0">
                <a:latin typeface="Courier New" pitchFamily="49" charset="0"/>
              </a:rPr>
            </a:br>
            <a:r>
              <a:rPr lang="ru-RU" dirty="0">
                <a:latin typeface="Courier New" pitchFamily="49" charset="0"/>
              </a:rPr>
              <a:t>    </a:t>
            </a:r>
            <a:r>
              <a:rPr lang="ru-RU" i="1" dirty="0">
                <a:latin typeface="Courier New" pitchFamily="49" charset="0"/>
              </a:rPr>
              <a:t>инструкция</a:t>
            </a:r>
            <a:r>
              <a:rPr lang="ru-RU" dirty="0">
                <a:latin typeface="Courier New" pitchFamily="49" charset="0"/>
              </a:rPr>
              <a:t> </a:t>
            </a:r>
            <a:br>
              <a:rPr lang="ru-RU" dirty="0">
                <a:latin typeface="Courier New" pitchFamily="49" charset="0"/>
              </a:rPr>
            </a:br>
            <a:r>
              <a:rPr lang="ru-RU" dirty="0" err="1">
                <a:latin typeface="Courier New" pitchFamily="49" charset="0"/>
              </a:rPr>
              <a:t>else</a:t>
            </a:r>
            <a:r>
              <a:rPr lang="ru-RU" dirty="0">
                <a:latin typeface="Courier New" pitchFamily="49" charset="0"/>
              </a:rPr>
              <a:t> </a:t>
            </a:r>
            <a:r>
              <a:rPr lang="ru-RU" dirty="0" err="1">
                <a:latin typeface="Courier New" pitchFamily="49" charset="0"/>
              </a:rPr>
              <a:t>if</a:t>
            </a:r>
            <a:r>
              <a:rPr lang="ru-RU" dirty="0">
                <a:latin typeface="Courier New" pitchFamily="49" charset="0"/>
              </a:rPr>
              <a:t> (</a:t>
            </a:r>
            <a:r>
              <a:rPr lang="ru-RU" i="1" dirty="0">
                <a:latin typeface="Courier New" pitchFamily="49" charset="0"/>
              </a:rPr>
              <a:t>выражение</a:t>
            </a:r>
            <a:r>
              <a:rPr lang="ru-RU" dirty="0">
                <a:latin typeface="Courier New" pitchFamily="49" charset="0"/>
              </a:rPr>
              <a:t>) </a:t>
            </a:r>
            <a:br>
              <a:rPr lang="ru-RU" dirty="0">
                <a:latin typeface="Courier New" pitchFamily="49" charset="0"/>
              </a:rPr>
            </a:br>
            <a:r>
              <a:rPr lang="ru-RU" dirty="0">
                <a:latin typeface="Courier New" pitchFamily="49" charset="0"/>
              </a:rPr>
              <a:t>    </a:t>
            </a:r>
            <a:r>
              <a:rPr lang="ru-RU" i="1" dirty="0">
                <a:latin typeface="Courier New" pitchFamily="49" charset="0"/>
              </a:rPr>
              <a:t>инструкция</a:t>
            </a:r>
            <a:r>
              <a:rPr lang="ru-RU" dirty="0">
                <a:latin typeface="Courier New" pitchFamily="49" charset="0"/>
              </a:rPr>
              <a:t> </a:t>
            </a:r>
            <a:br>
              <a:rPr lang="ru-RU" dirty="0">
                <a:latin typeface="Courier New" pitchFamily="49" charset="0"/>
              </a:rPr>
            </a:br>
            <a:r>
              <a:rPr lang="ru-RU" dirty="0" err="1">
                <a:latin typeface="Courier New" pitchFamily="49" charset="0"/>
              </a:rPr>
              <a:t>else</a:t>
            </a:r>
            <a:r>
              <a:rPr lang="ru-RU" dirty="0">
                <a:latin typeface="Courier New" pitchFamily="49" charset="0"/>
              </a:rPr>
              <a:t> </a:t>
            </a:r>
            <a:br>
              <a:rPr lang="ru-RU" dirty="0">
                <a:latin typeface="Courier New" pitchFamily="49" charset="0"/>
              </a:rPr>
            </a:br>
            <a:r>
              <a:rPr lang="ru-RU" dirty="0">
                <a:latin typeface="Courier New" pitchFamily="49" charset="0"/>
              </a:rPr>
              <a:t>    </a:t>
            </a:r>
            <a:r>
              <a:rPr lang="ru-RU" i="1" dirty="0">
                <a:latin typeface="Courier New" pitchFamily="49" charset="0"/>
              </a:rPr>
              <a:t>инструкция</a:t>
            </a:r>
            <a:r>
              <a:rPr lang="ru-RU" dirty="0">
                <a:latin typeface="Courier New" pitchFamily="49" charset="0"/>
              </a:rPr>
              <a:t> </a:t>
            </a:r>
          </a:p>
        </p:txBody>
      </p:sp>
    </p:spTree>
    <p:custDataLst>
      <p:tags r:id="rId1"/>
    </p:custDataLst>
    <p:extLst>
      <p:ext uri="{BB962C8B-B14F-4D97-AF65-F5344CB8AC3E}">
        <p14:creationId xmlns:p14="http://schemas.microsoft.com/office/powerpoint/2010/main" val="417930055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535A40-C920-A881-6429-99B690BE80EE}"/>
              </a:ext>
            </a:extLst>
          </p:cNvPr>
          <p:cNvSpPr>
            <a:spLocks noGrp="1"/>
          </p:cNvSpPr>
          <p:nvPr>
            <p:ph type="title"/>
          </p:nvPr>
        </p:nvSpPr>
        <p:spPr/>
        <p:txBody>
          <a:bodyPr/>
          <a:lstStyle/>
          <a:p>
            <a:r>
              <a:rPr lang="ru-RU" dirty="0"/>
              <a:t>Пример: выставление оценки в зависимости от баллов</a:t>
            </a:r>
            <a:endParaRPr lang="en-US" dirty="0"/>
          </a:p>
        </p:txBody>
      </p:sp>
      <p:sp>
        <p:nvSpPr>
          <p:cNvPr id="6" name="TextBox 5">
            <a:extLst>
              <a:ext uri="{FF2B5EF4-FFF2-40B4-BE49-F238E27FC236}">
                <a16:creationId xmlns:a16="http://schemas.microsoft.com/office/drawing/2014/main" id="{7BFE50F3-6688-C76B-D89D-BF3777AE1262}"/>
              </a:ext>
            </a:extLst>
          </p:cNvPr>
          <p:cNvSpPr txBox="1"/>
          <p:nvPr/>
        </p:nvSpPr>
        <p:spPr>
          <a:xfrm>
            <a:off x="838200" y="1690688"/>
            <a:ext cx="10515600" cy="4801314"/>
          </a:xfrm>
          <a:prstGeom prst="rect">
            <a:avLst/>
          </a:prstGeom>
          <a:noFill/>
        </p:spPr>
        <p:txBody>
          <a:bodyPr wrap="square">
            <a:spAutoFit/>
          </a:bodyPr>
          <a:lstStyle/>
          <a:p>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PrintMark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score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score</a:t>
            </a:r>
            <a:r>
              <a:rPr lang="en-US" b="0" dirty="0">
                <a:solidFill>
                  <a:srgbClr val="000000"/>
                </a:solidFill>
                <a:effectLst/>
                <a:latin typeface="Consolas" panose="020B0609020204030204" pitchFamily="49" charset="0"/>
              </a:rPr>
              <a:t> &gt;= </a:t>
            </a:r>
            <a:r>
              <a:rPr lang="en-US" b="0" dirty="0">
                <a:solidFill>
                  <a:srgbClr val="098658"/>
                </a:solidFill>
                <a:effectLst/>
                <a:latin typeface="Consolas" panose="020B0609020204030204" pitchFamily="49" charset="0"/>
              </a:rPr>
              <a:t>90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Excellent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score</a:t>
            </a:r>
            <a:r>
              <a:rPr lang="en-US" b="0" dirty="0">
                <a:solidFill>
                  <a:srgbClr val="000000"/>
                </a:solidFill>
                <a:effectLst/>
                <a:latin typeface="Consolas" panose="020B0609020204030204" pitchFamily="49" charset="0"/>
              </a:rPr>
              <a:t> &gt;= </a:t>
            </a:r>
            <a:r>
              <a:rPr lang="en-US" b="0" dirty="0">
                <a:solidFill>
                  <a:srgbClr val="098658"/>
                </a:solidFill>
                <a:effectLst/>
                <a:latin typeface="Consolas" panose="020B0609020204030204" pitchFamily="49" charset="0"/>
              </a:rPr>
              <a:t>75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Good</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score</a:t>
            </a:r>
            <a:r>
              <a:rPr lang="en-US" b="0" dirty="0">
                <a:solidFill>
                  <a:srgbClr val="000000"/>
                </a:solidFill>
                <a:effectLst/>
                <a:latin typeface="Consolas" panose="020B0609020204030204" pitchFamily="49" charset="0"/>
              </a:rPr>
              <a:t> &gt;= </a:t>
            </a:r>
            <a:r>
              <a:rPr lang="en-US" b="0" dirty="0">
                <a:solidFill>
                  <a:srgbClr val="098658"/>
                </a:solidFill>
                <a:effectLst/>
                <a:latin typeface="Consolas" panose="020B0609020204030204" pitchFamily="49" charset="0"/>
              </a:rPr>
              <a:t>60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Satisfactory</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Unsatisfactory</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score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cin</a:t>
            </a:r>
            <a:r>
              <a:rPr lang="en-US" b="0" dirty="0">
                <a:solidFill>
                  <a:srgbClr val="000000"/>
                </a:solidFill>
                <a:effectLst/>
                <a:latin typeface="Consolas" panose="020B0609020204030204" pitchFamily="49" charset="0"/>
              </a:rPr>
              <a:t> &gt;&gt; </a:t>
            </a:r>
            <a:r>
              <a:rPr lang="en-US" b="0" dirty="0">
                <a:solidFill>
                  <a:srgbClr val="1F377F"/>
                </a:solidFill>
                <a:effectLst/>
                <a:latin typeface="Consolas" panose="020B0609020204030204" pitchFamily="49" charset="0"/>
              </a:rPr>
              <a:t>score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PrintMark</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score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9254430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578818-5708-40D2-B779-AB2709E23DF3}"/>
              </a:ext>
            </a:extLst>
          </p:cNvPr>
          <p:cNvPicPr>
            <a:picLocks noChangeAspect="1"/>
          </p:cNvPicPr>
          <p:nvPr/>
        </p:nvPicPr>
        <p:blipFill>
          <a:blip r:embed="rId4"/>
          <a:stretch>
            <a:fillRect/>
          </a:stretch>
        </p:blipFill>
        <p:spPr>
          <a:xfrm>
            <a:off x="8832304" y="1846168"/>
            <a:ext cx="2984328" cy="2950984"/>
          </a:xfrm>
          <a:prstGeom prst="rect">
            <a:avLst/>
          </a:prstGeom>
        </p:spPr>
      </p:pic>
      <p:sp>
        <p:nvSpPr>
          <p:cNvPr id="26626" name="Rectangle 4"/>
          <p:cNvSpPr>
            <a:spLocks noGrp="1" noChangeArrowheads="1"/>
          </p:cNvSpPr>
          <p:nvPr>
            <p:ph type="title"/>
          </p:nvPr>
        </p:nvSpPr>
        <p:spPr/>
        <p:txBody>
          <a:bodyPr/>
          <a:lstStyle/>
          <a:p>
            <a:pPr>
              <a:defRPr/>
            </a:pPr>
            <a:r>
              <a:rPr lang="ru-RU"/>
              <a:t>Пример, бинарный поиск</a:t>
            </a:r>
          </a:p>
        </p:txBody>
      </p:sp>
      <p:sp>
        <p:nvSpPr>
          <p:cNvPr id="55299" name="Rectangle 5"/>
          <p:cNvSpPr>
            <a:spLocks noChangeArrowheads="1"/>
          </p:cNvSpPr>
          <p:nvPr/>
        </p:nvSpPr>
        <p:spPr bwMode="auto">
          <a:xfrm>
            <a:off x="983432" y="1846168"/>
            <a:ext cx="8027987" cy="4524315"/>
          </a:xfrm>
          <a:prstGeom prst="rect">
            <a:avLst/>
          </a:prstGeom>
          <a:noFill/>
          <a:ln w="9525">
            <a:noFill/>
            <a:miter lim="800000"/>
            <a:headEnd/>
            <a:tailEnd/>
          </a:ln>
        </p:spPr>
        <p:txBody>
          <a:bodyPr>
            <a:spAutoFit/>
          </a:bodyPr>
          <a:lstStyle/>
          <a:p>
            <a:r>
              <a:rPr lang="ru-RU" sz="1600" b="1" dirty="0">
                <a:latin typeface="Courier New" pitchFamily="49" charset="0"/>
              </a:rPr>
              <a:t>/* Найти x в v[0] &lt;= v[1] &lt;= ... &lt;= v[n-1] */</a:t>
            </a:r>
          </a:p>
          <a:p>
            <a:r>
              <a:rPr lang="ru-RU" sz="1600" b="1" dirty="0" err="1">
                <a:latin typeface="Courier New" pitchFamily="49" charset="0"/>
              </a:rPr>
              <a:t>int</a:t>
            </a:r>
            <a:r>
              <a:rPr lang="ru-RU" sz="1600" b="1" dirty="0">
                <a:latin typeface="Courier New" pitchFamily="49" charset="0"/>
              </a:rPr>
              <a:t> </a:t>
            </a:r>
            <a:r>
              <a:rPr lang="en-US" sz="1600" b="1" dirty="0">
                <a:latin typeface="Courier New" pitchFamily="49" charset="0"/>
              </a:rPr>
              <a:t>B</a:t>
            </a:r>
            <a:r>
              <a:rPr lang="ru-RU" sz="1600" b="1" dirty="0" err="1">
                <a:latin typeface="Courier New" pitchFamily="49" charset="0"/>
              </a:rPr>
              <a:t>in</a:t>
            </a:r>
            <a:r>
              <a:rPr lang="en-US" sz="1600" b="1" dirty="0" err="1">
                <a:latin typeface="Courier New" pitchFamily="49" charset="0"/>
              </a:rPr>
              <a:t>aryS</a:t>
            </a:r>
            <a:r>
              <a:rPr lang="ru-RU" sz="1600" b="1" dirty="0" err="1">
                <a:latin typeface="Courier New" pitchFamily="49" charset="0"/>
              </a:rPr>
              <a:t>earch</a:t>
            </a:r>
            <a:r>
              <a:rPr lang="ru-RU" sz="1600" b="1" dirty="0">
                <a:latin typeface="Courier New" pitchFamily="49" charset="0"/>
              </a:rPr>
              <a:t>(</a:t>
            </a:r>
            <a:r>
              <a:rPr lang="ru-RU" sz="1600" b="1" dirty="0" err="1">
                <a:latin typeface="Courier New" pitchFamily="49" charset="0"/>
              </a:rPr>
              <a:t>int</a:t>
            </a:r>
            <a:r>
              <a:rPr lang="ru-RU" sz="1600" b="1" dirty="0">
                <a:latin typeface="Courier New" pitchFamily="49" charset="0"/>
              </a:rPr>
              <a:t> x, </a:t>
            </a:r>
            <a:r>
              <a:rPr lang="ru-RU" sz="1600" b="1" dirty="0" err="1">
                <a:latin typeface="Courier New" pitchFamily="49" charset="0"/>
              </a:rPr>
              <a:t>const</a:t>
            </a:r>
            <a:r>
              <a:rPr lang="ru-RU" sz="1600" b="1" dirty="0">
                <a:latin typeface="Courier New" pitchFamily="49" charset="0"/>
              </a:rPr>
              <a:t> </a:t>
            </a:r>
            <a:r>
              <a:rPr lang="ru-RU" sz="1600" b="1" dirty="0" err="1">
                <a:latin typeface="Courier New" pitchFamily="49" charset="0"/>
              </a:rPr>
              <a:t>int</a:t>
            </a:r>
            <a:r>
              <a:rPr lang="ru-RU" sz="1600" b="1" dirty="0">
                <a:latin typeface="Courier New" pitchFamily="49" charset="0"/>
              </a:rPr>
              <a:t> v[], </a:t>
            </a:r>
            <a:r>
              <a:rPr lang="ru-RU" sz="1600" b="1" dirty="0" err="1">
                <a:latin typeface="Courier New" pitchFamily="49" charset="0"/>
              </a:rPr>
              <a:t>int</a:t>
            </a:r>
            <a:r>
              <a:rPr lang="ru-RU" sz="1600" b="1" dirty="0">
                <a:latin typeface="Courier New" pitchFamily="49" charset="0"/>
              </a:rPr>
              <a:t> n)</a:t>
            </a:r>
          </a:p>
          <a:p>
            <a:r>
              <a:rPr lang="ru-RU" sz="1600" b="1" dirty="0">
                <a:latin typeface="Courier New" pitchFamily="49" charset="0"/>
              </a:rPr>
              <a:t>{</a:t>
            </a:r>
          </a:p>
          <a:p>
            <a:r>
              <a:rPr lang="ru-RU" sz="1600" b="1" dirty="0">
                <a:latin typeface="Courier New" pitchFamily="49" charset="0"/>
              </a:rPr>
              <a:t>	</a:t>
            </a:r>
            <a:r>
              <a:rPr lang="ru-RU" sz="1600" b="1" dirty="0" err="1">
                <a:latin typeface="Courier New" pitchFamily="49" charset="0"/>
              </a:rPr>
              <a:t>int</a:t>
            </a:r>
            <a:r>
              <a:rPr lang="ru-RU" sz="1600" b="1" dirty="0">
                <a:latin typeface="Courier New" pitchFamily="49" charset="0"/>
              </a:rPr>
              <a:t> </a:t>
            </a:r>
            <a:r>
              <a:rPr lang="ru-RU" sz="1600" b="1" dirty="0" err="1">
                <a:latin typeface="Courier New" pitchFamily="49" charset="0"/>
              </a:rPr>
              <a:t>low</a:t>
            </a:r>
            <a:r>
              <a:rPr lang="en-US" sz="1600" b="1" dirty="0">
                <a:latin typeface="Courier New" pitchFamily="49" charset="0"/>
              </a:rPr>
              <a:t> = 0;</a:t>
            </a:r>
          </a:p>
          <a:p>
            <a:r>
              <a:rPr lang="en-US" sz="1600" b="1" dirty="0">
                <a:latin typeface="Courier New" pitchFamily="49" charset="0"/>
              </a:rPr>
              <a:t>	int high = n;</a:t>
            </a:r>
            <a:endParaRPr lang="ru-RU" sz="1600" b="1" dirty="0">
              <a:latin typeface="Courier New" pitchFamily="49" charset="0"/>
            </a:endParaRPr>
          </a:p>
          <a:p>
            <a:r>
              <a:rPr lang="ru-RU" sz="1600" b="1" dirty="0">
                <a:latin typeface="Courier New" pitchFamily="49" charset="0"/>
              </a:rPr>
              <a:t>	</a:t>
            </a:r>
          </a:p>
          <a:p>
            <a:r>
              <a:rPr lang="ru-RU" sz="1600" b="1" dirty="0">
                <a:latin typeface="Courier New" pitchFamily="49" charset="0"/>
              </a:rPr>
              <a:t>	</a:t>
            </a:r>
            <a:r>
              <a:rPr lang="ru-RU" sz="1600" b="1" dirty="0" err="1">
                <a:latin typeface="Courier New" pitchFamily="49" charset="0"/>
              </a:rPr>
              <a:t>while</a:t>
            </a:r>
            <a:r>
              <a:rPr lang="ru-RU" sz="1600" b="1" dirty="0">
                <a:latin typeface="Courier New" pitchFamily="49" charset="0"/>
              </a:rPr>
              <a:t> (</a:t>
            </a:r>
            <a:r>
              <a:rPr lang="ru-RU" sz="1600" b="1" dirty="0" err="1">
                <a:latin typeface="Courier New" pitchFamily="49" charset="0"/>
              </a:rPr>
              <a:t>low</a:t>
            </a:r>
            <a:r>
              <a:rPr lang="ru-RU" sz="1600" b="1" dirty="0">
                <a:latin typeface="Courier New" pitchFamily="49" charset="0"/>
              </a:rPr>
              <a:t> &lt;</a:t>
            </a:r>
            <a:r>
              <a:rPr lang="en-US" sz="1600" b="1" dirty="0">
                <a:latin typeface="Courier New" pitchFamily="49" charset="0"/>
              </a:rPr>
              <a:t> </a:t>
            </a:r>
            <a:r>
              <a:rPr lang="ru-RU" sz="1600" b="1" dirty="0" err="1">
                <a:latin typeface="Courier New" pitchFamily="49" charset="0"/>
              </a:rPr>
              <a:t>high</a:t>
            </a:r>
            <a:r>
              <a:rPr lang="ru-RU" sz="1600" b="1" dirty="0">
                <a:latin typeface="Courier New" pitchFamily="49" charset="0"/>
              </a:rPr>
              <a:t>)</a:t>
            </a:r>
          </a:p>
          <a:p>
            <a:r>
              <a:rPr lang="ru-RU" sz="1600" b="1" dirty="0">
                <a:latin typeface="Courier New" pitchFamily="49" charset="0"/>
              </a:rPr>
              <a:t>	{</a:t>
            </a:r>
          </a:p>
          <a:p>
            <a:r>
              <a:rPr lang="ru-RU" sz="1600" b="1" dirty="0">
                <a:latin typeface="Courier New" pitchFamily="49" charset="0"/>
              </a:rPr>
              <a:t>		</a:t>
            </a:r>
            <a:r>
              <a:rPr lang="ru-RU" sz="1600" b="1" dirty="0" err="1">
                <a:latin typeface="Courier New" pitchFamily="49" charset="0"/>
              </a:rPr>
              <a:t>mid</a:t>
            </a:r>
            <a:r>
              <a:rPr lang="ru-RU" sz="1600" b="1" dirty="0">
                <a:latin typeface="Courier New" pitchFamily="49" charset="0"/>
              </a:rPr>
              <a:t> = (</a:t>
            </a:r>
            <a:r>
              <a:rPr lang="ru-RU" sz="1600" b="1" dirty="0" err="1">
                <a:latin typeface="Courier New" pitchFamily="49" charset="0"/>
              </a:rPr>
              <a:t>low</a:t>
            </a:r>
            <a:r>
              <a:rPr lang="ru-RU" sz="1600" b="1" dirty="0">
                <a:latin typeface="Courier New" pitchFamily="49" charset="0"/>
              </a:rPr>
              <a:t> + </a:t>
            </a:r>
            <a:r>
              <a:rPr lang="ru-RU" sz="1600" b="1" dirty="0" err="1">
                <a:latin typeface="Courier New" pitchFamily="49" charset="0"/>
              </a:rPr>
              <a:t>high</a:t>
            </a:r>
            <a:r>
              <a:rPr lang="ru-RU" sz="1600" b="1" dirty="0">
                <a:latin typeface="Courier New" pitchFamily="49" charset="0"/>
              </a:rPr>
              <a:t>) / 2;</a:t>
            </a:r>
          </a:p>
          <a:p>
            <a:r>
              <a:rPr lang="ru-RU" sz="1600" b="1" dirty="0">
                <a:latin typeface="Courier New" pitchFamily="49" charset="0"/>
              </a:rPr>
              <a:t>		</a:t>
            </a:r>
            <a:r>
              <a:rPr lang="ru-RU" sz="1600" b="1" dirty="0" err="1">
                <a:latin typeface="Courier New" pitchFamily="49" charset="0"/>
              </a:rPr>
              <a:t>if</a:t>
            </a:r>
            <a:r>
              <a:rPr lang="ru-RU" sz="1600" b="1" dirty="0">
                <a:latin typeface="Courier New" pitchFamily="49" charset="0"/>
              </a:rPr>
              <a:t> (x &lt; v[</a:t>
            </a:r>
            <a:r>
              <a:rPr lang="ru-RU" sz="1600" b="1" dirty="0" err="1">
                <a:latin typeface="Courier New" pitchFamily="49" charset="0"/>
              </a:rPr>
              <a:t>mid</a:t>
            </a:r>
            <a:r>
              <a:rPr lang="ru-RU" sz="1600" b="1" dirty="0">
                <a:latin typeface="Courier New" pitchFamily="49" charset="0"/>
              </a:rPr>
              <a:t>])</a:t>
            </a:r>
          </a:p>
          <a:p>
            <a:r>
              <a:rPr lang="ru-RU" sz="1600" b="1" dirty="0">
                <a:latin typeface="Courier New" pitchFamily="49" charset="0"/>
              </a:rPr>
              <a:t>			</a:t>
            </a:r>
            <a:r>
              <a:rPr lang="ru-RU" sz="1600" b="1" dirty="0" err="1">
                <a:latin typeface="Courier New" pitchFamily="49" charset="0"/>
              </a:rPr>
              <a:t>high</a:t>
            </a:r>
            <a:r>
              <a:rPr lang="ru-RU" sz="1600" b="1" dirty="0">
                <a:latin typeface="Courier New" pitchFamily="49" charset="0"/>
              </a:rPr>
              <a:t> = </a:t>
            </a:r>
            <a:r>
              <a:rPr lang="ru-RU" sz="1600" b="1" dirty="0" err="1">
                <a:latin typeface="Courier New" pitchFamily="49" charset="0"/>
              </a:rPr>
              <a:t>mid</a:t>
            </a:r>
            <a:r>
              <a:rPr lang="ru-RU" sz="1600" b="1" dirty="0">
                <a:latin typeface="Courier New" pitchFamily="49" charset="0"/>
              </a:rPr>
              <a:t>;</a:t>
            </a:r>
          </a:p>
          <a:p>
            <a:r>
              <a:rPr lang="ru-RU" sz="1600" b="1" dirty="0">
                <a:latin typeface="Courier New" pitchFamily="49" charset="0"/>
              </a:rPr>
              <a:t>		</a:t>
            </a:r>
            <a:r>
              <a:rPr lang="ru-RU" sz="1600" b="1" dirty="0" err="1">
                <a:latin typeface="Courier New" pitchFamily="49" charset="0"/>
              </a:rPr>
              <a:t>else</a:t>
            </a:r>
            <a:r>
              <a:rPr lang="ru-RU" sz="1600" b="1" dirty="0">
                <a:latin typeface="Courier New" pitchFamily="49" charset="0"/>
              </a:rPr>
              <a:t> </a:t>
            </a:r>
            <a:r>
              <a:rPr lang="ru-RU" sz="1600" b="1" dirty="0" err="1">
                <a:latin typeface="Courier New" pitchFamily="49" charset="0"/>
              </a:rPr>
              <a:t>if</a:t>
            </a:r>
            <a:r>
              <a:rPr lang="ru-RU" sz="1600" b="1" dirty="0">
                <a:latin typeface="Courier New" pitchFamily="49" charset="0"/>
              </a:rPr>
              <a:t> (x &gt; v[</a:t>
            </a:r>
            <a:r>
              <a:rPr lang="ru-RU" sz="1600" b="1" dirty="0" err="1">
                <a:latin typeface="Courier New" pitchFamily="49" charset="0"/>
              </a:rPr>
              <a:t>mid</a:t>
            </a:r>
            <a:r>
              <a:rPr lang="ru-RU" sz="1600" b="1" dirty="0">
                <a:latin typeface="Courier New" pitchFamily="49" charset="0"/>
              </a:rPr>
              <a:t>])</a:t>
            </a:r>
          </a:p>
          <a:p>
            <a:r>
              <a:rPr lang="ru-RU" sz="1600" b="1" dirty="0">
                <a:latin typeface="Courier New" pitchFamily="49" charset="0"/>
              </a:rPr>
              <a:t>			</a:t>
            </a:r>
            <a:r>
              <a:rPr lang="ru-RU" sz="1600" b="1" dirty="0" err="1">
                <a:latin typeface="Courier New" pitchFamily="49" charset="0"/>
              </a:rPr>
              <a:t>low</a:t>
            </a:r>
            <a:r>
              <a:rPr lang="ru-RU" sz="1600" b="1" dirty="0">
                <a:latin typeface="Courier New" pitchFamily="49" charset="0"/>
              </a:rPr>
              <a:t> = </a:t>
            </a:r>
            <a:r>
              <a:rPr lang="ru-RU" sz="1600" b="1" dirty="0" err="1">
                <a:latin typeface="Courier New" pitchFamily="49" charset="0"/>
              </a:rPr>
              <a:t>mid</a:t>
            </a:r>
            <a:r>
              <a:rPr lang="ru-RU" sz="1600" b="1" dirty="0">
                <a:latin typeface="Courier New" pitchFamily="49" charset="0"/>
              </a:rPr>
              <a:t> + 1;</a:t>
            </a:r>
          </a:p>
          <a:p>
            <a:r>
              <a:rPr lang="ru-RU" sz="1600" b="1" dirty="0">
                <a:latin typeface="Courier New" pitchFamily="49" charset="0"/>
              </a:rPr>
              <a:t>		</a:t>
            </a:r>
            <a:r>
              <a:rPr lang="ru-RU" sz="1600" b="1" dirty="0" err="1">
                <a:latin typeface="Courier New" pitchFamily="49" charset="0"/>
              </a:rPr>
              <a:t>else</a:t>
            </a:r>
            <a:r>
              <a:rPr lang="ru-RU" sz="1600" b="1" dirty="0">
                <a:latin typeface="Courier New" pitchFamily="49" charset="0"/>
              </a:rPr>
              <a:t> /* совпадение найдено */</a:t>
            </a:r>
          </a:p>
          <a:p>
            <a:r>
              <a:rPr lang="ru-RU" sz="1600" b="1" dirty="0">
                <a:latin typeface="Courier New" pitchFamily="49" charset="0"/>
              </a:rPr>
              <a:t>			</a:t>
            </a:r>
            <a:r>
              <a:rPr lang="ru-RU" sz="1600" b="1" dirty="0" err="1">
                <a:latin typeface="Courier New" pitchFamily="49" charset="0"/>
              </a:rPr>
              <a:t>return</a:t>
            </a:r>
            <a:r>
              <a:rPr lang="ru-RU" sz="1600" b="1" dirty="0">
                <a:latin typeface="Courier New" pitchFamily="49" charset="0"/>
              </a:rPr>
              <a:t> </a:t>
            </a:r>
            <a:r>
              <a:rPr lang="ru-RU" sz="1600" b="1" dirty="0" err="1">
                <a:latin typeface="Courier New" pitchFamily="49" charset="0"/>
              </a:rPr>
              <a:t>mid</a:t>
            </a:r>
            <a:r>
              <a:rPr lang="ru-RU" sz="1600" b="1" dirty="0">
                <a:latin typeface="Courier New" pitchFamily="49" charset="0"/>
              </a:rPr>
              <a:t>;</a:t>
            </a:r>
          </a:p>
          <a:p>
            <a:r>
              <a:rPr lang="ru-RU" sz="1600" b="1" dirty="0">
                <a:latin typeface="Courier New" pitchFamily="49" charset="0"/>
              </a:rPr>
              <a:t>	}</a:t>
            </a:r>
          </a:p>
          <a:p>
            <a:r>
              <a:rPr lang="ru-RU" sz="1600" b="1" dirty="0">
                <a:latin typeface="Courier New" pitchFamily="49" charset="0"/>
              </a:rPr>
              <a:t>	</a:t>
            </a:r>
            <a:r>
              <a:rPr lang="ru-RU" sz="1600" b="1" dirty="0" err="1">
                <a:latin typeface="Courier New" pitchFamily="49" charset="0"/>
              </a:rPr>
              <a:t>return</a:t>
            </a:r>
            <a:r>
              <a:rPr lang="ru-RU" sz="1600" b="1" dirty="0">
                <a:latin typeface="Courier New" pitchFamily="49" charset="0"/>
              </a:rPr>
              <a:t> -1; /* совпадения нет */</a:t>
            </a:r>
          </a:p>
          <a:p>
            <a:r>
              <a:rPr lang="ru-RU" sz="1600" b="1" dirty="0">
                <a:latin typeface="Courier New" pitchFamily="49" charset="0"/>
              </a:rPr>
              <a:t>}</a:t>
            </a:r>
          </a:p>
        </p:txBody>
      </p:sp>
      <p:sp>
        <p:nvSpPr>
          <p:cNvPr id="3" name="TextBox 2">
            <a:extLst>
              <a:ext uri="{FF2B5EF4-FFF2-40B4-BE49-F238E27FC236}">
                <a16:creationId xmlns:a16="http://schemas.microsoft.com/office/drawing/2014/main" id="{652FB591-8764-A9CB-1ED7-129984B742F4}"/>
              </a:ext>
            </a:extLst>
          </p:cNvPr>
          <p:cNvSpPr txBox="1"/>
          <p:nvPr/>
        </p:nvSpPr>
        <p:spPr>
          <a:xfrm>
            <a:off x="5519936" y="6400224"/>
            <a:ext cx="5112568" cy="369332"/>
          </a:xfrm>
          <a:prstGeom prst="rect">
            <a:avLst/>
          </a:prstGeom>
          <a:noFill/>
        </p:spPr>
        <p:txBody>
          <a:bodyPr wrap="square">
            <a:spAutoFit/>
          </a:bodyPr>
          <a:lstStyle/>
          <a:p>
            <a:pPr algn="r"/>
            <a:r>
              <a:rPr lang="ru-RU" dirty="0">
                <a:hlinkClick r:id="rId5"/>
              </a:rPr>
              <a:t>https://wandbox.org/permlink/OH7svtLrRjT6b2wV</a:t>
            </a:r>
            <a:r>
              <a:rPr lang="ru-RU" dirty="0"/>
              <a:t> </a:t>
            </a:r>
          </a:p>
        </p:txBody>
      </p:sp>
    </p:spTree>
    <p:custDataLst>
      <p:tags r:id="rId1"/>
    </p:custDataLst>
    <p:extLst>
      <p:ext uri="{BB962C8B-B14F-4D97-AF65-F5344CB8AC3E}">
        <p14:creationId xmlns:p14="http://schemas.microsoft.com/office/powerpoint/2010/main" val="196578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299">
                                            <p:txEl>
                                              <p:pRg st="8" end="8"/>
                                            </p:txEl>
                                          </p:spTgt>
                                        </p:tgtEl>
                                        <p:attrNameLst>
                                          <p:attrName>style.visibility</p:attrName>
                                        </p:attrNameLst>
                                      </p:cBhvr>
                                      <p:to>
                                        <p:strVal val="visible"/>
                                      </p:to>
                                    </p:set>
                                    <p:animEffect transition="in" filter="fade">
                                      <p:cBhvr>
                                        <p:cTn id="7" dur="500"/>
                                        <p:tgtEl>
                                          <p:spTgt spid="55299">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5299">
                                            <p:txEl>
                                              <p:pRg st="9" end="9"/>
                                            </p:txEl>
                                          </p:spTgt>
                                        </p:tgtEl>
                                        <p:attrNameLst>
                                          <p:attrName>style.visibility</p:attrName>
                                        </p:attrNameLst>
                                      </p:cBhvr>
                                      <p:to>
                                        <p:strVal val="visible"/>
                                      </p:to>
                                    </p:set>
                                    <p:animEffect transition="in" filter="fade">
                                      <p:cBhvr>
                                        <p:cTn id="12" dur="500"/>
                                        <p:tgtEl>
                                          <p:spTgt spid="55299">
                                            <p:txEl>
                                              <p:pRg st="9" end="9"/>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5299">
                                            <p:txEl>
                                              <p:pRg st="10" end="10"/>
                                            </p:txEl>
                                          </p:spTgt>
                                        </p:tgtEl>
                                        <p:attrNameLst>
                                          <p:attrName>style.visibility</p:attrName>
                                        </p:attrNameLst>
                                      </p:cBhvr>
                                      <p:to>
                                        <p:strVal val="visible"/>
                                      </p:to>
                                    </p:set>
                                    <p:animEffect transition="in" filter="fade">
                                      <p:cBhvr>
                                        <p:cTn id="15" dur="500"/>
                                        <p:tgtEl>
                                          <p:spTgt spid="55299">
                                            <p:txEl>
                                              <p:pRg st="10" end="1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5299">
                                            <p:txEl>
                                              <p:pRg st="11" end="11"/>
                                            </p:txEl>
                                          </p:spTgt>
                                        </p:tgtEl>
                                        <p:attrNameLst>
                                          <p:attrName>style.visibility</p:attrName>
                                        </p:attrNameLst>
                                      </p:cBhvr>
                                      <p:to>
                                        <p:strVal val="visible"/>
                                      </p:to>
                                    </p:set>
                                    <p:animEffect transition="in" filter="fade">
                                      <p:cBhvr>
                                        <p:cTn id="20" dur="500"/>
                                        <p:tgtEl>
                                          <p:spTgt spid="55299">
                                            <p:txEl>
                                              <p:pRg st="11" end="11"/>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5299">
                                            <p:txEl>
                                              <p:pRg st="12" end="12"/>
                                            </p:txEl>
                                          </p:spTgt>
                                        </p:tgtEl>
                                        <p:attrNameLst>
                                          <p:attrName>style.visibility</p:attrName>
                                        </p:attrNameLst>
                                      </p:cBhvr>
                                      <p:to>
                                        <p:strVal val="visible"/>
                                      </p:to>
                                    </p:set>
                                    <p:animEffect transition="in" filter="fade">
                                      <p:cBhvr>
                                        <p:cTn id="23" dur="500"/>
                                        <p:tgtEl>
                                          <p:spTgt spid="55299">
                                            <p:txEl>
                                              <p:pRg st="12" end="1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5299">
                                            <p:txEl>
                                              <p:pRg st="13" end="13"/>
                                            </p:txEl>
                                          </p:spTgt>
                                        </p:tgtEl>
                                        <p:attrNameLst>
                                          <p:attrName>style.visibility</p:attrName>
                                        </p:attrNameLst>
                                      </p:cBhvr>
                                      <p:to>
                                        <p:strVal val="visible"/>
                                      </p:to>
                                    </p:set>
                                    <p:animEffect transition="in" filter="fade">
                                      <p:cBhvr>
                                        <p:cTn id="28" dur="500"/>
                                        <p:tgtEl>
                                          <p:spTgt spid="55299">
                                            <p:txEl>
                                              <p:pRg st="13" end="1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5299">
                                            <p:txEl>
                                              <p:pRg st="14" end="14"/>
                                            </p:txEl>
                                          </p:spTgt>
                                        </p:tgtEl>
                                        <p:attrNameLst>
                                          <p:attrName>style.visibility</p:attrName>
                                        </p:attrNameLst>
                                      </p:cBhvr>
                                      <p:to>
                                        <p:strVal val="visible"/>
                                      </p:to>
                                    </p:set>
                                    <p:animEffect transition="in" filter="fade">
                                      <p:cBhvr>
                                        <p:cTn id="31" dur="500"/>
                                        <p:tgtEl>
                                          <p:spTgt spid="55299">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ru-RU"/>
              <a:t>Оператор </a:t>
            </a:r>
            <a:r>
              <a:rPr lang="en-US"/>
              <a:t>switch</a:t>
            </a:r>
            <a:endParaRPr lang="ru-RU"/>
          </a:p>
        </p:txBody>
      </p:sp>
      <p:sp>
        <p:nvSpPr>
          <p:cNvPr id="69635" name="Rectangle 3"/>
          <p:cNvSpPr>
            <a:spLocks noGrp="1" noChangeArrowheads="1"/>
          </p:cNvSpPr>
          <p:nvPr>
            <p:ph idx="1"/>
          </p:nvPr>
        </p:nvSpPr>
        <p:spPr/>
        <p:txBody>
          <a:bodyPr/>
          <a:lstStyle/>
          <a:p>
            <a:pPr eaLnBrk="1" hangingPunct="1"/>
            <a:r>
              <a:rPr lang="ru-RU" dirty="0"/>
              <a:t>Используется для выбора одного из нескольких путей</a:t>
            </a:r>
          </a:p>
          <a:p>
            <a:pPr lvl="1"/>
            <a:r>
              <a:rPr lang="ru-RU" dirty="0"/>
              <a:t>Если </a:t>
            </a:r>
            <a:r>
              <a:rPr lang="ru-RU" i="1" dirty="0"/>
              <a:t>выражение</a:t>
            </a:r>
            <a:r>
              <a:rPr lang="ru-RU" dirty="0"/>
              <a:t> равно одному из указанных целочисленных констант, выполняются соответствующие действия</a:t>
            </a:r>
          </a:p>
          <a:p>
            <a:pPr eaLnBrk="1" hangingPunct="1"/>
            <a:r>
              <a:rPr lang="ru-RU" dirty="0"/>
              <a:t>Инструкция </a:t>
            </a:r>
            <a:r>
              <a:rPr lang="en-US" dirty="0">
                <a:latin typeface="Consolas" panose="020B0609020204030204" pitchFamily="49" charset="0"/>
              </a:rPr>
              <a:t>break</a:t>
            </a:r>
            <a:r>
              <a:rPr lang="ru-RU" dirty="0"/>
              <a:t> выполняет выход из блока </a:t>
            </a:r>
            <a:r>
              <a:rPr lang="en-US" dirty="0">
                <a:latin typeface="Consolas" panose="020B0609020204030204" pitchFamily="49" charset="0"/>
              </a:rPr>
              <a:t>switch</a:t>
            </a:r>
            <a:endParaRPr lang="ru-RU" dirty="0">
              <a:latin typeface="Consolas" panose="020B0609020204030204" pitchFamily="49" charset="0"/>
            </a:endParaRPr>
          </a:p>
        </p:txBody>
      </p:sp>
      <p:sp>
        <p:nvSpPr>
          <p:cNvPr id="69636" name="Rectangle 4"/>
          <p:cNvSpPr>
            <a:spLocks noChangeArrowheads="1"/>
          </p:cNvSpPr>
          <p:nvPr/>
        </p:nvSpPr>
        <p:spPr bwMode="auto">
          <a:xfrm>
            <a:off x="6418262" y="5180239"/>
            <a:ext cx="4249738" cy="1657350"/>
          </a:xfrm>
          <a:prstGeom prst="rect">
            <a:avLst/>
          </a:prstGeom>
          <a:solidFill>
            <a:schemeClr val="bg1">
              <a:lumMod val="85000"/>
            </a:schemeClr>
          </a:solidFill>
          <a:ln w="9525">
            <a:solidFill>
              <a:schemeClr val="tx1"/>
            </a:solidFill>
            <a:miter lim="800000"/>
            <a:headEnd/>
            <a:tailEnd/>
          </a:ln>
          <a:effectLst/>
        </p:spPr>
        <p:txBody>
          <a:bodyPr wrap="none" anchor="ctr"/>
          <a:lstStyle/>
          <a:p>
            <a:pPr defTabSz="533400">
              <a:tabLst>
                <a:tab pos="533400" algn="l"/>
              </a:tabLst>
              <a:defRPr/>
            </a:pPr>
            <a:r>
              <a:rPr lang="ru-RU" dirty="0" err="1">
                <a:latin typeface="Courier New" pitchFamily="49" charset="0"/>
              </a:rPr>
              <a:t>switch</a:t>
            </a:r>
            <a:r>
              <a:rPr lang="ru-RU" dirty="0">
                <a:latin typeface="Courier New" pitchFamily="49" charset="0"/>
              </a:rPr>
              <a:t> (выражение) </a:t>
            </a:r>
          </a:p>
          <a:p>
            <a:pPr defTabSz="533400">
              <a:tabLst>
                <a:tab pos="533400" algn="l"/>
              </a:tabLst>
              <a:defRPr/>
            </a:pPr>
            <a:r>
              <a:rPr lang="ru-RU" dirty="0">
                <a:latin typeface="Courier New" pitchFamily="49" charset="0"/>
              </a:rPr>
              <a:t>{</a:t>
            </a:r>
          </a:p>
          <a:p>
            <a:pPr defTabSz="533400">
              <a:tabLst>
                <a:tab pos="533400" algn="l"/>
              </a:tabLst>
              <a:defRPr/>
            </a:pPr>
            <a:r>
              <a:rPr lang="ru-RU" dirty="0">
                <a:latin typeface="Courier New" pitchFamily="49" charset="0"/>
              </a:rPr>
              <a:t>	</a:t>
            </a:r>
            <a:r>
              <a:rPr lang="ru-RU" dirty="0" err="1">
                <a:latin typeface="Courier New" pitchFamily="49" charset="0"/>
              </a:rPr>
              <a:t>case</a:t>
            </a:r>
            <a:r>
              <a:rPr lang="ru-RU" dirty="0">
                <a:latin typeface="Courier New" pitchFamily="49" charset="0"/>
              </a:rPr>
              <a:t> </a:t>
            </a:r>
            <a:r>
              <a:rPr lang="ru-RU" dirty="0" err="1">
                <a:latin typeface="Courier New" pitchFamily="49" charset="0"/>
              </a:rPr>
              <a:t>конст-выр</a:t>
            </a:r>
            <a:r>
              <a:rPr lang="ru-RU" dirty="0">
                <a:latin typeface="Courier New" pitchFamily="49" charset="0"/>
              </a:rPr>
              <a:t>: инструкции </a:t>
            </a:r>
          </a:p>
          <a:p>
            <a:pPr defTabSz="533400">
              <a:tabLst>
                <a:tab pos="533400" algn="l"/>
              </a:tabLst>
              <a:defRPr/>
            </a:pPr>
            <a:r>
              <a:rPr lang="ru-RU" dirty="0">
                <a:latin typeface="Courier New" pitchFamily="49" charset="0"/>
              </a:rPr>
              <a:t>	</a:t>
            </a:r>
            <a:r>
              <a:rPr lang="ru-RU" dirty="0" err="1">
                <a:latin typeface="Courier New" pitchFamily="49" charset="0"/>
              </a:rPr>
              <a:t>case</a:t>
            </a:r>
            <a:r>
              <a:rPr lang="ru-RU" dirty="0">
                <a:latin typeface="Courier New" pitchFamily="49" charset="0"/>
              </a:rPr>
              <a:t> </a:t>
            </a:r>
            <a:r>
              <a:rPr lang="ru-RU" dirty="0" err="1">
                <a:latin typeface="Courier New" pitchFamily="49" charset="0"/>
              </a:rPr>
              <a:t>конст-выр</a:t>
            </a:r>
            <a:r>
              <a:rPr lang="ru-RU" dirty="0">
                <a:latin typeface="Courier New" pitchFamily="49" charset="0"/>
              </a:rPr>
              <a:t>: инструкции </a:t>
            </a:r>
          </a:p>
          <a:p>
            <a:pPr defTabSz="533400">
              <a:tabLst>
                <a:tab pos="533400" algn="l"/>
              </a:tabLst>
              <a:defRPr/>
            </a:pPr>
            <a:r>
              <a:rPr lang="ru-RU" dirty="0">
                <a:latin typeface="Courier New" pitchFamily="49" charset="0"/>
              </a:rPr>
              <a:t>	</a:t>
            </a:r>
            <a:r>
              <a:rPr lang="ru-RU" dirty="0" err="1">
                <a:latin typeface="Courier New" pitchFamily="49" charset="0"/>
              </a:rPr>
              <a:t>default</a:t>
            </a:r>
            <a:r>
              <a:rPr lang="ru-RU" dirty="0">
                <a:latin typeface="Courier New" pitchFamily="49" charset="0"/>
              </a:rPr>
              <a:t>: инструкции </a:t>
            </a:r>
          </a:p>
          <a:p>
            <a:pPr defTabSz="533400">
              <a:tabLst>
                <a:tab pos="533400" algn="l"/>
              </a:tabLst>
              <a:defRPr/>
            </a:pPr>
            <a:r>
              <a:rPr lang="ru-RU" dirty="0">
                <a:latin typeface="Courier New" pitchFamily="49" charset="0"/>
              </a:rPr>
              <a:t>}</a:t>
            </a:r>
          </a:p>
        </p:txBody>
      </p:sp>
    </p:spTree>
    <p:custDataLst>
      <p:tags r:id="rId1"/>
    </p:custDataLst>
    <p:extLst>
      <p:ext uri="{BB962C8B-B14F-4D97-AF65-F5344CB8AC3E}">
        <p14:creationId xmlns:p14="http://schemas.microsoft.com/office/powerpoint/2010/main" val="135777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animEffect transition="in" filter="fade">
                                      <p:cBhvr>
                                        <p:cTn id="7" dur="2000"/>
                                        <p:tgtEl>
                                          <p:spTgt spid="6963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9635">
                                            <p:txEl>
                                              <p:pRg st="1" end="1"/>
                                            </p:txEl>
                                          </p:spTgt>
                                        </p:tgtEl>
                                        <p:attrNameLst>
                                          <p:attrName>style.visibility</p:attrName>
                                        </p:attrNameLst>
                                      </p:cBhvr>
                                      <p:to>
                                        <p:strVal val="visible"/>
                                      </p:to>
                                    </p:set>
                                    <p:animEffect transition="in" filter="fade">
                                      <p:cBhvr>
                                        <p:cTn id="10" dur="2000"/>
                                        <p:tgtEl>
                                          <p:spTgt spid="6963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9635">
                                            <p:txEl>
                                              <p:pRg st="2" end="2"/>
                                            </p:txEl>
                                          </p:spTgt>
                                        </p:tgtEl>
                                        <p:attrNameLst>
                                          <p:attrName>style.visibility</p:attrName>
                                        </p:attrNameLst>
                                      </p:cBhvr>
                                      <p:to>
                                        <p:strVal val="visible"/>
                                      </p:to>
                                    </p:set>
                                    <p:animEffect transition="in" filter="fade">
                                      <p:cBhvr>
                                        <p:cTn id="15" dur="2000"/>
                                        <p:tgtEl>
                                          <p:spTgt spid="69635">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0" fill="hold" grpId="0" nodeType="clickEffect">
                                  <p:stCondLst>
                                    <p:cond delay="0"/>
                                  </p:stCondLst>
                                  <p:childTnLst>
                                    <p:set>
                                      <p:cBhvr>
                                        <p:cTn id="19" dur="1" fill="hold">
                                          <p:stCondLst>
                                            <p:cond delay="0"/>
                                          </p:stCondLst>
                                        </p:cTn>
                                        <p:tgtEl>
                                          <p:spTgt spid="69636"/>
                                        </p:tgtEl>
                                        <p:attrNameLst>
                                          <p:attrName>style.visibility</p:attrName>
                                        </p:attrNameLst>
                                      </p:cBhvr>
                                      <p:to>
                                        <p:strVal val="visible"/>
                                      </p:to>
                                    </p:set>
                                    <p:anim calcmode="lin" valueType="num">
                                      <p:cBhvr>
                                        <p:cTn id="20" dur="500" fill="hold"/>
                                        <p:tgtEl>
                                          <p:spTgt spid="69636"/>
                                        </p:tgtEl>
                                        <p:attrNameLst>
                                          <p:attrName>ppt_w</p:attrName>
                                        </p:attrNameLst>
                                      </p:cBhvr>
                                      <p:tavLst>
                                        <p:tav tm="0">
                                          <p:val>
                                            <p:fltVal val="0"/>
                                          </p:val>
                                        </p:tav>
                                        <p:tav tm="100000">
                                          <p:val>
                                            <p:strVal val="#ppt_w"/>
                                          </p:val>
                                        </p:tav>
                                      </p:tavLst>
                                    </p:anim>
                                    <p:anim calcmode="lin" valueType="num">
                                      <p:cBhvr>
                                        <p:cTn id="21" dur="500" fill="hold"/>
                                        <p:tgtEl>
                                          <p:spTgt spid="69636"/>
                                        </p:tgtEl>
                                        <p:attrNameLst>
                                          <p:attrName>ppt_h</p:attrName>
                                        </p:attrNameLst>
                                      </p:cBhvr>
                                      <p:tavLst>
                                        <p:tav tm="0">
                                          <p:val>
                                            <p:fltVal val="0"/>
                                          </p:val>
                                        </p:tav>
                                        <p:tav tm="100000">
                                          <p:val>
                                            <p:strVal val="#ppt_h"/>
                                          </p:val>
                                        </p:tav>
                                      </p:tavLst>
                                    </p:anim>
                                    <p:animEffect transition="in" filter="fade">
                                      <p:cBhvr>
                                        <p:cTn id="22" dur="500"/>
                                        <p:tgtEl>
                                          <p:spTgt spid="69636"/>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xit" presetSubtype="0" fill="hold" grpId="1" nodeType="clickEffect">
                                  <p:stCondLst>
                                    <p:cond delay="0"/>
                                  </p:stCondLst>
                                  <p:childTnLst>
                                    <p:anim calcmode="lin" valueType="num">
                                      <p:cBhvr>
                                        <p:cTn id="26" dur="500"/>
                                        <p:tgtEl>
                                          <p:spTgt spid="69636"/>
                                        </p:tgtEl>
                                        <p:attrNameLst>
                                          <p:attrName>ppt_w</p:attrName>
                                        </p:attrNameLst>
                                      </p:cBhvr>
                                      <p:tavLst>
                                        <p:tav tm="0">
                                          <p:val>
                                            <p:strVal val="ppt_w"/>
                                          </p:val>
                                        </p:tav>
                                        <p:tav tm="100000">
                                          <p:val>
                                            <p:fltVal val="0"/>
                                          </p:val>
                                        </p:tav>
                                      </p:tavLst>
                                    </p:anim>
                                    <p:anim calcmode="lin" valueType="num">
                                      <p:cBhvr>
                                        <p:cTn id="27" dur="500"/>
                                        <p:tgtEl>
                                          <p:spTgt spid="69636"/>
                                        </p:tgtEl>
                                        <p:attrNameLst>
                                          <p:attrName>ppt_h</p:attrName>
                                        </p:attrNameLst>
                                      </p:cBhvr>
                                      <p:tavLst>
                                        <p:tav tm="0">
                                          <p:val>
                                            <p:strVal val="ppt_h"/>
                                          </p:val>
                                        </p:tav>
                                        <p:tav tm="100000">
                                          <p:val>
                                            <p:fltVal val="0"/>
                                          </p:val>
                                        </p:tav>
                                      </p:tavLst>
                                    </p:anim>
                                    <p:animEffect transition="out" filter="fade">
                                      <p:cBhvr>
                                        <p:cTn id="28" dur="500"/>
                                        <p:tgtEl>
                                          <p:spTgt spid="69636"/>
                                        </p:tgtEl>
                                      </p:cBhvr>
                                    </p:animEffect>
                                    <p:set>
                                      <p:cBhvr>
                                        <p:cTn id="29" dur="1" fill="hold">
                                          <p:stCondLst>
                                            <p:cond delay="499"/>
                                          </p:stCondLst>
                                        </p:cTn>
                                        <p:tgtEl>
                                          <p:spTgt spid="696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5" grpId="0" build="p"/>
      <p:bldP spid="69636" grpId="0" animBg="1"/>
      <p:bldP spid="69636" grpId="1"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1524000" y="-6243"/>
            <a:ext cx="9144000" cy="6771084"/>
          </a:xfrm>
          <a:prstGeom prst="rect">
            <a:avLst/>
          </a:prstGeom>
        </p:spPr>
        <p:txBody>
          <a:bodyPr wrap="square">
            <a:spAutoFit/>
          </a:bodyPr>
          <a:lstStyle/>
          <a:p>
            <a:r>
              <a:rPr lang="en-US" sz="14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&lt;string&gt;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sz="1400" dirty="0" err="1">
                <a:solidFill>
                  <a:srgbClr val="A31515"/>
                </a:solidFill>
                <a:latin typeface="Consolas" panose="020B0609020204030204" pitchFamily="49" charset="0"/>
                <a:ea typeface="Calibri" panose="020F0502020204030204" pitchFamily="34" charset="0"/>
                <a:cs typeface="Consolas" panose="020B0609020204030204" pitchFamily="49" charset="0"/>
              </a:rPr>
              <a:t>iostream</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en-US" sz="1400" dirty="0" err="1">
                <a:solidFill>
                  <a:srgbClr val="A31515"/>
                </a:solidFill>
                <a:latin typeface="Consolas" panose="020B0609020204030204" pitchFamily="49" charset="0"/>
                <a:ea typeface="Calibri" panose="020F0502020204030204" pitchFamily="34" charset="0"/>
                <a:cs typeface="Consolas" panose="020B0609020204030204" pitchFamily="49" charset="0"/>
              </a:rPr>
              <a:t>cassert</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enum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Sunday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Monday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Tuesday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Wednesday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Thursday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Friday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Saturday</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i="1" dirty="0">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0000FF"/>
                </a:solidFill>
                <a:latin typeface="Consolas" panose="020B0609020204030204" pitchFamily="49" charset="0"/>
                <a:ea typeface="Calibri" panose="020F0502020204030204" pitchFamily="34" charset="0"/>
                <a:cs typeface="Consolas" panose="020B0609020204030204" pitchFamily="49" charset="0"/>
              </a:rPr>
              <a:t>string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880000"/>
                </a:solidFill>
                <a:latin typeface="Consolas" panose="020B0609020204030204" pitchFamily="49" charset="0"/>
                <a:ea typeface="Calibri" panose="020F0502020204030204" pitchFamily="34" charset="0"/>
                <a:cs typeface="Consolas" panose="020B0609020204030204" pitchFamily="49" charset="0"/>
              </a:rPr>
              <a:t>WeekDayToString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switch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Sunday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"Sunday"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Monday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"Monday"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Tuesday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"Tuesday"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Wednesday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"Wednesday"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Thursday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"Thursday"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Friday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"Friday"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Saturday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"Saturday"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default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A000A0"/>
                </a:solidFill>
                <a:latin typeface="Consolas" panose="020B0609020204030204" pitchFamily="49" charset="0"/>
                <a:ea typeface="Calibri" panose="020F0502020204030204" pitchFamily="34" charset="0"/>
                <a:cs typeface="Consolas" panose="020B0609020204030204" pitchFamily="49" charset="0"/>
              </a:rPr>
              <a:t>assert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"This is not possible"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880000"/>
                </a:solidFill>
                <a:latin typeface="Consolas" panose="020B0609020204030204" pitchFamily="49" charset="0"/>
                <a:ea typeface="Calibri" panose="020F0502020204030204" pitchFamily="34" charset="0"/>
                <a:cs typeface="Consolas" panose="020B0609020204030204" pitchFamily="49" charset="0"/>
              </a:rPr>
              <a:t>WeekDayToString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WeekDay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A000A0"/>
                </a:solidFill>
                <a:latin typeface="Consolas" panose="020B0609020204030204" pitchFamily="49" charset="0"/>
                <a:ea typeface="Calibri" panose="020F0502020204030204" pitchFamily="34" charset="0"/>
                <a:cs typeface="Consolas" panose="020B0609020204030204" pitchFamily="49" charset="0"/>
              </a:rPr>
              <a:t>Sunday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p:txBody>
      </p:sp>
    </p:spTree>
    <p:extLst>
      <p:ext uri="{BB962C8B-B14F-4D97-AF65-F5344CB8AC3E}">
        <p14:creationId xmlns:p14="http://schemas.microsoft.com/office/powerpoint/2010/main" val="291800624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524000" y="5025"/>
            <a:ext cx="9324528" cy="6986528"/>
          </a:xfrm>
          <a:prstGeom prst="rect">
            <a:avLst/>
          </a:prstGeom>
        </p:spPr>
        <p:txBody>
          <a:bodyPr wrap="square">
            <a:spAutoFit/>
          </a:bodyPr>
          <a:lstStyle/>
          <a:p>
            <a:r>
              <a:rPr lang="ru-RU" sz="1400" dirty="0">
                <a:solidFill>
                  <a:srgbClr val="80808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808080"/>
                </a:solidFill>
                <a:latin typeface="Consolas" panose="020B0609020204030204" pitchFamily="49" charset="0"/>
                <a:ea typeface="Calibri" panose="020F0502020204030204" pitchFamily="34" charset="0"/>
                <a:cs typeface="Consolas" panose="020B0609020204030204" pitchFamily="49" charset="0"/>
              </a:rPr>
              <a:t>include</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A31515"/>
                </a:solidFill>
                <a:latin typeface="Consolas" panose="020B0609020204030204" pitchFamily="49" charset="0"/>
                <a:ea typeface="Calibri" panose="020F0502020204030204" pitchFamily="34" charset="0"/>
                <a:cs typeface="Consolas" panose="020B0609020204030204" pitchFamily="49" charset="0"/>
              </a:rPr>
              <a:t>&lt;</a:t>
            </a:r>
            <a:r>
              <a:rPr lang="ru-RU" sz="1400" dirty="0" err="1">
                <a:solidFill>
                  <a:srgbClr val="A31515"/>
                </a:solidFill>
                <a:latin typeface="Consolas" panose="020B0609020204030204" pitchFamily="49" charset="0"/>
                <a:ea typeface="Calibri" panose="020F0502020204030204" pitchFamily="34" charset="0"/>
                <a:cs typeface="Consolas" panose="020B0609020204030204" pitchFamily="49" charset="0"/>
              </a:rPr>
              <a:t>iostream</a:t>
            </a:r>
            <a:r>
              <a:rPr lang="ru-RU" sz="1400" dirty="0">
                <a:solidFill>
                  <a:srgbClr val="A31515"/>
                </a:solidFill>
                <a:latin typeface="Consolas" panose="020B0609020204030204" pitchFamily="49" charset="0"/>
                <a:ea typeface="Calibri" panose="020F0502020204030204" pitchFamily="34" charset="0"/>
                <a:cs typeface="Consolas" panose="020B0609020204030204" pitchFamily="49" charset="0"/>
              </a:rPr>
              <a:t>&gt;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подсчет цифр, символов-разделителей и прочих символов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numSpaces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numDigits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[10] =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numOther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char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get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switch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'2'</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'3'</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'4'</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'5'</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'6'</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'7'</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'8'</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'9'</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numDigits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'0'</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case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numSpaces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break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default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numOther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"Digits:"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numDigits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whitespaces: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numSpaces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other: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numOther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std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return</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p:txBody>
      </p:sp>
    </p:spTree>
    <p:extLst>
      <p:ext uri="{BB962C8B-B14F-4D97-AF65-F5344CB8AC3E}">
        <p14:creationId xmlns:p14="http://schemas.microsoft.com/office/powerpoint/2010/main" val="277125580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a:defRPr/>
            </a:pPr>
            <a:r>
              <a:rPr lang="ru-RU"/>
              <a:t>Циклическое выполнение</a:t>
            </a:r>
          </a:p>
        </p:txBody>
      </p:sp>
      <p:sp>
        <p:nvSpPr>
          <p:cNvPr id="2" name="Text Placeholder 1">
            <a:extLst>
              <a:ext uri="{FF2B5EF4-FFF2-40B4-BE49-F238E27FC236}">
                <a16:creationId xmlns:a16="http://schemas.microsoft.com/office/drawing/2014/main" id="{5E82A353-A5F8-8E04-0178-40661AEE1E56}"/>
              </a:ext>
            </a:extLst>
          </p:cNvPr>
          <p:cNvSpPr>
            <a:spLocks noGrp="1"/>
          </p:cNvSpPr>
          <p:nvPr>
            <p:ph type="body" idx="1"/>
          </p:nvPr>
        </p:nvSpPr>
        <p:spPr/>
        <p:txBody>
          <a:bodyPr/>
          <a:lstStyle/>
          <a:p>
            <a:endParaRPr lang="en-US"/>
          </a:p>
        </p:txBody>
      </p:sp>
    </p:spTree>
    <p:custDataLst>
      <p:tags r:id="rId1"/>
    </p:custDataLst>
    <p:extLst>
      <p:ext uri="{BB962C8B-B14F-4D97-AF65-F5344CB8AC3E}">
        <p14:creationId xmlns:p14="http://schemas.microsoft.com/office/powerpoint/2010/main" val="162288622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normAutofit/>
          </a:bodyPr>
          <a:lstStyle/>
          <a:p>
            <a:pPr>
              <a:defRPr/>
            </a:pPr>
            <a:r>
              <a:rPr lang="ru-RU"/>
              <a:t>Что такое циклическое выполнение</a:t>
            </a:r>
          </a:p>
        </p:txBody>
      </p:sp>
      <p:sp>
        <p:nvSpPr>
          <p:cNvPr id="10243" name="Rectangle 3"/>
          <p:cNvSpPr>
            <a:spLocks noGrp="1" noChangeArrowheads="1"/>
          </p:cNvSpPr>
          <p:nvPr>
            <p:ph idx="1"/>
          </p:nvPr>
        </p:nvSpPr>
        <p:spPr/>
        <p:txBody>
          <a:bodyPr/>
          <a:lstStyle/>
          <a:p>
            <a:pPr eaLnBrk="1" hangingPunct="1">
              <a:lnSpc>
                <a:spcPct val="90000"/>
              </a:lnSpc>
            </a:pPr>
            <a:r>
              <a:rPr lang="ru-RU" b="1" dirty="0">
                <a:solidFill>
                  <a:srgbClr val="FF0000"/>
                </a:solidFill>
              </a:rPr>
              <a:t>Цикл</a:t>
            </a:r>
            <a:r>
              <a:rPr lang="ru-RU" dirty="0"/>
              <a:t> – последовательность из нескольких операторов, указываемая в программе один раз, которая выполняется несколько раз подряд</a:t>
            </a:r>
          </a:p>
          <a:p>
            <a:pPr lvl="1" eaLnBrk="1" hangingPunct="1">
              <a:lnSpc>
                <a:spcPct val="90000"/>
              </a:lnSpc>
            </a:pPr>
            <a:r>
              <a:rPr lang="ru-RU" dirty="0"/>
              <a:t>Допускается существование </a:t>
            </a:r>
            <a:r>
              <a:rPr lang="ru-RU" b="1" dirty="0">
                <a:solidFill>
                  <a:srgbClr val="FF0000"/>
                </a:solidFill>
              </a:rPr>
              <a:t>бесконечного цикла</a:t>
            </a:r>
          </a:p>
          <a:p>
            <a:pPr eaLnBrk="1" hangingPunct="1">
              <a:lnSpc>
                <a:spcPct val="90000"/>
              </a:lnSpc>
            </a:pPr>
            <a:r>
              <a:rPr lang="ru-RU" b="1" dirty="0">
                <a:solidFill>
                  <a:srgbClr val="FF0000"/>
                </a:solidFill>
              </a:rPr>
              <a:t>Тело цикла</a:t>
            </a:r>
            <a:r>
              <a:rPr lang="ru-RU" dirty="0">
                <a:solidFill>
                  <a:srgbClr val="FF0000"/>
                </a:solidFill>
              </a:rPr>
              <a:t> </a:t>
            </a:r>
            <a:r>
              <a:rPr lang="ru-RU" dirty="0"/>
              <a:t>- последовательность операторов, предназначенная для многократного выполнения в цикле</a:t>
            </a:r>
          </a:p>
        </p:txBody>
      </p:sp>
    </p:spTree>
    <p:custDataLst>
      <p:tags r:id="rId1"/>
    </p:custDataLst>
    <p:extLst>
      <p:ext uri="{BB962C8B-B14F-4D97-AF65-F5344CB8AC3E}">
        <p14:creationId xmlns:p14="http://schemas.microsoft.com/office/powerpoint/2010/main" val="455979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animEffect transition="in" filter="fade">
                                      <p:cBhvr>
                                        <p:cTn id="7" dur="2000"/>
                                        <p:tgtEl>
                                          <p:spTgt spid="1024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43">
                                            <p:txEl>
                                              <p:pRg st="1" end="1"/>
                                            </p:txEl>
                                          </p:spTgt>
                                        </p:tgtEl>
                                        <p:attrNameLst>
                                          <p:attrName>style.visibility</p:attrName>
                                        </p:attrNameLst>
                                      </p:cBhvr>
                                      <p:to>
                                        <p:strVal val="visible"/>
                                      </p:to>
                                    </p:set>
                                    <p:animEffect transition="in" filter="fade">
                                      <p:cBhvr>
                                        <p:cTn id="10" dur="2000"/>
                                        <p:tgtEl>
                                          <p:spTgt spid="1024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animEffect transition="in" filter="fade">
                                      <p:cBhvr>
                                        <p:cTn id="15" dur="2000"/>
                                        <p:tgtEl>
                                          <p:spTgt spid="1024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normAutofit/>
          </a:bodyPr>
          <a:lstStyle/>
          <a:p>
            <a:pPr>
              <a:defRPr/>
            </a:pPr>
            <a:r>
              <a:rPr lang="ru-RU"/>
              <a:t>Циклическое выполнение в языке Си</a:t>
            </a:r>
          </a:p>
        </p:txBody>
      </p:sp>
      <p:sp>
        <p:nvSpPr>
          <p:cNvPr id="7171" name="Rectangle 3"/>
          <p:cNvSpPr>
            <a:spLocks noGrp="1" noChangeArrowheads="1"/>
          </p:cNvSpPr>
          <p:nvPr>
            <p:ph idx="1"/>
          </p:nvPr>
        </p:nvSpPr>
        <p:spPr/>
        <p:txBody>
          <a:bodyPr>
            <a:normAutofit/>
          </a:bodyPr>
          <a:lstStyle/>
          <a:p>
            <a:pPr eaLnBrk="1" hangingPunct="1"/>
            <a:r>
              <a:rPr lang="ru-RU" sz="2800"/>
              <a:t>Циклическое выполнение в языке Си осуществляется при использовании следующих операторов цикла:</a:t>
            </a:r>
          </a:p>
          <a:p>
            <a:pPr lvl="1" eaLnBrk="1" hangingPunct="1"/>
            <a:r>
              <a:rPr lang="en-US"/>
              <a:t>while</a:t>
            </a:r>
          </a:p>
          <a:p>
            <a:pPr lvl="1" eaLnBrk="1" hangingPunct="1"/>
            <a:r>
              <a:rPr lang="en-US"/>
              <a:t>for</a:t>
            </a:r>
          </a:p>
          <a:p>
            <a:pPr lvl="1" eaLnBrk="1" hangingPunct="1"/>
            <a:r>
              <a:rPr lang="en-US"/>
              <a:t>do..while</a:t>
            </a:r>
            <a:endParaRPr lang="ru-RU"/>
          </a:p>
          <a:p>
            <a:pPr eaLnBrk="1" hangingPunct="1"/>
            <a:r>
              <a:rPr lang="ru-RU" sz="2800"/>
              <a:t>Внутри циклов могут использоваться операторы управления работой цикла:</a:t>
            </a:r>
          </a:p>
          <a:p>
            <a:pPr lvl="1" eaLnBrk="1" hangingPunct="1"/>
            <a:r>
              <a:rPr lang="en-US" b="1"/>
              <a:t>break</a:t>
            </a:r>
            <a:r>
              <a:rPr lang="ru-RU"/>
              <a:t> для досрочного выхода из цикла</a:t>
            </a:r>
            <a:endParaRPr lang="en-US"/>
          </a:p>
          <a:p>
            <a:pPr lvl="1" eaLnBrk="1" hangingPunct="1"/>
            <a:r>
              <a:rPr lang="en-US" b="1"/>
              <a:t>continue</a:t>
            </a:r>
            <a:r>
              <a:rPr lang="ru-RU"/>
              <a:t> для пропуска текущей итерации</a:t>
            </a:r>
          </a:p>
        </p:txBody>
      </p:sp>
    </p:spTree>
    <p:custDataLst>
      <p:tags r:id="rId1"/>
    </p:custDataLst>
    <p:extLst>
      <p:ext uri="{BB962C8B-B14F-4D97-AF65-F5344CB8AC3E}">
        <p14:creationId xmlns:p14="http://schemas.microsoft.com/office/powerpoint/2010/main" val="3881958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fade">
                                      <p:cBhvr>
                                        <p:cTn id="7" dur="2000"/>
                                        <p:tgtEl>
                                          <p:spTgt spid="717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171">
                                            <p:txEl>
                                              <p:pRg st="1" end="1"/>
                                            </p:txEl>
                                          </p:spTgt>
                                        </p:tgtEl>
                                        <p:attrNameLst>
                                          <p:attrName>style.visibility</p:attrName>
                                        </p:attrNameLst>
                                      </p:cBhvr>
                                      <p:to>
                                        <p:strVal val="visible"/>
                                      </p:to>
                                    </p:set>
                                    <p:animEffect transition="in" filter="fade">
                                      <p:cBhvr>
                                        <p:cTn id="10" dur="2000"/>
                                        <p:tgtEl>
                                          <p:spTgt spid="717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171">
                                            <p:txEl>
                                              <p:pRg st="2" end="2"/>
                                            </p:txEl>
                                          </p:spTgt>
                                        </p:tgtEl>
                                        <p:attrNameLst>
                                          <p:attrName>style.visibility</p:attrName>
                                        </p:attrNameLst>
                                      </p:cBhvr>
                                      <p:to>
                                        <p:strVal val="visible"/>
                                      </p:to>
                                    </p:set>
                                    <p:animEffect transition="in" filter="fade">
                                      <p:cBhvr>
                                        <p:cTn id="13" dur="2000"/>
                                        <p:tgtEl>
                                          <p:spTgt spid="7171">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171">
                                            <p:txEl>
                                              <p:pRg st="3" end="3"/>
                                            </p:txEl>
                                          </p:spTgt>
                                        </p:tgtEl>
                                        <p:attrNameLst>
                                          <p:attrName>style.visibility</p:attrName>
                                        </p:attrNameLst>
                                      </p:cBhvr>
                                      <p:to>
                                        <p:strVal val="visible"/>
                                      </p:to>
                                    </p:set>
                                    <p:animEffect transition="in" filter="fade">
                                      <p:cBhvr>
                                        <p:cTn id="16" dur="2000"/>
                                        <p:tgtEl>
                                          <p:spTgt spid="7171">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171">
                                            <p:txEl>
                                              <p:pRg st="4" end="4"/>
                                            </p:txEl>
                                          </p:spTgt>
                                        </p:tgtEl>
                                        <p:attrNameLst>
                                          <p:attrName>style.visibility</p:attrName>
                                        </p:attrNameLst>
                                      </p:cBhvr>
                                      <p:to>
                                        <p:strVal val="visible"/>
                                      </p:to>
                                    </p:set>
                                    <p:animEffect transition="in" filter="fade">
                                      <p:cBhvr>
                                        <p:cTn id="21" dur="2000"/>
                                        <p:tgtEl>
                                          <p:spTgt spid="7171">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171">
                                            <p:txEl>
                                              <p:pRg st="5" end="5"/>
                                            </p:txEl>
                                          </p:spTgt>
                                        </p:tgtEl>
                                        <p:attrNameLst>
                                          <p:attrName>style.visibility</p:attrName>
                                        </p:attrNameLst>
                                      </p:cBhvr>
                                      <p:to>
                                        <p:strVal val="visible"/>
                                      </p:to>
                                    </p:set>
                                    <p:animEffect transition="in" filter="fade">
                                      <p:cBhvr>
                                        <p:cTn id="24" dur="2000"/>
                                        <p:tgtEl>
                                          <p:spTgt spid="7171">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171">
                                            <p:txEl>
                                              <p:pRg st="6" end="6"/>
                                            </p:txEl>
                                          </p:spTgt>
                                        </p:tgtEl>
                                        <p:attrNameLst>
                                          <p:attrName>style.visibility</p:attrName>
                                        </p:attrNameLst>
                                      </p:cBhvr>
                                      <p:to>
                                        <p:strVal val="visible"/>
                                      </p:to>
                                    </p:set>
                                    <p:animEffect transition="in" filter="fade">
                                      <p:cBhvr>
                                        <p:cTn id="27" dur="2000"/>
                                        <p:tgtEl>
                                          <p:spTgt spid="717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16A47-9C3D-4BF2-8107-0B6D0B861FD7}"/>
              </a:ext>
            </a:extLst>
          </p:cNvPr>
          <p:cNvSpPr>
            <a:spLocks noGrp="1"/>
          </p:cNvSpPr>
          <p:nvPr>
            <p:ph type="title"/>
          </p:nvPr>
        </p:nvSpPr>
        <p:spPr/>
        <p:txBody>
          <a:bodyPr/>
          <a:lstStyle/>
          <a:p>
            <a:r>
              <a:rPr lang="ru-RU" dirty="0"/>
              <a:t>Быстрый тест</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D6D5D83-E811-4ACA-B696-778F2B0B4779}"/>
                  </a:ext>
                </a:extLst>
              </p:cNvPr>
              <p:cNvSpPr>
                <a:spLocks noGrp="1"/>
              </p:cNvSpPr>
              <p:nvPr>
                <p:ph idx="1"/>
              </p:nvPr>
            </p:nvSpPr>
            <p:spPr/>
            <p:txBody>
              <a:bodyPr>
                <a:normAutofit lnSpcReduction="10000"/>
              </a:bodyPr>
              <a:lstStyle/>
              <a:p>
                <a:r>
                  <a:rPr lang="ru-RU" dirty="0"/>
                  <a:t>Переведите в десятичную систему число </a:t>
                </a:r>
                <a:r>
                  <a:rPr lang="en-US" dirty="0"/>
                  <a:t>0x17</a:t>
                </a:r>
              </a:p>
              <a:p>
                <a:pPr lvl="1"/>
                <a14:m>
                  <m:oMath xmlns:m="http://schemas.openxmlformats.org/officeDocument/2006/math">
                    <m:sSub>
                      <m:sSubPr>
                        <m:ctrlPr>
                          <a:rPr lang="ru-RU" b="0" i="1" smtClean="0">
                            <a:latin typeface="Cambria Math" panose="02040503050406030204" pitchFamily="18" charset="0"/>
                          </a:rPr>
                        </m:ctrlPr>
                      </m:sSubPr>
                      <m:e>
                        <m:r>
                          <a:rPr lang="ru-RU" b="0" i="1" smtClean="0">
                            <a:latin typeface="Cambria Math" panose="02040503050406030204" pitchFamily="18" charset="0"/>
                          </a:rPr>
                          <m:t>17</m:t>
                        </m:r>
                      </m:e>
                      <m:sub>
                        <m:r>
                          <a:rPr lang="ru-RU" b="0" i="1" smtClean="0">
                            <a:latin typeface="Cambria Math" panose="02040503050406030204" pitchFamily="18" charset="0"/>
                          </a:rPr>
                          <m:t>16</m:t>
                        </m:r>
                      </m:sub>
                    </m:sSub>
                    <m:r>
                      <a:rPr lang="ru-RU" b="0" i="1" smtClean="0">
                        <a:latin typeface="Cambria Math" panose="02040503050406030204" pitchFamily="18" charset="0"/>
                      </a:rPr>
                      <m:t>=1∗</m:t>
                    </m:r>
                    <m:sSup>
                      <m:sSupPr>
                        <m:ctrlPr>
                          <a:rPr lang="en-US" b="0" i="1" smtClean="0">
                            <a:latin typeface="Cambria Math" panose="02040503050406030204" pitchFamily="18" charset="0"/>
                          </a:rPr>
                        </m:ctrlPr>
                      </m:sSupPr>
                      <m:e>
                        <m:r>
                          <a:rPr lang="ru-RU" b="0" i="1" smtClean="0">
                            <a:latin typeface="Cambria Math" panose="02040503050406030204" pitchFamily="18" charset="0"/>
                          </a:rPr>
                          <m:t>1</m:t>
                        </m:r>
                        <m:r>
                          <a:rPr lang="en-US" b="0" i="1" smtClean="0">
                            <a:latin typeface="Cambria Math" panose="02040503050406030204" pitchFamily="18" charset="0"/>
                          </a:rPr>
                          <m:t>6</m:t>
                        </m:r>
                      </m:e>
                      <m:sup>
                        <m:r>
                          <a:rPr lang="en-US" b="0" i="1" smtClean="0">
                            <a:latin typeface="Cambria Math" panose="02040503050406030204" pitchFamily="18" charset="0"/>
                          </a:rPr>
                          <m:t>1</m:t>
                        </m:r>
                      </m:sup>
                    </m:sSup>
                    <m:r>
                      <a:rPr lang="en-US" b="0" i="1" smtClean="0">
                        <a:latin typeface="Cambria Math" panose="02040503050406030204" pitchFamily="18" charset="0"/>
                      </a:rPr>
                      <m:t>+7∗</m:t>
                    </m:r>
                    <m:sSup>
                      <m:sSupPr>
                        <m:ctrlPr>
                          <a:rPr lang="en-US" b="0" i="1" smtClean="0">
                            <a:latin typeface="Cambria Math" panose="02040503050406030204" pitchFamily="18" charset="0"/>
                          </a:rPr>
                        </m:ctrlPr>
                      </m:sSupPr>
                      <m:e>
                        <m:r>
                          <a:rPr lang="en-US" b="0" i="1" smtClean="0">
                            <a:latin typeface="Cambria Math" panose="02040503050406030204" pitchFamily="18" charset="0"/>
                          </a:rPr>
                          <m:t>16</m:t>
                        </m:r>
                      </m:e>
                      <m:sup>
                        <m:r>
                          <a:rPr lang="en-US" b="0" i="1" smtClean="0">
                            <a:latin typeface="Cambria Math" panose="02040503050406030204" pitchFamily="18" charset="0"/>
                          </a:rPr>
                          <m:t>0</m:t>
                        </m:r>
                      </m:sup>
                    </m:sSup>
                    <m:r>
                      <a:rPr lang="en-US" b="0" i="1" smtClean="0">
                        <a:latin typeface="Cambria Math" panose="02040503050406030204" pitchFamily="18" charset="0"/>
                      </a:rPr>
                      <m:t>=16+7=23</m:t>
                    </m:r>
                  </m:oMath>
                </a14:m>
                <a:endParaRPr lang="en-US" b="0" dirty="0"/>
              </a:p>
              <a:p>
                <a:r>
                  <a:rPr lang="ru-RU" dirty="0"/>
                  <a:t>Переведите в десятичную систему число </a:t>
                </a:r>
                <a:r>
                  <a:rPr lang="en-US" dirty="0"/>
                  <a:t>0b1011</a:t>
                </a:r>
              </a:p>
              <a:p>
                <a:pPr lvl="1"/>
                <a14:m>
                  <m:oMath xmlns:m="http://schemas.openxmlformats.org/officeDocument/2006/math">
                    <m:sSub>
                      <m:sSubPr>
                        <m:ctrlPr>
                          <a:rPr lang="ru-RU" b="0" i="1" smtClean="0">
                            <a:latin typeface="Cambria Math" panose="02040503050406030204" pitchFamily="18" charset="0"/>
                          </a:rPr>
                        </m:ctrlPr>
                      </m:sSubPr>
                      <m:e>
                        <m:r>
                          <a:rPr lang="ru-RU" b="0" i="1" smtClean="0">
                            <a:latin typeface="Cambria Math" panose="02040503050406030204" pitchFamily="18" charset="0"/>
                          </a:rPr>
                          <m:t>1011</m:t>
                        </m:r>
                      </m:e>
                      <m:sub>
                        <m:r>
                          <a:rPr lang="ru-RU" b="0" i="1" smtClean="0">
                            <a:latin typeface="Cambria Math" panose="02040503050406030204" pitchFamily="18" charset="0"/>
                          </a:rPr>
                          <m:t>2</m:t>
                        </m:r>
                      </m:sub>
                    </m:sSub>
                    <m:r>
                      <a:rPr lang="ru-RU" b="0" i="1" smtClean="0">
                        <a:latin typeface="Cambria Math" panose="02040503050406030204" pitchFamily="18" charset="0"/>
                      </a:rPr>
                      <m:t>=1</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3</m:t>
                        </m:r>
                      </m:sup>
                    </m:sSup>
                    <m:r>
                      <a:rPr lang="en-US" b="0" i="1" smtClean="0">
                        <a:latin typeface="Cambria Math" panose="02040503050406030204" pitchFamily="18" charset="0"/>
                      </a:rPr>
                      <m:t>+0∗</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2</m:t>
                        </m:r>
                      </m:sup>
                    </m:sSup>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1</m:t>
                        </m:r>
                      </m:sup>
                    </m:sSup>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0</m:t>
                        </m:r>
                      </m:sup>
                    </m:sSup>
                    <m:r>
                      <a:rPr lang="en-US" b="0" i="1" smtClean="0">
                        <a:latin typeface="Cambria Math" panose="02040503050406030204" pitchFamily="18" charset="0"/>
                      </a:rPr>
                      <m:t>=8+2+1=11</m:t>
                    </m:r>
                  </m:oMath>
                </a14:m>
                <a:endParaRPr lang="en-US" b="0" dirty="0"/>
              </a:p>
              <a:p>
                <a:r>
                  <a:rPr lang="ru-RU" dirty="0"/>
                  <a:t>Переведите в десятичную систему число 0215</a:t>
                </a:r>
              </a:p>
              <a:p>
                <a:pPr lvl="1"/>
                <a14:m>
                  <m:oMath xmlns:m="http://schemas.openxmlformats.org/officeDocument/2006/math">
                    <m:sSub>
                      <m:sSubPr>
                        <m:ctrlPr>
                          <a:rPr lang="ru-RU" b="0" i="1" smtClean="0">
                            <a:latin typeface="Cambria Math" panose="02040503050406030204" pitchFamily="18" charset="0"/>
                          </a:rPr>
                        </m:ctrlPr>
                      </m:sSubPr>
                      <m:e>
                        <m:r>
                          <a:rPr lang="ru-RU" b="0" i="1" smtClean="0">
                            <a:solidFill>
                              <a:srgbClr val="FF0000"/>
                            </a:solidFill>
                            <a:latin typeface="Cambria Math" panose="02040503050406030204" pitchFamily="18" charset="0"/>
                          </a:rPr>
                          <m:t>2</m:t>
                        </m:r>
                        <m:r>
                          <a:rPr lang="ru-RU" b="0" i="1" smtClean="0">
                            <a:solidFill>
                              <a:srgbClr val="0070C0"/>
                            </a:solidFill>
                            <a:latin typeface="Cambria Math" panose="02040503050406030204" pitchFamily="18" charset="0"/>
                          </a:rPr>
                          <m:t>1</m:t>
                        </m:r>
                        <m:r>
                          <a:rPr lang="ru-RU" b="0" i="1" smtClean="0">
                            <a:solidFill>
                              <a:srgbClr val="00B050"/>
                            </a:solidFill>
                            <a:latin typeface="Cambria Math" panose="02040503050406030204" pitchFamily="18" charset="0"/>
                          </a:rPr>
                          <m:t>5</m:t>
                        </m:r>
                      </m:e>
                      <m:sub>
                        <m:r>
                          <a:rPr lang="ru-RU" b="0" i="1" smtClean="0">
                            <a:latin typeface="Cambria Math" panose="02040503050406030204" pitchFamily="18" charset="0"/>
                          </a:rPr>
                          <m:t>8</m:t>
                        </m:r>
                      </m:sub>
                    </m:sSub>
                    <m:r>
                      <a:rPr lang="ru-RU" b="0" i="1" smtClean="0">
                        <a:latin typeface="Cambria Math" panose="02040503050406030204" pitchFamily="18" charset="0"/>
                      </a:rPr>
                      <m:t>=</m:t>
                    </m:r>
                    <m:r>
                      <a:rPr lang="ru-RU" b="0" i="1" smtClean="0">
                        <a:solidFill>
                          <a:srgbClr val="FF0000"/>
                        </a:solidFill>
                        <a:latin typeface="Cambria Math" panose="02040503050406030204" pitchFamily="18" charset="0"/>
                      </a:rPr>
                      <m:t>2</m:t>
                    </m:r>
                    <m:r>
                      <a:rPr lang="ru-RU" b="0" i="1" smtClean="0">
                        <a:latin typeface="Cambria Math" panose="02040503050406030204" pitchFamily="18" charset="0"/>
                      </a:rPr>
                      <m:t>∗</m:t>
                    </m:r>
                    <m:sSup>
                      <m:sSupPr>
                        <m:ctrlPr>
                          <a:rPr lang="en-US" b="0" i="1" smtClean="0">
                            <a:latin typeface="Cambria Math" panose="02040503050406030204" pitchFamily="18" charset="0"/>
                          </a:rPr>
                        </m:ctrlPr>
                      </m:sSupPr>
                      <m:e>
                        <m:r>
                          <a:rPr lang="ru-RU" b="0" i="1" smtClean="0">
                            <a:latin typeface="Cambria Math" panose="02040503050406030204" pitchFamily="18" charset="0"/>
                          </a:rPr>
                          <m:t>8</m:t>
                        </m:r>
                      </m:e>
                      <m:sup>
                        <m:r>
                          <a:rPr lang="en-US" b="0" i="1" smtClean="0">
                            <a:latin typeface="Cambria Math" panose="02040503050406030204" pitchFamily="18" charset="0"/>
                          </a:rPr>
                          <m:t>2</m:t>
                        </m:r>
                      </m:sup>
                    </m:sSup>
                    <m:r>
                      <a:rPr lang="en-US" b="0" i="1" smtClean="0">
                        <a:latin typeface="Cambria Math" panose="02040503050406030204" pitchFamily="18" charset="0"/>
                      </a:rPr>
                      <m:t>+</m:t>
                    </m:r>
                    <m:r>
                      <a:rPr lang="en-US" b="0" i="1" smtClean="0">
                        <a:solidFill>
                          <a:srgbClr val="0070C0"/>
                        </a:solidFill>
                        <a:latin typeface="Cambria Math" panose="02040503050406030204" pitchFamily="18" charset="0"/>
                      </a:rPr>
                      <m:t>1</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8</m:t>
                        </m:r>
                      </m:e>
                      <m:sup>
                        <m:r>
                          <a:rPr lang="en-US" b="0" i="1" smtClean="0">
                            <a:latin typeface="Cambria Math" panose="02040503050406030204" pitchFamily="18" charset="0"/>
                          </a:rPr>
                          <m:t>1</m:t>
                        </m:r>
                      </m:sup>
                    </m:sSup>
                    <m:r>
                      <a:rPr lang="en-US" b="0" i="1" smtClean="0">
                        <a:latin typeface="Cambria Math" panose="02040503050406030204" pitchFamily="18" charset="0"/>
                      </a:rPr>
                      <m:t>+</m:t>
                    </m:r>
                    <m:r>
                      <a:rPr lang="en-US" b="0" i="1" smtClean="0">
                        <a:solidFill>
                          <a:srgbClr val="00B050"/>
                        </a:solidFill>
                        <a:latin typeface="Cambria Math" panose="02040503050406030204" pitchFamily="18" charset="0"/>
                      </a:rPr>
                      <m:t>5</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8</m:t>
                        </m:r>
                      </m:e>
                      <m:sup>
                        <m:r>
                          <a:rPr lang="en-US" b="0" i="1" smtClean="0">
                            <a:latin typeface="Cambria Math" panose="02040503050406030204" pitchFamily="18" charset="0"/>
                          </a:rPr>
                          <m:t>0</m:t>
                        </m:r>
                      </m:sup>
                    </m:sSup>
                    <m:r>
                      <a:rPr lang="en-US" b="0" i="1" smtClean="0">
                        <a:latin typeface="Cambria Math" panose="02040503050406030204" pitchFamily="18" charset="0"/>
                      </a:rPr>
                      <m:t>=2∗64+8+5=128+13=141</m:t>
                    </m:r>
                  </m:oMath>
                </a14:m>
                <a:endParaRPr lang="en-US" b="0" dirty="0"/>
              </a:p>
              <a:p>
                <a:r>
                  <a:rPr lang="ru-RU" dirty="0"/>
                  <a:t>Переведите в шестнадцатеричную систему число 59</a:t>
                </a:r>
                <a:endParaRPr lang="en-US" dirty="0"/>
              </a:p>
              <a:p>
                <a:pPr lvl="1"/>
                <a14:m>
                  <m:oMath xmlns:m="http://schemas.openxmlformats.org/officeDocument/2006/math">
                    <m:r>
                      <a:rPr lang="en-US" b="0" i="1" smtClean="0">
                        <a:latin typeface="Cambria Math" panose="02040503050406030204" pitchFamily="18" charset="0"/>
                      </a:rPr>
                      <m:t>59=48+11=3∗</m:t>
                    </m:r>
                    <m:sSup>
                      <m:sSupPr>
                        <m:ctrlPr>
                          <a:rPr lang="en-US" b="0" i="1" smtClean="0">
                            <a:latin typeface="Cambria Math" panose="02040503050406030204" pitchFamily="18" charset="0"/>
                          </a:rPr>
                        </m:ctrlPr>
                      </m:sSupPr>
                      <m:e>
                        <m:r>
                          <a:rPr lang="en-US" b="0" i="1" smtClean="0">
                            <a:latin typeface="Cambria Math" panose="02040503050406030204" pitchFamily="18" charset="0"/>
                          </a:rPr>
                          <m:t>16</m:t>
                        </m:r>
                      </m:e>
                      <m:sup>
                        <m:r>
                          <a:rPr lang="en-US" b="0" i="1" smtClean="0">
                            <a:latin typeface="Cambria Math" panose="02040503050406030204" pitchFamily="18" charset="0"/>
                          </a:rPr>
                          <m:t>1</m:t>
                        </m:r>
                      </m:sup>
                    </m:sSup>
                    <m:r>
                      <a:rPr lang="en-US" b="0" i="1" smtClean="0">
                        <a:latin typeface="Cambria Math" panose="02040503050406030204" pitchFamily="18" charset="0"/>
                      </a:rPr>
                      <m:t>+11∗</m:t>
                    </m:r>
                    <m:sSup>
                      <m:sSupPr>
                        <m:ctrlPr>
                          <a:rPr lang="en-US" b="0" i="1" smtClean="0">
                            <a:latin typeface="Cambria Math" panose="02040503050406030204" pitchFamily="18" charset="0"/>
                          </a:rPr>
                        </m:ctrlPr>
                      </m:sSupPr>
                      <m:e>
                        <m:r>
                          <a:rPr lang="en-US" b="0" i="1" smtClean="0">
                            <a:latin typeface="Cambria Math" panose="02040503050406030204" pitchFamily="18" charset="0"/>
                          </a:rPr>
                          <m:t>16</m:t>
                        </m:r>
                      </m:e>
                      <m:sup>
                        <m:r>
                          <a:rPr lang="en-US" b="0" i="1" smtClean="0">
                            <a:latin typeface="Cambria Math" panose="02040503050406030204" pitchFamily="18" charset="0"/>
                          </a:rPr>
                          <m:t>0</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3</m:t>
                        </m:r>
                        <m:r>
                          <m:rPr>
                            <m:sty m:val="p"/>
                          </m:rPr>
                          <a:rPr lang="en-US" b="0" i="0" smtClean="0">
                            <a:latin typeface="Cambria Math" panose="02040503050406030204" pitchFamily="18" charset="0"/>
                          </a:rPr>
                          <m:t>B</m:t>
                        </m:r>
                      </m:e>
                      <m:sub>
                        <m:r>
                          <a:rPr lang="en-US" b="0" i="1" smtClean="0">
                            <a:latin typeface="Cambria Math" panose="02040503050406030204" pitchFamily="18" charset="0"/>
                          </a:rPr>
                          <m:t>16</m:t>
                        </m:r>
                      </m:sub>
                    </m:sSub>
                  </m:oMath>
                </a14:m>
                <a:endParaRPr lang="en-US" b="0" dirty="0"/>
              </a:p>
              <a:p>
                <a:r>
                  <a:rPr lang="ru-RU" dirty="0"/>
                  <a:t>Переведите в двоичную систему число </a:t>
                </a:r>
                <a:r>
                  <a:rPr lang="en-US" dirty="0"/>
                  <a:t>19</a:t>
                </a:r>
              </a:p>
              <a:p>
                <a:pPr lvl="1"/>
                <a14:m>
                  <m:oMath xmlns:m="http://schemas.openxmlformats.org/officeDocument/2006/math">
                    <m:r>
                      <a:rPr lang="en-US" b="0" i="1" smtClean="0">
                        <a:latin typeface="Cambria Math" panose="02040503050406030204" pitchFamily="18" charset="0"/>
                      </a:rPr>
                      <m:t>19=16+2+1=1∗</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4</m:t>
                        </m:r>
                      </m:sup>
                    </m:sSup>
                    <m:r>
                      <a:rPr lang="en-US" b="0" i="1" smtClean="0">
                        <a:latin typeface="Cambria Math" panose="02040503050406030204" pitchFamily="18" charset="0"/>
                      </a:rPr>
                      <m:t>+0∗</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3</m:t>
                        </m:r>
                      </m:sup>
                    </m:sSup>
                    <m:r>
                      <a:rPr lang="en-US" b="0" i="1" smtClean="0">
                        <a:latin typeface="Cambria Math" panose="02040503050406030204" pitchFamily="18" charset="0"/>
                      </a:rPr>
                      <m:t>+0∗</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2</m:t>
                        </m:r>
                      </m:sup>
                    </m:sSup>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1</m:t>
                        </m:r>
                      </m:sup>
                    </m:sSup>
                    <m:r>
                      <a:rPr lang="en-US" b="0" i="1" smtClean="0">
                        <a:latin typeface="Cambria Math" panose="02040503050406030204" pitchFamily="18" charset="0"/>
                      </a:rPr>
                      <m:t>+1∗</m:t>
                    </m:r>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0</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10011</m:t>
                        </m:r>
                      </m:e>
                      <m:sub>
                        <m:r>
                          <a:rPr lang="en-US" b="0" i="1" smtClean="0">
                            <a:latin typeface="Cambria Math" panose="02040503050406030204" pitchFamily="18" charset="0"/>
                          </a:rPr>
                          <m:t>2</m:t>
                        </m:r>
                      </m:sub>
                    </m:sSub>
                  </m:oMath>
                </a14:m>
                <a:endParaRPr lang="ru-RU" dirty="0"/>
              </a:p>
            </p:txBody>
          </p:sp>
        </mc:Choice>
        <mc:Fallback xmlns="">
          <p:sp>
            <p:nvSpPr>
              <p:cNvPr id="3" name="Content Placeholder 2">
                <a:extLst>
                  <a:ext uri="{FF2B5EF4-FFF2-40B4-BE49-F238E27FC236}">
                    <a16:creationId xmlns:a16="http://schemas.microsoft.com/office/drawing/2014/main" id="{3D6D5D83-E811-4ACA-B696-778F2B0B4779}"/>
                  </a:ext>
                </a:extLst>
              </p:cNvPr>
              <p:cNvSpPr>
                <a:spLocks noGrp="1" noRot="1" noChangeAspect="1" noMove="1" noResize="1" noEditPoints="1" noAdjustHandles="1" noChangeArrowheads="1" noChangeShapeType="1" noTextEdit="1"/>
              </p:cNvSpPr>
              <p:nvPr>
                <p:ph idx="1"/>
              </p:nvPr>
            </p:nvSpPr>
            <p:spPr>
              <a:blipFill>
                <a:blip r:embed="rId2"/>
                <a:stretch>
                  <a:fillRect l="-1043" t="-3081" b="-840"/>
                </a:stretch>
              </a:blipFill>
            </p:spPr>
            <p:txBody>
              <a:bodyPr/>
              <a:lstStyle/>
              <a:p>
                <a:r>
                  <a:rPr lang="en-US">
                    <a:noFill/>
                  </a:rPr>
                  <a:t> </a:t>
                </a:r>
              </a:p>
            </p:txBody>
          </p:sp>
        </mc:Fallback>
      </mc:AlternateContent>
    </p:spTree>
    <p:extLst>
      <p:ext uri="{BB962C8B-B14F-4D97-AF65-F5344CB8AC3E}">
        <p14:creationId xmlns:p14="http://schemas.microsoft.com/office/powerpoint/2010/main" val="1857841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ru-RU"/>
              <a:t>Оператор </a:t>
            </a:r>
            <a:r>
              <a:rPr lang="en-US"/>
              <a:t>while</a:t>
            </a:r>
            <a:endParaRPr lang="ru-RU"/>
          </a:p>
        </p:txBody>
      </p:sp>
      <p:sp>
        <p:nvSpPr>
          <p:cNvPr id="9219" name="Rectangle 3"/>
          <p:cNvSpPr>
            <a:spLocks noGrp="1" noChangeArrowheads="1"/>
          </p:cNvSpPr>
          <p:nvPr>
            <p:ph idx="1"/>
          </p:nvPr>
        </p:nvSpPr>
        <p:spPr/>
        <p:txBody>
          <a:bodyPr/>
          <a:lstStyle/>
          <a:p>
            <a:pPr eaLnBrk="1" hangingPunct="1">
              <a:lnSpc>
                <a:spcPct val="90000"/>
              </a:lnSpc>
            </a:pPr>
            <a:r>
              <a:rPr lang="ru-RU" sz="2800" dirty="0"/>
              <a:t>Оператор </a:t>
            </a:r>
            <a:r>
              <a:rPr lang="en-US" sz="2800" b="1" dirty="0">
                <a:solidFill>
                  <a:srgbClr val="FF0000"/>
                </a:solidFill>
              </a:rPr>
              <a:t>while</a:t>
            </a:r>
            <a:r>
              <a:rPr lang="en-US" sz="2800" dirty="0"/>
              <a:t> </a:t>
            </a:r>
            <a:r>
              <a:rPr lang="ru-RU" sz="2800" dirty="0"/>
              <a:t>служит для организации </a:t>
            </a:r>
            <a:r>
              <a:rPr lang="ru-RU" sz="2800" b="1" dirty="0">
                <a:solidFill>
                  <a:srgbClr val="FF0000"/>
                </a:solidFill>
              </a:rPr>
              <a:t>циклов с предусловием</a:t>
            </a:r>
            <a:endParaRPr lang="ru-RU" sz="2800" dirty="0">
              <a:solidFill>
                <a:srgbClr val="FF0000"/>
              </a:solidFill>
            </a:endParaRPr>
          </a:p>
          <a:p>
            <a:pPr lvl="1" eaLnBrk="1" hangingPunct="1">
              <a:lnSpc>
                <a:spcPct val="90000"/>
              </a:lnSpc>
            </a:pPr>
            <a:r>
              <a:rPr lang="ru-RU" dirty="0"/>
              <a:t>цикл, который выполняется, пока истинно некоторое условие, указанное перед его началом</a:t>
            </a:r>
          </a:p>
          <a:p>
            <a:pPr eaLnBrk="1" hangingPunct="1">
              <a:lnSpc>
                <a:spcPct val="90000"/>
              </a:lnSpc>
            </a:pPr>
            <a:r>
              <a:rPr lang="ru-RU" sz="2800" dirty="0"/>
              <a:t>Синтаксис</a:t>
            </a:r>
          </a:p>
          <a:p>
            <a:pPr lvl="1" eaLnBrk="1" hangingPunct="1">
              <a:lnSpc>
                <a:spcPct val="90000"/>
              </a:lnSpc>
            </a:pPr>
            <a:r>
              <a:rPr lang="en-US" b="1" dirty="0">
                <a:latin typeface="Courier New" pitchFamily="49" charset="0"/>
              </a:rPr>
              <a:t>while (</a:t>
            </a:r>
            <a:r>
              <a:rPr lang="ru-RU" b="1" i="1" dirty="0">
                <a:latin typeface="Courier New" pitchFamily="49" charset="0"/>
              </a:rPr>
              <a:t>выражение</a:t>
            </a:r>
            <a:r>
              <a:rPr lang="ru-RU" b="1" dirty="0">
                <a:latin typeface="Courier New" pitchFamily="49" charset="0"/>
              </a:rPr>
              <a:t>)</a:t>
            </a:r>
            <a:br>
              <a:rPr lang="ru-RU" b="1" dirty="0">
                <a:latin typeface="Courier New" pitchFamily="49" charset="0"/>
              </a:rPr>
            </a:br>
            <a:r>
              <a:rPr lang="ru-RU" b="1" dirty="0">
                <a:latin typeface="Courier New" pitchFamily="49" charset="0"/>
              </a:rPr>
              <a:t>    </a:t>
            </a:r>
            <a:r>
              <a:rPr lang="ru-RU" b="1" i="1" dirty="0">
                <a:latin typeface="Courier New" pitchFamily="49" charset="0"/>
              </a:rPr>
              <a:t>инструкция</a:t>
            </a:r>
          </a:p>
          <a:p>
            <a:pPr lvl="1" eaLnBrk="1" hangingPunct="1">
              <a:lnSpc>
                <a:spcPct val="90000"/>
              </a:lnSpc>
            </a:pPr>
            <a:r>
              <a:rPr lang="ru-RU" b="1" i="1" dirty="0"/>
              <a:t>Инструкция</a:t>
            </a:r>
            <a:r>
              <a:rPr lang="ru-RU" dirty="0"/>
              <a:t> (тело цикла) выполняется до тех пор, пока </a:t>
            </a:r>
            <a:r>
              <a:rPr lang="ru-RU" b="1" i="1" dirty="0"/>
              <a:t>выражение</a:t>
            </a:r>
            <a:r>
              <a:rPr lang="ru-RU" dirty="0"/>
              <a:t> принимает ненулевое значение</a:t>
            </a:r>
          </a:p>
        </p:txBody>
      </p:sp>
    </p:spTree>
    <p:custDataLst>
      <p:tags r:id="rId1"/>
    </p:custDataLst>
    <p:extLst>
      <p:ext uri="{BB962C8B-B14F-4D97-AF65-F5344CB8AC3E}">
        <p14:creationId xmlns:p14="http://schemas.microsoft.com/office/powerpoint/2010/main" val="238871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animEffect transition="in" filter="fade">
                                      <p:cBhvr>
                                        <p:cTn id="7" dur="2000"/>
                                        <p:tgtEl>
                                          <p:spTgt spid="921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219">
                                            <p:txEl>
                                              <p:pRg st="1" end="1"/>
                                            </p:txEl>
                                          </p:spTgt>
                                        </p:tgtEl>
                                        <p:attrNameLst>
                                          <p:attrName>style.visibility</p:attrName>
                                        </p:attrNameLst>
                                      </p:cBhvr>
                                      <p:to>
                                        <p:strVal val="visible"/>
                                      </p:to>
                                    </p:set>
                                    <p:animEffect transition="in" filter="fade">
                                      <p:cBhvr>
                                        <p:cTn id="10" dur="2000"/>
                                        <p:tgtEl>
                                          <p:spTgt spid="9219">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219">
                                            <p:txEl>
                                              <p:pRg st="2" end="2"/>
                                            </p:txEl>
                                          </p:spTgt>
                                        </p:tgtEl>
                                        <p:attrNameLst>
                                          <p:attrName>style.visibility</p:attrName>
                                        </p:attrNameLst>
                                      </p:cBhvr>
                                      <p:to>
                                        <p:strVal val="visible"/>
                                      </p:to>
                                    </p:set>
                                    <p:animEffect transition="in" filter="fade">
                                      <p:cBhvr>
                                        <p:cTn id="15" dur="2000"/>
                                        <p:tgtEl>
                                          <p:spTgt spid="9219">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219">
                                            <p:txEl>
                                              <p:pRg st="3" end="3"/>
                                            </p:txEl>
                                          </p:spTgt>
                                        </p:tgtEl>
                                        <p:attrNameLst>
                                          <p:attrName>style.visibility</p:attrName>
                                        </p:attrNameLst>
                                      </p:cBhvr>
                                      <p:to>
                                        <p:strVal val="visible"/>
                                      </p:to>
                                    </p:set>
                                    <p:animEffect transition="in" filter="fade">
                                      <p:cBhvr>
                                        <p:cTn id="18" dur="2000"/>
                                        <p:tgtEl>
                                          <p:spTgt spid="9219">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219">
                                            <p:txEl>
                                              <p:pRg st="4" end="4"/>
                                            </p:txEl>
                                          </p:spTgt>
                                        </p:tgtEl>
                                        <p:attrNameLst>
                                          <p:attrName>style.visibility</p:attrName>
                                        </p:attrNameLst>
                                      </p:cBhvr>
                                      <p:to>
                                        <p:strVal val="visible"/>
                                      </p:to>
                                    </p:set>
                                    <p:animEffect transition="in" filter="fade">
                                      <p:cBhvr>
                                        <p:cTn id="21" dur="2000"/>
                                        <p:tgtEl>
                                          <p:spTgt spid="921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9"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normAutofit/>
          </a:bodyPr>
          <a:lstStyle/>
          <a:p>
            <a:pPr>
              <a:defRPr/>
            </a:pPr>
            <a:r>
              <a:rPr lang="ru-RU" dirty="0"/>
              <a:t>Пример: нахождение наибольшего общего делителя</a:t>
            </a:r>
          </a:p>
        </p:txBody>
      </p:sp>
      <p:sp>
        <p:nvSpPr>
          <p:cNvPr id="2" name="Прямоугольник 1"/>
          <p:cNvSpPr/>
          <p:nvPr/>
        </p:nvSpPr>
        <p:spPr>
          <a:xfrm>
            <a:off x="838200" y="1988840"/>
            <a:ext cx="9357657" cy="2677656"/>
          </a:xfrm>
          <a:prstGeom prst="rect">
            <a:avLst/>
          </a:prstGeom>
        </p:spPr>
        <p:txBody>
          <a:bodyPr wrap="square">
            <a:spAutoFit/>
          </a:bodyPr>
          <a:lstStyle/>
          <a:p>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Поиск наибольшего общего делителя чисел </a:t>
            </a:r>
            <a:r>
              <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rPr>
              <a:t>a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и </a:t>
            </a:r>
            <a:r>
              <a:rPr lang="en-US" sz="1400" dirty="0">
                <a:solidFill>
                  <a:srgbClr val="008000"/>
                </a:solidFill>
                <a:latin typeface="Consolas" panose="020B0609020204030204" pitchFamily="49" charset="0"/>
                <a:ea typeface="Calibri" panose="020F0502020204030204" pitchFamily="34" charset="0"/>
                <a:cs typeface="Consolas" panose="020B0609020204030204" pitchFamily="49" charset="0"/>
              </a:rPr>
              <a:t>b</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unsigned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714;</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unsigned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312;</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"Greatest Common Denominator of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and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is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0)</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880000"/>
                </a:solidFill>
                <a:latin typeface="Consolas" panose="020B0609020204030204" pitchFamily="49" charset="0"/>
                <a:ea typeface="Calibri" panose="020F0502020204030204" pitchFamily="34" charset="0"/>
                <a:cs typeface="Consolas" panose="020B0609020204030204" pitchFamily="49" charset="0"/>
              </a:rPr>
              <a:t>swap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A000A0"/>
                </a:solidFill>
                <a:latin typeface="Consolas" panose="020B0609020204030204" pitchFamily="49" charset="0"/>
                <a:ea typeface="Calibri" panose="020F0502020204030204" pitchFamily="34" charset="0"/>
                <a:cs typeface="Consolas" panose="020B0609020204030204" pitchFamily="49" charset="0"/>
              </a:rPr>
              <a:t>max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1u)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p:txBody>
      </p:sp>
      <p:sp>
        <p:nvSpPr>
          <p:cNvPr id="6" name="TextBox 5">
            <a:extLst>
              <a:ext uri="{FF2B5EF4-FFF2-40B4-BE49-F238E27FC236}">
                <a16:creationId xmlns:a16="http://schemas.microsoft.com/office/drawing/2014/main" id="{3FFCB5AB-12DE-C868-C988-5DD86D16A6C9}"/>
              </a:ext>
            </a:extLst>
          </p:cNvPr>
          <p:cNvSpPr txBox="1"/>
          <p:nvPr/>
        </p:nvSpPr>
        <p:spPr>
          <a:xfrm>
            <a:off x="838200" y="5026329"/>
            <a:ext cx="7530336" cy="369332"/>
          </a:xfrm>
          <a:prstGeom prst="rect">
            <a:avLst/>
          </a:prstGeom>
          <a:solidFill>
            <a:schemeClr val="tx1"/>
          </a:solidFill>
        </p:spPr>
        <p:txBody>
          <a:bodyPr wrap="square" rtlCol="0">
            <a:spAutoFit/>
          </a:bodyPr>
          <a:lstStyle/>
          <a:p>
            <a:r>
              <a:rPr lang="en-US" dirty="0">
                <a:solidFill>
                  <a:schemeClr val="bg1"/>
                </a:solidFill>
                <a:latin typeface="Consolas" panose="020B0609020204030204" pitchFamily="49" charset="0"/>
              </a:rPr>
              <a:t>Greatest Common Denominator of 714 and 312 is 6</a:t>
            </a:r>
            <a:endParaRPr lang="ru-RU" dirty="0">
              <a:solidFill>
                <a:schemeClr val="bg1"/>
              </a:solidFill>
              <a:latin typeface="Consolas" panose="020B0609020204030204" pitchFamily="49" charset="0"/>
            </a:endParaRPr>
          </a:p>
        </p:txBody>
      </p:sp>
      <p:pic>
        <p:nvPicPr>
          <p:cNvPr id="5" name="Picture 4">
            <a:extLst>
              <a:ext uri="{FF2B5EF4-FFF2-40B4-BE49-F238E27FC236}">
                <a16:creationId xmlns:a16="http://schemas.microsoft.com/office/drawing/2014/main" id="{06C23D78-530D-B978-D51B-F26FD297F58D}"/>
              </a:ext>
            </a:extLst>
          </p:cNvPr>
          <p:cNvPicPr>
            <a:picLocks noChangeAspect="1"/>
          </p:cNvPicPr>
          <p:nvPr/>
        </p:nvPicPr>
        <p:blipFill>
          <a:blip r:embed="rId4"/>
          <a:stretch>
            <a:fillRect/>
          </a:stretch>
        </p:blipFill>
        <p:spPr>
          <a:xfrm>
            <a:off x="9120336" y="3843966"/>
            <a:ext cx="2705478" cy="2734057"/>
          </a:xfrm>
          <a:prstGeom prst="rect">
            <a:avLst/>
          </a:prstGeom>
        </p:spPr>
      </p:pic>
      <p:sp>
        <p:nvSpPr>
          <p:cNvPr id="8" name="TextBox 7">
            <a:extLst>
              <a:ext uri="{FF2B5EF4-FFF2-40B4-BE49-F238E27FC236}">
                <a16:creationId xmlns:a16="http://schemas.microsoft.com/office/drawing/2014/main" id="{0AA5C3F3-714E-3619-EE95-2AE88ACFF1FD}"/>
              </a:ext>
            </a:extLst>
          </p:cNvPr>
          <p:cNvSpPr txBox="1"/>
          <p:nvPr/>
        </p:nvSpPr>
        <p:spPr>
          <a:xfrm>
            <a:off x="5517028" y="6127809"/>
            <a:ext cx="3799800" cy="369332"/>
          </a:xfrm>
          <a:prstGeom prst="rect">
            <a:avLst/>
          </a:prstGeom>
          <a:noFill/>
        </p:spPr>
        <p:txBody>
          <a:bodyPr wrap="square">
            <a:spAutoFit/>
          </a:bodyPr>
          <a:lstStyle/>
          <a:p>
            <a:r>
              <a:rPr lang="en-US" dirty="0">
                <a:hlinkClick r:id="rId5"/>
              </a:rPr>
              <a:t>https://godbolt.org/z/xGr76ha7G</a:t>
            </a:r>
            <a:r>
              <a:rPr lang="en-US" dirty="0"/>
              <a:t> </a:t>
            </a:r>
          </a:p>
        </p:txBody>
      </p:sp>
    </p:spTree>
    <p:custDataLst>
      <p:tags r:id="rId1"/>
    </p:custDataLst>
    <p:extLst>
      <p:ext uri="{BB962C8B-B14F-4D97-AF65-F5344CB8AC3E}">
        <p14:creationId xmlns:p14="http://schemas.microsoft.com/office/powerpoint/2010/main" val="335686796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eaLnBrk="1" hangingPunct="1"/>
            <a:r>
              <a:rPr lang="ru-RU"/>
              <a:t>Оператор </a:t>
            </a:r>
            <a:r>
              <a:rPr lang="en-US"/>
              <a:t>for</a:t>
            </a:r>
            <a:endParaRPr lang="ru-RU"/>
          </a:p>
        </p:txBody>
      </p:sp>
      <p:sp>
        <p:nvSpPr>
          <p:cNvPr id="15363" name="Rectangle 3"/>
          <p:cNvSpPr>
            <a:spLocks noGrp="1" noChangeArrowheads="1"/>
          </p:cNvSpPr>
          <p:nvPr>
            <p:ph idx="1"/>
          </p:nvPr>
        </p:nvSpPr>
        <p:spPr/>
        <p:txBody>
          <a:bodyPr/>
          <a:lstStyle/>
          <a:p>
            <a:pPr eaLnBrk="1" hangingPunct="1">
              <a:lnSpc>
                <a:spcPct val="80000"/>
              </a:lnSpc>
            </a:pPr>
            <a:r>
              <a:rPr lang="ru-RU" sz="2400"/>
              <a:t>Оператор </a:t>
            </a:r>
            <a:r>
              <a:rPr lang="en-US" sz="2400" b="1">
                <a:solidFill>
                  <a:schemeClr val="hlink"/>
                </a:solidFill>
              </a:rPr>
              <a:t>for</a:t>
            </a:r>
            <a:r>
              <a:rPr lang="en-US" sz="2400"/>
              <a:t> </a:t>
            </a:r>
            <a:r>
              <a:rPr lang="ru-RU" sz="2400"/>
              <a:t>служит для организации </a:t>
            </a:r>
            <a:r>
              <a:rPr lang="ru-RU" sz="2400" b="1">
                <a:solidFill>
                  <a:schemeClr val="hlink"/>
                </a:solidFill>
              </a:rPr>
              <a:t>циклов со счетчиком</a:t>
            </a:r>
            <a:endParaRPr lang="en-US" sz="2400" b="1"/>
          </a:p>
          <a:p>
            <a:pPr eaLnBrk="1" hangingPunct="1">
              <a:lnSpc>
                <a:spcPct val="80000"/>
              </a:lnSpc>
            </a:pPr>
            <a:r>
              <a:rPr lang="ru-RU" sz="2400"/>
              <a:t>Синтаксис</a:t>
            </a:r>
          </a:p>
          <a:p>
            <a:pPr lvl="1" eaLnBrk="1" hangingPunct="1">
              <a:lnSpc>
                <a:spcPct val="80000"/>
              </a:lnSpc>
            </a:pPr>
            <a:r>
              <a:rPr lang="en-US" sz="2000" b="1">
                <a:latin typeface="Courier New" pitchFamily="49" charset="0"/>
              </a:rPr>
              <a:t>for (</a:t>
            </a:r>
            <a:r>
              <a:rPr lang="ru-RU" sz="2000" b="1" i="1">
                <a:latin typeface="Courier New" pitchFamily="49" charset="0"/>
              </a:rPr>
              <a:t>выр1</a:t>
            </a:r>
            <a:r>
              <a:rPr lang="en-US" sz="2000" b="1">
                <a:latin typeface="Courier New" pitchFamily="49" charset="0"/>
              </a:rPr>
              <a:t>; </a:t>
            </a:r>
            <a:r>
              <a:rPr lang="ru-RU" sz="2000" b="1" i="1">
                <a:latin typeface="Courier New" pitchFamily="49" charset="0"/>
              </a:rPr>
              <a:t>выр2</a:t>
            </a:r>
            <a:r>
              <a:rPr lang="en-US" sz="2000" b="1">
                <a:latin typeface="Courier New" pitchFamily="49" charset="0"/>
              </a:rPr>
              <a:t>;</a:t>
            </a:r>
            <a:r>
              <a:rPr lang="ru-RU" sz="2000" b="1">
                <a:latin typeface="Courier New" pitchFamily="49" charset="0"/>
              </a:rPr>
              <a:t> </a:t>
            </a:r>
            <a:r>
              <a:rPr lang="ru-RU" sz="2000" b="1" i="1">
                <a:latin typeface="Courier New" pitchFamily="49" charset="0"/>
              </a:rPr>
              <a:t>выр3</a:t>
            </a:r>
            <a:r>
              <a:rPr lang="ru-RU" sz="2000" b="1">
                <a:latin typeface="Courier New" pitchFamily="49" charset="0"/>
              </a:rPr>
              <a:t>)</a:t>
            </a:r>
            <a:br>
              <a:rPr lang="ru-RU" sz="2000" b="1">
                <a:latin typeface="Courier New" pitchFamily="49" charset="0"/>
              </a:rPr>
            </a:br>
            <a:r>
              <a:rPr lang="ru-RU" sz="2000" b="1">
                <a:latin typeface="Courier New" pitchFamily="49" charset="0"/>
              </a:rPr>
              <a:t>    </a:t>
            </a:r>
            <a:r>
              <a:rPr lang="ru-RU" sz="2000" b="1" i="1">
                <a:latin typeface="Courier New" pitchFamily="49" charset="0"/>
              </a:rPr>
              <a:t>инструкция</a:t>
            </a:r>
          </a:p>
          <a:p>
            <a:pPr lvl="1" eaLnBrk="1" hangingPunct="1">
              <a:lnSpc>
                <a:spcPct val="80000"/>
              </a:lnSpc>
            </a:pPr>
            <a:r>
              <a:rPr lang="ru-RU" sz="2000" b="1" i="1"/>
              <a:t>Выражение1</a:t>
            </a:r>
            <a:r>
              <a:rPr lang="ru-RU" sz="2000"/>
              <a:t> выполняется один раз перед началом цикла </a:t>
            </a:r>
          </a:p>
          <a:p>
            <a:pPr lvl="2" eaLnBrk="1" hangingPunct="1">
              <a:lnSpc>
                <a:spcPct val="80000"/>
              </a:lnSpc>
            </a:pPr>
            <a:r>
              <a:rPr lang="ru-RU" sz="1800"/>
              <a:t>Например, оператор инициализации счетчика цикла</a:t>
            </a:r>
          </a:p>
          <a:p>
            <a:pPr lvl="1" eaLnBrk="1" hangingPunct="1">
              <a:lnSpc>
                <a:spcPct val="80000"/>
              </a:lnSpc>
            </a:pPr>
            <a:r>
              <a:rPr lang="ru-RU" sz="2000"/>
              <a:t>Выполнение </a:t>
            </a:r>
            <a:r>
              <a:rPr lang="ru-RU" sz="2000" b="1" i="1"/>
              <a:t>инструкции</a:t>
            </a:r>
            <a:r>
              <a:rPr lang="ru-RU" sz="2000"/>
              <a:t> (тело цикла) продолжается до тех пор, пока </a:t>
            </a:r>
            <a:r>
              <a:rPr lang="ru-RU" sz="2000" b="1" i="1"/>
              <a:t>выражение2</a:t>
            </a:r>
            <a:r>
              <a:rPr lang="ru-RU" sz="2000"/>
              <a:t> имеет ненулевое значение</a:t>
            </a:r>
            <a:endParaRPr lang="en-US" sz="2000"/>
          </a:p>
          <a:p>
            <a:pPr lvl="2" eaLnBrk="1" hangingPunct="1">
              <a:lnSpc>
                <a:spcPct val="80000"/>
              </a:lnSpc>
            </a:pPr>
            <a:r>
              <a:rPr lang="ru-RU" sz="1800"/>
              <a:t>если </a:t>
            </a:r>
            <a:r>
              <a:rPr lang="ru-RU" sz="1800" b="1" i="1"/>
              <a:t>выражение2</a:t>
            </a:r>
            <a:r>
              <a:rPr lang="ru-RU" sz="1800"/>
              <a:t> отсутствует, то выполнение цикла продолжается </a:t>
            </a:r>
            <a:r>
              <a:rPr lang="ru-RU" sz="1800">
                <a:solidFill>
                  <a:srgbClr val="FF0000"/>
                </a:solidFill>
              </a:rPr>
              <a:t>бесконечно</a:t>
            </a:r>
            <a:endParaRPr lang="en-US" sz="1800">
              <a:solidFill>
                <a:srgbClr val="FF0000"/>
              </a:solidFill>
            </a:endParaRPr>
          </a:p>
          <a:p>
            <a:pPr lvl="1" eaLnBrk="1" hangingPunct="1">
              <a:lnSpc>
                <a:spcPct val="80000"/>
              </a:lnSpc>
            </a:pPr>
            <a:r>
              <a:rPr lang="ru-RU" sz="2000"/>
              <a:t>После каждой итерации цикла выполняется </a:t>
            </a:r>
            <a:r>
              <a:rPr lang="ru-RU" sz="2000" b="1" i="1"/>
              <a:t>выражение3</a:t>
            </a:r>
          </a:p>
          <a:p>
            <a:pPr lvl="2" eaLnBrk="1" hangingPunct="1">
              <a:lnSpc>
                <a:spcPct val="80000"/>
              </a:lnSpc>
            </a:pPr>
            <a:r>
              <a:rPr lang="ru-RU" sz="1800"/>
              <a:t>Например, изменение счетчика цикла</a:t>
            </a:r>
          </a:p>
        </p:txBody>
      </p:sp>
    </p:spTree>
    <p:custDataLst>
      <p:tags r:id="rId1"/>
    </p:custDataLst>
    <p:extLst>
      <p:ext uri="{BB962C8B-B14F-4D97-AF65-F5344CB8AC3E}">
        <p14:creationId xmlns:p14="http://schemas.microsoft.com/office/powerpoint/2010/main" val="3250526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363">
                                            <p:txEl>
                                              <p:pRg st="0" end="0"/>
                                            </p:txEl>
                                          </p:spTgt>
                                        </p:tgtEl>
                                        <p:attrNameLst>
                                          <p:attrName>style.visibility</p:attrName>
                                        </p:attrNameLst>
                                      </p:cBhvr>
                                      <p:to>
                                        <p:strVal val="visible"/>
                                      </p:to>
                                    </p:set>
                                    <p:animEffect transition="in" filter="fade">
                                      <p:cBhvr>
                                        <p:cTn id="7" dur="2000"/>
                                        <p:tgtEl>
                                          <p:spTgt spid="1536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363">
                                            <p:txEl>
                                              <p:pRg st="1" end="1"/>
                                            </p:txEl>
                                          </p:spTgt>
                                        </p:tgtEl>
                                        <p:attrNameLst>
                                          <p:attrName>style.visibility</p:attrName>
                                        </p:attrNameLst>
                                      </p:cBhvr>
                                      <p:to>
                                        <p:strVal val="visible"/>
                                      </p:to>
                                    </p:set>
                                    <p:animEffect transition="in" filter="fade">
                                      <p:cBhvr>
                                        <p:cTn id="12" dur="2000"/>
                                        <p:tgtEl>
                                          <p:spTgt spid="1536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363">
                                            <p:txEl>
                                              <p:pRg st="2" end="2"/>
                                            </p:txEl>
                                          </p:spTgt>
                                        </p:tgtEl>
                                        <p:attrNameLst>
                                          <p:attrName>style.visibility</p:attrName>
                                        </p:attrNameLst>
                                      </p:cBhvr>
                                      <p:to>
                                        <p:strVal val="visible"/>
                                      </p:to>
                                    </p:set>
                                    <p:animEffect transition="in" filter="fade">
                                      <p:cBhvr>
                                        <p:cTn id="17" dur="2000"/>
                                        <p:tgtEl>
                                          <p:spTgt spid="1536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363">
                                            <p:txEl>
                                              <p:pRg st="3" end="3"/>
                                            </p:txEl>
                                          </p:spTgt>
                                        </p:tgtEl>
                                        <p:attrNameLst>
                                          <p:attrName>style.visibility</p:attrName>
                                        </p:attrNameLst>
                                      </p:cBhvr>
                                      <p:to>
                                        <p:strVal val="visible"/>
                                      </p:to>
                                    </p:set>
                                    <p:animEffect transition="in" filter="fade">
                                      <p:cBhvr>
                                        <p:cTn id="22" dur="2000"/>
                                        <p:tgtEl>
                                          <p:spTgt spid="1536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363">
                                            <p:txEl>
                                              <p:pRg st="4" end="4"/>
                                            </p:txEl>
                                          </p:spTgt>
                                        </p:tgtEl>
                                        <p:attrNameLst>
                                          <p:attrName>style.visibility</p:attrName>
                                        </p:attrNameLst>
                                      </p:cBhvr>
                                      <p:to>
                                        <p:strVal val="visible"/>
                                      </p:to>
                                    </p:set>
                                    <p:animEffect transition="in" filter="fade">
                                      <p:cBhvr>
                                        <p:cTn id="25" dur="2000"/>
                                        <p:tgtEl>
                                          <p:spTgt spid="1536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5363">
                                            <p:txEl>
                                              <p:pRg st="5" end="5"/>
                                            </p:txEl>
                                          </p:spTgt>
                                        </p:tgtEl>
                                        <p:attrNameLst>
                                          <p:attrName>style.visibility</p:attrName>
                                        </p:attrNameLst>
                                      </p:cBhvr>
                                      <p:to>
                                        <p:strVal val="visible"/>
                                      </p:to>
                                    </p:set>
                                    <p:animEffect transition="in" filter="fade">
                                      <p:cBhvr>
                                        <p:cTn id="30" dur="2000"/>
                                        <p:tgtEl>
                                          <p:spTgt spid="15363">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363">
                                            <p:txEl>
                                              <p:pRg st="6" end="6"/>
                                            </p:txEl>
                                          </p:spTgt>
                                        </p:tgtEl>
                                        <p:attrNameLst>
                                          <p:attrName>style.visibility</p:attrName>
                                        </p:attrNameLst>
                                      </p:cBhvr>
                                      <p:to>
                                        <p:strVal val="visible"/>
                                      </p:to>
                                    </p:set>
                                    <p:animEffect transition="in" filter="fade">
                                      <p:cBhvr>
                                        <p:cTn id="33" dur="2000"/>
                                        <p:tgtEl>
                                          <p:spTgt spid="1536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5363">
                                            <p:txEl>
                                              <p:pRg st="7" end="7"/>
                                            </p:txEl>
                                          </p:spTgt>
                                        </p:tgtEl>
                                        <p:attrNameLst>
                                          <p:attrName>style.visibility</p:attrName>
                                        </p:attrNameLst>
                                      </p:cBhvr>
                                      <p:to>
                                        <p:strVal val="visible"/>
                                      </p:to>
                                    </p:set>
                                    <p:animEffect transition="in" filter="fade">
                                      <p:cBhvr>
                                        <p:cTn id="38" dur="2000"/>
                                        <p:tgtEl>
                                          <p:spTgt spid="15363">
                                            <p:txEl>
                                              <p:pRg st="7" end="7"/>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363">
                                            <p:txEl>
                                              <p:pRg st="8" end="8"/>
                                            </p:txEl>
                                          </p:spTgt>
                                        </p:tgtEl>
                                        <p:attrNameLst>
                                          <p:attrName>style.visibility</p:attrName>
                                        </p:attrNameLst>
                                      </p:cBhvr>
                                      <p:to>
                                        <p:strVal val="visible"/>
                                      </p:to>
                                    </p:set>
                                    <p:animEffect transition="in" filter="fade">
                                      <p:cBhvr>
                                        <p:cTn id="41" dur="2000"/>
                                        <p:tgtEl>
                                          <p:spTgt spid="1536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bldLvl="2"/>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a:defRPr/>
            </a:pPr>
            <a:r>
              <a:rPr lang="ru-RU" dirty="0"/>
              <a:t>Простой цикл </a:t>
            </a:r>
            <a:r>
              <a:rPr lang="en-US" dirty="0"/>
              <a:t>for</a:t>
            </a:r>
            <a:endParaRPr lang="ru-RU" dirty="0"/>
          </a:p>
        </p:txBody>
      </p:sp>
      <p:sp>
        <p:nvSpPr>
          <p:cNvPr id="2" name="Прямоугольник 1"/>
          <p:cNvSpPr/>
          <p:nvPr/>
        </p:nvSpPr>
        <p:spPr>
          <a:xfrm>
            <a:off x="838200" y="1663159"/>
            <a:ext cx="9794304" cy="4524315"/>
          </a:xfrm>
          <a:prstGeom prst="rect">
            <a:avLst/>
          </a:prstGeom>
        </p:spPr>
        <p:txBody>
          <a:bodyPr wrap="square">
            <a:spAutoFit/>
          </a:bodyPr>
          <a:lstStyle/>
          <a:p>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void</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880000"/>
                </a:solidFill>
                <a:latin typeface="Consolas" panose="020B0609020204030204" pitchFamily="49" charset="0"/>
                <a:ea typeface="Calibri" panose="020F0502020204030204" pitchFamily="34" charset="0"/>
                <a:cs typeface="Consolas" panose="020B0609020204030204" pitchFamily="49" charset="0"/>
              </a:rPr>
              <a:t>main</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Выводит 0, 1, 2, 3, 4, 5, 6, 7, 8, 9,</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Область видимости переменной i ограничена телом цикла</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0;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&lt; 10;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100;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&gt;= 0;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2)</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80"/>
                </a:solidFill>
                <a:latin typeface="Consolas" panose="020B0609020204030204" pitchFamily="49" charset="0"/>
                <a:ea typeface="Calibri" panose="020F0502020204030204" pitchFamily="34" charset="0"/>
                <a:cs typeface="Consolas" panose="020B0609020204030204" pitchFamily="49" charset="0"/>
              </a:rPr>
              <a:t>i</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p:txBody>
      </p:sp>
    </p:spTree>
    <p:custDataLst>
      <p:tags r:id="rId1"/>
    </p:custDataLst>
    <p:extLst>
      <p:ext uri="{BB962C8B-B14F-4D97-AF65-F5344CB8AC3E}">
        <p14:creationId xmlns:p14="http://schemas.microsoft.com/office/powerpoint/2010/main" val="281991500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Range-based for</a:t>
            </a:r>
            <a:endParaRPr lang="ru-RU" dirty="0"/>
          </a:p>
        </p:txBody>
      </p:sp>
      <p:sp>
        <p:nvSpPr>
          <p:cNvPr id="3" name="Объект 2"/>
          <p:cNvSpPr>
            <a:spLocks noGrp="1"/>
          </p:cNvSpPr>
          <p:nvPr>
            <p:ph idx="1"/>
          </p:nvPr>
        </p:nvSpPr>
        <p:spPr/>
        <p:txBody>
          <a:bodyPr/>
          <a:lstStyle/>
          <a:p>
            <a:r>
              <a:rPr lang="ru-RU" dirty="0"/>
              <a:t>Версия цикла </a:t>
            </a:r>
            <a:r>
              <a:rPr lang="en-US" dirty="0"/>
              <a:t>for</a:t>
            </a:r>
            <a:r>
              <a:rPr lang="ru-RU" dirty="0"/>
              <a:t>, предназначенная для перебора элементов некоторого диапазона</a:t>
            </a:r>
          </a:p>
          <a:p>
            <a:pPr lvl="1"/>
            <a:r>
              <a:rPr lang="ru-RU" dirty="0"/>
              <a:t>Массивы, строки, контейнеры</a:t>
            </a:r>
            <a:r>
              <a:rPr lang="en-US" dirty="0"/>
              <a:t> </a:t>
            </a:r>
            <a:r>
              <a:rPr lang="ru-RU" dirty="0"/>
              <a:t>стандартной библиотеки, пользовательские типы данных</a:t>
            </a:r>
          </a:p>
          <a:p>
            <a:r>
              <a:rPr lang="ru-RU" dirty="0"/>
              <a:t>Синтаксис:</a:t>
            </a:r>
          </a:p>
          <a:p>
            <a:pPr lvl="1"/>
            <a:r>
              <a:rPr lang="en-US" dirty="0"/>
              <a:t>for (</a:t>
            </a:r>
            <a:r>
              <a:rPr lang="ru-RU" i="1" dirty="0"/>
              <a:t>тип</a:t>
            </a:r>
            <a:r>
              <a:rPr lang="ru-RU" dirty="0"/>
              <a:t> </a:t>
            </a:r>
            <a:r>
              <a:rPr lang="ru-RU" i="1" dirty="0"/>
              <a:t>идентификатор</a:t>
            </a:r>
            <a:r>
              <a:rPr lang="en-US" dirty="0"/>
              <a:t> : </a:t>
            </a:r>
            <a:r>
              <a:rPr lang="ru-RU" i="1" dirty="0"/>
              <a:t>диапазон</a:t>
            </a:r>
            <a:r>
              <a:rPr lang="ru-RU" dirty="0"/>
              <a:t>)</a:t>
            </a:r>
            <a:br>
              <a:rPr lang="ru-RU" dirty="0"/>
            </a:br>
            <a:r>
              <a:rPr lang="en-US" dirty="0"/>
              <a:t>    </a:t>
            </a:r>
            <a:r>
              <a:rPr lang="ru-RU" i="1" dirty="0"/>
              <a:t>инструкция</a:t>
            </a:r>
          </a:p>
        </p:txBody>
      </p:sp>
    </p:spTree>
    <p:extLst>
      <p:ext uri="{BB962C8B-B14F-4D97-AF65-F5344CB8AC3E}">
        <p14:creationId xmlns:p14="http://schemas.microsoft.com/office/powerpoint/2010/main" val="208747799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normAutofit/>
          </a:bodyPr>
          <a:lstStyle/>
          <a:p>
            <a:r>
              <a:rPr lang="ru-RU" dirty="0"/>
              <a:t>Пример: обход элементов массива</a:t>
            </a:r>
          </a:p>
        </p:txBody>
      </p:sp>
      <p:sp>
        <p:nvSpPr>
          <p:cNvPr id="5" name="Прямоугольник 4"/>
          <p:cNvSpPr/>
          <p:nvPr/>
        </p:nvSpPr>
        <p:spPr>
          <a:xfrm>
            <a:off x="838200" y="1700809"/>
            <a:ext cx="10802416" cy="4247317"/>
          </a:xfrm>
          <a:prstGeom prst="rect">
            <a:avLst/>
          </a:prstGeom>
        </p:spPr>
        <p:txBody>
          <a:bodyPr wrap="square">
            <a:spAutoFit/>
          </a:bodyPr>
          <a:lstStyle/>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Обход элементов массива</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 10, 15, 17, 33, 18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sum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0;</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product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1;</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"Array items: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numbers</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sum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product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number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A31515"/>
                </a:solidFill>
                <a:latin typeface="Consolas" panose="020B0609020204030204" pitchFamily="49" charset="0"/>
                <a:ea typeface="Calibri" panose="020F0502020204030204" pitchFamily="34" charset="0"/>
                <a:cs typeface="Consolas" panose="020B0609020204030204" pitchFamily="49" charset="0"/>
              </a:rPr>
              <a:t>tSum</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sum</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A31515"/>
                </a:solidFill>
                <a:latin typeface="Consolas" panose="020B0609020204030204" pitchFamily="49" charset="0"/>
                <a:ea typeface="Calibri" panose="020F0502020204030204" pitchFamily="34" charset="0"/>
                <a:cs typeface="Consolas" panose="020B0609020204030204" pitchFamily="49" charset="0"/>
              </a:rPr>
              <a:t>tProduct</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80"/>
                </a:solidFill>
                <a:latin typeface="Consolas" panose="020B0609020204030204" pitchFamily="49" charset="0"/>
                <a:ea typeface="Calibri" panose="020F0502020204030204" pitchFamily="34" charset="0"/>
                <a:cs typeface="Consolas" panose="020B0609020204030204" pitchFamily="49" charset="0"/>
              </a:rPr>
              <a:t>product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pPr>
              <a:spcAft>
                <a:spcPts val="800"/>
              </a:spcAft>
            </a:pPr>
            <a:r>
              <a:rPr lang="ru-RU" dirty="0">
                <a:latin typeface="Consolas" panose="020B0609020204030204" pitchFamily="49" charset="0"/>
                <a:ea typeface="Calibri" panose="020F0502020204030204" pitchFamily="34" charset="0"/>
                <a:cs typeface="Consolas" panose="020B0609020204030204" pitchFamily="49" charset="0"/>
              </a:rPr>
              <a:t> </a:t>
            </a:r>
          </a:p>
        </p:txBody>
      </p:sp>
    </p:spTree>
    <p:extLst>
      <p:ext uri="{BB962C8B-B14F-4D97-AF65-F5344CB8AC3E}">
        <p14:creationId xmlns:p14="http://schemas.microsoft.com/office/powerpoint/2010/main" val="46655302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911424" y="310164"/>
            <a:ext cx="9144000" cy="5909310"/>
          </a:xfrm>
          <a:prstGeom prst="rect">
            <a:avLst/>
          </a:prstGeom>
        </p:spPr>
        <p:txBody>
          <a:bodyPr wrap="square">
            <a:spAutoFit/>
          </a:bodyPr>
          <a:lstStyle/>
          <a:p>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Обход символов строки и контейнера </a:t>
            </a:r>
            <a:r>
              <a:rPr lang="ru-RU" sz="1400" dirty="0" err="1">
                <a:solidFill>
                  <a:srgbClr val="008000"/>
                </a:solidFill>
                <a:latin typeface="Consolas" panose="020B0609020204030204" pitchFamily="49" charset="0"/>
                <a:ea typeface="Calibri" panose="020F0502020204030204" pitchFamily="34" charset="0"/>
                <a:cs typeface="Consolas" panose="020B0609020204030204" pitchFamily="49" charset="0"/>
              </a:rPr>
              <a:t>map</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a:solidFill>
                  <a:srgbClr val="0000FF"/>
                </a:solidFill>
                <a:latin typeface="Consolas" panose="020B0609020204030204" pitchFamily="49" charset="0"/>
                <a:ea typeface="Calibri" panose="020F0502020204030204" pitchFamily="34" charset="0"/>
                <a:cs typeface="Consolas" panose="020B0609020204030204" pitchFamily="49" charset="0"/>
              </a:rPr>
              <a:t>string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pangram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"the quick brown fox jumps over the lazy dog"</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i="1" dirty="0" err="1">
                <a:solidFill>
                  <a:srgbClr val="0000FF"/>
                </a:solidFill>
                <a:latin typeface="Consolas" panose="020B0609020204030204" pitchFamily="49" charset="0"/>
                <a:ea typeface="Calibri" panose="020F0502020204030204" pitchFamily="34" charset="0"/>
                <a:cs typeface="Consolas" panose="020B0609020204030204" pitchFamily="49" charset="0"/>
              </a:rPr>
              <a:t>map</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&lt;</a:t>
            </a:r>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char</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int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&gt; </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characterOccurrences</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char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pangram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if</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i="1" dirty="0" err="1">
                <a:solidFill>
                  <a:srgbClr val="A000A0"/>
                </a:solidFill>
                <a:latin typeface="Consolas" panose="020B0609020204030204" pitchFamily="49" charset="0"/>
                <a:ea typeface="Calibri" panose="020F0502020204030204" pitchFamily="34" charset="0"/>
                <a:cs typeface="Consolas" panose="020B0609020204030204" pitchFamily="49" charset="0"/>
              </a:rPr>
              <a:t>isalpha</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a:solidFill>
                  <a:srgbClr val="008000"/>
                </a:solidFill>
                <a:latin typeface="Consolas" panose="020B0609020204030204" pitchFamily="49" charset="0"/>
                <a:ea typeface="Calibri" panose="020F0502020204030204" pitchFamily="34" charset="0"/>
                <a:cs typeface="Consolas" panose="020B0609020204030204" pitchFamily="49" charset="0"/>
              </a:rPr>
              <a:t>// Возращенное значение частоты встречаемости символа увеличиваем на 1</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characterOccurrences</a:t>
            </a:r>
            <a:r>
              <a:rPr lang="ru-RU" sz="1400" dirty="0">
                <a:solidFill>
                  <a:srgbClr val="008080"/>
                </a:solidFill>
                <a:latin typeface="Consolas" panose="020B0609020204030204" pitchFamily="49" charset="0"/>
                <a:ea typeface="Calibri" panose="020F0502020204030204" pitchFamily="34" charset="0"/>
                <a:cs typeface="Consolas" panose="020B0609020204030204" pitchFamily="49" charset="0"/>
              </a:rPr>
              <a:t>[</a:t>
            </a:r>
            <a:r>
              <a:rPr lang="ru-RU"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ru-RU" sz="1400" dirty="0">
                <a:solidFill>
                  <a:srgbClr val="008080"/>
                </a:solidFill>
                <a:latin typeface="Consolas" panose="020B0609020204030204" pitchFamily="49" charset="0"/>
                <a:ea typeface="Calibri" panose="020F0502020204030204" pitchFamily="34" charset="0"/>
                <a:cs typeface="Consolas" panose="020B0609020204030204" pitchFamily="49" charset="0"/>
              </a:rPr>
              <a:t>]</a:t>
            </a:r>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"Character occurrence in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pangram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FF"/>
                </a:solidFill>
                <a:latin typeface="Consolas" panose="020B0609020204030204" pitchFamily="49" charset="0"/>
                <a:ea typeface="Calibri" panose="020F0502020204030204" pitchFamily="34" charset="0"/>
                <a:cs typeface="Consolas" panose="020B0609020204030204" pitchFamily="49" charset="0"/>
              </a:rPr>
              <a:t>const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auto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&amp;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charOcc</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characterOccurrences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charOcc</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first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charOcc</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second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"Character occurrence in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pangram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for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const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auto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 count]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characterOccurrences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80"/>
                </a:solidFill>
                <a:latin typeface="Consolas" panose="020B0609020204030204" pitchFamily="49" charset="0"/>
                <a:ea typeface="Calibri" panose="020F0502020204030204" pitchFamily="34" charset="0"/>
                <a:cs typeface="Consolas" panose="020B0609020204030204" pitchFamily="49" charset="0"/>
              </a:rPr>
              <a:t>ch</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80"/>
                </a:solidFill>
                <a:latin typeface="Consolas" panose="020B0609020204030204" pitchFamily="49" charset="0"/>
                <a:ea typeface="Calibri" panose="020F0502020204030204" pitchFamily="34" charset="0"/>
                <a:cs typeface="Consolas" panose="020B0609020204030204" pitchFamily="49" charset="0"/>
              </a:rPr>
              <a:t>count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a:p>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p>
          <a:p>
            <a:r>
              <a:rPr lang="ru-RU"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sz="1400" dirty="0">
              <a:latin typeface="Consolas" panose="020B0609020204030204" pitchFamily="49" charset="0"/>
              <a:ea typeface="Calibri" panose="020F0502020204030204" pitchFamily="34" charset="0"/>
              <a:cs typeface="Consolas" panose="020B0609020204030204" pitchFamily="49" charset="0"/>
            </a:endParaRPr>
          </a:p>
        </p:txBody>
      </p:sp>
      <p:sp>
        <p:nvSpPr>
          <p:cNvPr id="4" name="TextBox 3">
            <a:extLst>
              <a:ext uri="{FF2B5EF4-FFF2-40B4-BE49-F238E27FC236}">
                <a16:creationId xmlns:a16="http://schemas.microsoft.com/office/drawing/2014/main" id="{D6700575-3607-28F8-8296-7FB1B1EE547D}"/>
              </a:ext>
            </a:extLst>
          </p:cNvPr>
          <p:cNvSpPr txBox="1"/>
          <p:nvPr/>
        </p:nvSpPr>
        <p:spPr>
          <a:xfrm>
            <a:off x="6096000" y="6287264"/>
            <a:ext cx="4139952" cy="369332"/>
          </a:xfrm>
          <a:prstGeom prst="rect">
            <a:avLst/>
          </a:prstGeom>
          <a:noFill/>
        </p:spPr>
        <p:txBody>
          <a:bodyPr wrap="square">
            <a:spAutoFit/>
          </a:bodyPr>
          <a:lstStyle/>
          <a:p>
            <a:r>
              <a:rPr lang="en-US" dirty="0">
                <a:hlinkClick r:id="rId2"/>
              </a:rPr>
              <a:t>https://godbolt.org/z/8o93fYrhT</a:t>
            </a:r>
            <a:r>
              <a:rPr lang="en-US" dirty="0"/>
              <a:t> </a:t>
            </a:r>
            <a:endParaRPr lang="ru-RU" dirty="0"/>
          </a:p>
        </p:txBody>
      </p:sp>
      <p:pic>
        <p:nvPicPr>
          <p:cNvPr id="5" name="Picture 4">
            <a:extLst>
              <a:ext uri="{FF2B5EF4-FFF2-40B4-BE49-F238E27FC236}">
                <a16:creationId xmlns:a16="http://schemas.microsoft.com/office/drawing/2014/main" id="{E37C946B-4142-53DC-A1C4-9A1CB99457CB}"/>
              </a:ext>
            </a:extLst>
          </p:cNvPr>
          <p:cNvPicPr>
            <a:picLocks noChangeAspect="1"/>
          </p:cNvPicPr>
          <p:nvPr/>
        </p:nvPicPr>
        <p:blipFill>
          <a:blip r:embed="rId3"/>
          <a:stretch>
            <a:fillRect/>
          </a:stretch>
        </p:blipFill>
        <p:spPr>
          <a:xfrm>
            <a:off x="9336360" y="3273911"/>
            <a:ext cx="2734057" cy="2772162"/>
          </a:xfrm>
          <a:prstGeom prst="rect">
            <a:avLst/>
          </a:prstGeom>
        </p:spPr>
      </p:pic>
    </p:spTree>
    <p:extLst>
      <p:ext uri="{BB962C8B-B14F-4D97-AF65-F5344CB8AC3E}">
        <p14:creationId xmlns:p14="http://schemas.microsoft.com/office/powerpoint/2010/main" val="1416363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Effect transition="in" filter="fade">
                                      <p:cBhvr>
                                        <p:cTn id="25" dur="500"/>
                                        <p:tgtEl>
                                          <p:spTgt spid="3">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9" end="9"/>
                                            </p:txEl>
                                          </p:spTgt>
                                        </p:tgtEl>
                                        <p:attrNameLst>
                                          <p:attrName>style.visibility</p:attrName>
                                        </p:attrNameLst>
                                      </p:cBhvr>
                                      <p:to>
                                        <p:strVal val="visible"/>
                                      </p:to>
                                    </p:set>
                                    <p:animEffect transition="in" filter="fade">
                                      <p:cBhvr>
                                        <p:cTn id="28" dur="500"/>
                                        <p:tgtEl>
                                          <p:spTgt spid="3">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500"/>
                                        <p:tgtEl>
                                          <p:spTgt spid="3">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11" end="11"/>
                                            </p:txEl>
                                          </p:spTgt>
                                        </p:tgtEl>
                                        <p:attrNameLst>
                                          <p:attrName>style.visibility</p:attrName>
                                        </p:attrNameLst>
                                      </p:cBhvr>
                                      <p:to>
                                        <p:strVal val="visible"/>
                                      </p:to>
                                    </p:set>
                                    <p:animEffect transition="in" filter="fade">
                                      <p:cBhvr>
                                        <p:cTn id="34" dur="500"/>
                                        <p:tgtEl>
                                          <p:spTgt spid="3">
                                            <p:txEl>
                                              <p:pRg st="11" end="1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animEffect transition="in" filter="fade">
                                      <p:cBhvr>
                                        <p:cTn id="37" dur="500"/>
                                        <p:tgtEl>
                                          <p:spTgt spid="3">
                                            <p:txEl>
                                              <p:pRg st="12" end="12"/>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13" end="13"/>
                                            </p:txEl>
                                          </p:spTgt>
                                        </p:tgtEl>
                                        <p:attrNameLst>
                                          <p:attrName>style.visibility</p:attrName>
                                        </p:attrNameLst>
                                      </p:cBhvr>
                                      <p:to>
                                        <p:strVal val="visible"/>
                                      </p:to>
                                    </p:set>
                                    <p:animEffect transition="in" filter="fade">
                                      <p:cBhvr>
                                        <p:cTn id="40" dur="500"/>
                                        <p:tgtEl>
                                          <p:spTgt spid="3">
                                            <p:txEl>
                                              <p:pRg st="13" end="1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15" end="15"/>
                                            </p:txEl>
                                          </p:spTgt>
                                        </p:tgtEl>
                                        <p:attrNameLst>
                                          <p:attrName>style.visibility</p:attrName>
                                        </p:attrNameLst>
                                      </p:cBhvr>
                                      <p:to>
                                        <p:strVal val="visible"/>
                                      </p:to>
                                    </p:set>
                                    <p:animEffect transition="in" filter="fade">
                                      <p:cBhvr>
                                        <p:cTn id="45" dur="500"/>
                                        <p:tgtEl>
                                          <p:spTgt spid="3">
                                            <p:txEl>
                                              <p:pRg st="15" end="15"/>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6" end="16"/>
                                            </p:txEl>
                                          </p:spTgt>
                                        </p:tgtEl>
                                        <p:attrNameLst>
                                          <p:attrName>style.visibility</p:attrName>
                                        </p:attrNameLst>
                                      </p:cBhvr>
                                      <p:to>
                                        <p:strVal val="visible"/>
                                      </p:to>
                                    </p:set>
                                    <p:animEffect transition="in" filter="fade">
                                      <p:cBhvr>
                                        <p:cTn id="48" dur="500"/>
                                        <p:tgtEl>
                                          <p:spTgt spid="3">
                                            <p:txEl>
                                              <p:pRg st="16" end="16"/>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3">
                                            <p:txEl>
                                              <p:pRg st="17" end="17"/>
                                            </p:txEl>
                                          </p:spTgt>
                                        </p:tgtEl>
                                        <p:attrNameLst>
                                          <p:attrName>style.visibility</p:attrName>
                                        </p:attrNameLst>
                                      </p:cBhvr>
                                      <p:to>
                                        <p:strVal val="visible"/>
                                      </p:to>
                                    </p:set>
                                    <p:animEffect transition="in" filter="fade">
                                      <p:cBhvr>
                                        <p:cTn id="51" dur="500"/>
                                        <p:tgtEl>
                                          <p:spTgt spid="3">
                                            <p:txEl>
                                              <p:pRg st="17" end="17"/>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
                                            <p:txEl>
                                              <p:pRg st="18" end="18"/>
                                            </p:txEl>
                                          </p:spTgt>
                                        </p:tgtEl>
                                        <p:attrNameLst>
                                          <p:attrName>style.visibility</p:attrName>
                                        </p:attrNameLst>
                                      </p:cBhvr>
                                      <p:to>
                                        <p:strVal val="visible"/>
                                      </p:to>
                                    </p:set>
                                    <p:animEffect transition="in" filter="fade">
                                      <p:cBhvr>
                                        <p:cTn id="54" dur="500"/>
                                        <p:tgtEl>
                                          <p:spTgt spid="3">
                                            <p:txEl>
                                              <p:pRg st="18" end="18"/>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
                                            <p:txEl>
                                              <p:pRg st="19" end="19"/>
                                            </p:txEl>
                                          </p:spTgt>
                                        </p:tgtEl>
                                        <p:attrNameLst>
                                          <p:attrName>style.visibility</p:attrName>
                                        </p:attrNameLst>
                                      </p:cBhvr>
                                      <p:to>
                                        <p:strVal val="visible"/>
                                      </p:to>
                                    </p:set>
                                    <p:animEffect transition="in" filter="fade">
                                      <p:cBhvr>
                                        <p:cTn id="57" dur="500"/>
                                        <p:tgtEl>
                                          <p:spTgt spid="3">
                                            <p:txEl>
                                              <p:pRg st="19" end="1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21" end="21"/>
                                            </p:txEl>
                                          </p:spTgt>
                                        </p:tgtEl>
                                        <p:attrNameLst>
                                          <p:attrName>style.visibility</p:attrName>
                                        </p:attrNameLst>
                                      </p:cBhvr>
                                      <p:to>
                                        <p:strVal val="visible"/>
                                      </p:to>
                                    </p:set>
                                    <p:animEffect transition="in" filter="fade">
                                      <p:cBhvr>
                                        <p:cTn id="62" dur="500"/>
                                        <p:tgtEl>
                                          <p:spTgt spid="3">
                                            <p:txEl>
                                              <p:pRg st="21" end="2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3">
                                            <p:txEl>
                                              <p:pRg st="22" end="22"/>
                                            </p:txEl>
                                          </p:spTgt>
                                        </p:tgtEl>
                                        <p:attrNameLst>
                                          <p:attrName>style.visibility</p:attrName>
                                        </p:attrNameLst>
                                      </p:cBhvr>
                                      <p:to>
                                        <p:strVal val="visible"/>
                                      </p:to>
                                    </p:set>
                                    <p:animEffect transition="in" filter="fade">
                                      <p:cBhvr>
                                        <p:cTn id="65" dur="500"/>
                                        <p:tgtEl>
                                          <p:spTgt spid="3">
                                            <p:txEl>
                                              <p:pRg st="22" end="22"/>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
                                            <p:txEl>
                                              <p:pRg st="23" end="23"/>
                                            </p:txEl>
                                          </p:spTgt>
                                        </p:tgtEl>
                                        <p:attrNameLst>
                                          <p:attrName>style.visibility</p:attrName>
                                        </p:attrNameLst>
                                      </p:cBhvr>
                                      <p:to>
                                        <p:strVal val="visible"/>
                                      </p:to>
                                    </p:set>
                                    <p:animEffect transition="in" filter="fade">
                                      <p:cBhvr>
                                        <p:cTn id="68" dur="500"/>
                                        <p:tgtEl>
                                          <p:spTgt spid="3">
                                            <p:txEl>
                                              <p:pRg st="23" end="23"/>
                                            </p:txEl>
                                          </p:spTgt>
                                        </p:tgtEl>
                                      </p:cBhvr>
                                    </p:animEffect>
                                  </p:childTnLst>
                                </p:cTn>
                              </p:par>
                              <p:par>
                                <p:cTn id="69" presetID="10" presetClass="entr" presetSubtype="0" fill="hold" nodeType="withEffect">
                                  <p:stCondLst>
                                    <p:cond delay="0"/>
                                  </p:stCondLst>
                                  <p:childTnLst>
                                    <p:set>
                                      <p:cBhvr>
                                        <p:cTn id="70" dur="1" fill="hold">
                                          <p:stCondLst>
                                            <p:cond delay="0"/>
                                          </p:stCondLst>
                                        </p:cTn>
                                        <p:tgtEl>
                                          <p:spTgt spid="3">
                                            <p:txEl>
                                              <p:pRg st="24" end="24"/>
                                            </p:txEl>
                                          </p:spTgt>
                                        </p:tgtEl>
                                        <p:attrNameLst>
                                          <p:attrName>style.visibility</p:attrName>
                                        </p:attrNameLst>
                                      </p:cBhvr>
                                      <p:to>
                                        <p:strVal val="visible"/>
                                      </p:to>
                                    </p:set>
                                    <p:animEffect transition="in" filter="fade">
                                      <p:cBhvr>
                                        <p:cTn id="71" dur="500"/>
                                        <p:tgtEl>
                                          <p:spTgt spid="3">
                                            <p:txEl>
                                              <p:pRg st="24" end="24"/>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3">
                                            <p:txEl>
                                              <p:pRg st="25" end="25"/>
                                            </p:txEl>
                                          </p:spTgt>
                                        </p:tgtEl>
                                        <p:attrNameLst>
                                          <p:attrName>style.visibility</p:attrName>
                                        </p:attrNameLst>
                                      </p:cBhvr>
                                      <p:to>
                                        <p:strVal val="visible"/>
                                      </p:to>
                                    </p:set>
                                    <p:animEffect transition="in" filter="fade">
                                      <p:cBhvr>
                                        <p:cTn id="74" dur="500"/>
                                        <p:tgtEl>
                                          <p:spTgt spid="3">
                                            <p:txEl>
                                              <p:pRg st="25" end="2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p:txBody>
          <a:bodyPr/>
          <a:lstStyle/>
          <a:p>
            <a:pPr eaLnBrk="1" hangingPunct="1"/>
            <a:r>
              <a:rPr lang="ru-RU" dirty="0"/>
              <a:t>Оператор </a:t>
            </a:r>
            <a:r>
              <a:rPr lang="en-US" dirty="0"/>
              <a:t>do-while</a:t>
            </a:r>
            <a:endParaRPr lang="ru-RU" dirty="0"/>
          </a:p>
        </p:txBody>
      </p:sp>
      <p:sp>
        <p:nvSpPr>
          <p:cNvPr id="18435" name="Rectangle 3"/>
          <p:cNvSpPr>
            <a:spLocks noGrp="1" noChangeArrowheads="1"/>
          </p:cNvSpPr>
          <p:nvPr>
            <p:ph idx="1"/>
          </p:nvPr>
        </p:nvSpPr>
        <p:spPr/>
        <p:txBody>
          <a:bodyPr/>
          <a:lstStyle/>
          <a:p>
            <a:pPr eaLnBrk="1" hangingPunct="1">
              <a:lnSpc>
                <a:spcPct val="80000"/>
              </a:lnSpc>
            </a:pPr>
            <a:r>
              <a:rPr lang="ru-RU" sz="2800" dirty="0"/>
              <a:t>Оператор </a:t>
            </a:r>
            <a:r>
              <a:rPr lang="en-US" sz="2800" b="1" dirty="0">
                <a:solidFill>
                  <a:srgbClr val="FF0000"/>
                </a:solidFill>
              </a:rPr>
              <a:t>do-while</a:t>
            </a:r>
            <a:r>
              <a:rPr lang="en-US" sz="2800" dirty="0"/>
              <a:t> </a:t>
            </a:r>
            <a:r>
              <a:rPr lang="ru-RU" sz="2800" dirty="0"/>
              <a:t>служит для организации </a:t>
            </a:r>
            <a:r>
              <a:rPr lang="ru-RU" sz="2800" b="1" dirty="0">
                <a:solidFill>
                  <a:srgbClr val="FF0000"/>
                </a:solidFill>
              </a:rPr>
              <a:t>циклов с постусловием</a:t>
            </a:r>
          </a:p>
          <a:p>
            <a:pPr lvl="1" eaLnBrk="1" hangingPunct="1">
              <a:lnSpc>
                <a:spcPct val="80000"/>
              </a:lnSpc>
            </a:pPr>
            <a:r>
              <a:rPr lang="ru-RU" dirty="0"/>
              <a:t>цикл, в котором условие проверяется </a:t>
            </a:r>
            <a:r>
              <a:rPr lang="ru-RU" b="1" dirty="0">
                <a:solidFill>
                  <a:srgbClr val="FF0000"/>
                </a:solidFill>
              </a:rPr>
              <a:t>после</a:t>
            </a:r>
            <a:r>
              <a:rPr lang="ru-RU" dirty="0"/>
              <a:t> выполнения тела цикла</a:t>
            </a:r>
            <a:endParaRPr lang="en-US" dirty="0"/>
          </a:p>
          <a:p>
            <a:pPr lvl="1" eaLnBrk="1" hangingPunct="1">
              <a:lnSpc>
                <a:spcPct val="80000"/>
              </a:lnSpc>
            </a:pPr>
            <a:r>
              <a:rPr lang="ru-RU" dirty="0"/>
              <a:t>тело </a:t>
            </a:r>
            <a:r>
              <a:rPr lang="ru-RU" b="1" dirty="0">
                <a:solidFill>
                  <a:srgbClr val="FF0000"/>
                </a:solidFill>
              </a:rPr>
              <a:t>всегда выполняется</a:t>
            </a:r>
            <a:r>
              <a:rPr lang="ru-RU" dirty="0">
                <a:solidFill>
                  <a:srgbClr val="FF0000"/>
                </a:solidFill>
              </a:rPr>
              <a:t> </a:t>
            </a:r>
            <a:r>
              <a:rPr lang="ru-RU" dirty="0"/>
              <a:t>хотя бы один раз</a:t>
            </a:r>
          </a:p>
          <a:p>
            <a:pPr eaLnBrk="1" hangingPunct="1">
              <a:lnSpc>
                <a:spcPct val="80000"/>
              </a:lnSpc>
            </a:pPr>
            <a:r>
              <a:rPr lang="ru-RU" sz="2800" dirty="0"/>
              <a:t>Синтаксис</a:t>
            </a:r>
          </a:p>
          <a:p>
            <a:pPr lvl="1" eaLnBrk="1" hangingPunct="1">
              <a:lnSpc>
                <a:spcPct val="80000"/>
              </a:lnSpc>
            </a:pPr>
            <a:r>
              <a:rPr lang="ru-RU" b="1" dirty="0" err="1">
                <a:latin typeface="Courier New" pitchFamily="49" charset="0"/>
              </a:rPr>
              <a:t>do</a:t>
            </a:r>
            <a:br>
              <a:rPr lang="ru-RU" b="1" dirty="0">
                <a:latin typeface="Courier New" pitchFamily="49" charset="0"/>
              </a:rPr>
            </a:br>
            <a:r>
              <a:rPr lang="ru-RU" b="1" dirty="0">
                <a:latin typeface="Courier New" pitchFamily="49" charset="0"/>
              </a:rPr>
              <a:t>    </a:t>
            </a:r>
            <a:r>
              <a:rPr lang="ru-RU" b="1" i="1" dirty="0">
                <a:latin typeface="Courier New" pitchFamily="49" charset="0"/>
              </a:rPr>
              <a:t>инструкция</a:t>
            </a:r>
            <a:br>
              <a:rPr lang="ru-RU" b="1" i="1" dirty="0">
                <a:latin typeface="Courier New" pitchFamily="49" charset="0"/>
              </a:rPr>
            </a:br>
            <a:r>
              <a:rPr lang="ru-RU" b="1" dirty="0" err="1">
                <a:latin typeface="Courier New" pitchFamily="49" charset="0"/>
              </a:rPr>
              <a:t>while</a:t>
            </a:r>
            <a:r>
              <a:rPr lang="ru-RU" b="1" dirty="0">
                <a:latin typeface="Courier New" pitchFamily="49" charset="0"/>
              </a:rPr>
              <a:t> (</a:t>
            </a:r>
            <a:r>
              <a:rPr lang="ru-RU" b="1" i="1" dirty="0">
                <a:latin typeface="Courier New" pitchFamily="49" charset="0"/>
              </a:rPr>
              <a:t>выражение</a:t>
            </a:r>
            <a:r>
              <a:rPr lang="ru-RU" b="1" dirty="0">
                <a:latin typeface="Courier New" pitchFamily="49" charset="0"/>
              </a:rPr>
              <a:t>)</a:t>
            </a:r>
            <a:r>
              <a:rPr lang="en-US" b="1" dirty="0">
                <a:latin typeface="Courier New" pitchFamily="49" charset="0"/>
              </a:rPr>
              <a:t>;</a:t>
            </a:r>
          </a:p>
          <a:p>
            <a:pPr lvl="1" eaLnBrk="1" hangingPunct="1">
              <a:lnSpc>
                <a:spcPct val="80000"/>
              </a:lnSpc>
            </a:pPr>
            <a:r>
              <a:rPr lang="ru-RU" b="1" i="1" dirty="0"/>
              <a:t>Инструкция</a:t>
            </a:r>
            <a:r>
              <a:rPr lang="ru-RU" dirty="0"/>
              <a:t> выполняется до тех пор, пока </a:t>
            </a:r>
            <a:r>
              <a:rPr lang="ru-RU" b="1" i="1" dirty="0"/>
              <a:t>выражение</a:t>
            </a:r>
            <a:r>
              <a:rPr lang="ru-RU" dirty="0"/>
              <a:t> принимает </a:t>
            </a:r>
            <a:r>
              <a:rPr lang="ru-RU" b="1" dirty="0"/>
              <a:t>ненулевое</a:t>
            </a:r>
            <a:r>
              <a:rPr lang="ru-RU" dirty="0"/>
              <a:t> значение</a:t>
            </a:r>
          </a:p>
        </p:txBody>
      </p:sp>
    </p:spTree>
    <p:custDataLst>
      <p:tags r:id="rId1"/>
    </p:custDataLst>
    <p:extLst>
      <p:ext uri="{BB962C8B-B14F-4D97-AF65-F5344CB8AC3E}">
        <p14:creationId xmlns:p14="http://schemas.microsoft.com/office/powerpoint/2010/main" val="3420481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435">
                                            <p:txEl>
                                              <p:pRg st="0" end="0"/>
                                            </p:txEl>
                                          </p:spTgt>
                                        </p:tgtEl>
                                        <p:attrNameLst>
                                          <p:attrName>style.visibility</p:attrName>
                                        </p:attrNameLst>
                                      </p:cBhvr>
                                      <p:to>
                                        <p:strVal val="visible"/>
                                      </p:to>
                                    </p:set>
                                    <p:animEffect transition="in" filter="fade">
                                      <p:cBhvr>
                                        <p:cTn id="7" dur="2000"/>
                                        <p:tgtEl>
                                          <p:spTgt spid="1843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35">
                                            <p:txEl>
                                              <p:pRg st="1" end="1"/>
                                            </p:txEl>
                                          </p:spTgt>
                                        </p:tgtEl>
                                        <p:attrNameLst>
                                          <p:attrName>style.visibility</p:attrName>
                                        </p:attrNameLst>
                                      </p:cBhvr>
                                      <p:to>
                                        <p:strVal val="visible"/>
                                      </p:to>
                                    </p:set>
                                    <p:animEffect transition="in" filter="fade">
                                      <p:cBhvr>
                                        <p:cTn id="10" dur="2000"/>
                                        <p:tgtEl>
                                          <p:spTgt spid="1843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435">
                                            <p:txEl>
                                              <p:pRg st="2" end="2"/>
                                            </p:txEl>
                                          </p:spTgt>
                                        </p:tgtEl>
                                        <p:attrNameLst>
                                          <p:attrName>style.visibility</p:attrName>
                                        </p:attrNameLst>
                                      </p:cBhvr>
                                      <p:to>
                                        <p:strVal val="visible"/>
                                      </p:to>
                                    </p:set>
                                    <p:animEffect transition="in" filter="fade">
                                      <p:cBhvr>
                                        <p:cTn id="13" dur="2000"/>
                                        <p:tgtEl>
                                          <p:spTgt spid="1843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8435">
                                            <p:txEl>
                                              <p:pRg st="3" end="3"/>
                                            </p:txEl>
                                          </p:spTgt>
                                        </p:tgtEl>
                                        <p:attrNameLst>
                                          <p:attrName>style.visibility</p:attrName>
                                        </p:attrNameLst>
                                      </p:cBhvr>
                                      <p:to>
                                        <p:strVal val="visible"/>
                                      </p:to>
                                    </p:set>
                                    <p:animEffect transition="in" filter="fade">
                                      <p:cBhvr>
                                        <p:cTn id="18" dur="2000"/>
                                        <p:tgtEl>
                                          <p:spTgt spid="18435">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435">
                                            <p:txEl>
                                              <p:pRg st="4" end="4"/>
                                            </p:txEl>
                                          </p:spTgt>
                                        </p:tgtEl>
                                        <p:attrNameLst>
                                          <p:attrName>style.visibility</p:attrName>
                                        </p:attrNameLst>
                                      </p:cBhvr>
                                      <p:to>
                                        <p:strVal val="visible"/>
                                      </p:to>
                                    </p:set>
                                    <p:animEffect transition="in" filter="fade">
                                      <p:cBhvr>
                                        <p:cTn id="21" dur="2000"/>
                                        <p:tgtEl>
                                          <p:spTgt spid="18435">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8435">
                                            <p:txEl>
                                              <p:pRg st="5" end="5"/>
                                            </p:txEl>
                                          </p:spTgt>
                                        </p:tgtEl>
                                        <p:attrNameLst>
                                          <p:attrName>style.visibility</p:attrName>
                                        </p:attrNameLst>
                                      </p:cBhvr>
                                      <p:to>
                                        <p:strVal val="visible"/>
                                      </p:to>
                                    </p:set>
                                    <p:animEffect transition="in" filter="fade">
                                      <p:cBhvr>
                                        <p:cTn id="24" dur="2000"/>
                                        <p:tgtEl>
                                          <p:spTgt spid="184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build="p"/>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lstStyle/>
          <a:p>
            <a:r>
              <a:rPr lang="ru-RU" dirty="0"/>
              <a:t>Пример</a:t>
            </a:r>
          </a:p>
        </p:txBody>
      </p:sp>
      <p:sp>
        <p:nvSpPr>
          <p:cNvPr id="5" name="Прямоугольник 4"/>
          <p:cNvSpPr/>
          <p:nvPr/>
        </p:nvSpPr>
        <p:spPr>
          <a:xfrm>
            <a:off x="838200" y="1690689"/>
            <a:ext cx="10515600" cy="3416320"/>
          </a:xfrm>
          <a:prstGeom prst="rect">
            <a:avLst/>
          </a:prstGeom>
        </p:spPr>
        <p:txBody>
          <a:bodyPr wrap="square">
            <a:spAutoFit/>
          </a:bodyPr>
          <a:lstStyle/>
          <a:p>
            <a:r>
              <a:rPr lang="ru-RU" dirty="0">
                <a:solidFill>
                  <a:srgbClr val="008000"/>
                </a:solidFill>
                <a:latin typeface="Consolas" panose="020B0609020204030204" pitchFamily="49" charset="0"/>
                <a:ea typeface="Calibri" panose="020F0502020204030204" pitchFamily="34" charset="0"/>
                <a:cs typeface="Consolas" panose="020B0609020204030204" pitchFamily="49" charset="0"/>
              </a:rPr>
              <a:t>// Ввод продолжается, пока пользователь не введет </a:t>
            </a:r>
            <a:r>
              <a:rPr lang="en-US" dirty="0">
                <a:solidFill>
                  <a:srgbClr val="008000"/>
                </a:solidFill>
                <a:latin typeface="Consolas" panose="020B0609020204030204" pitchFamily="49" charset="0"/>
                <a:ea typeface="Calibri" panose="020F0502020204030204" pitchFamily="34" charset="0"/>
                <a:cs typeface="Consolas" panose="020B0609020204030204" pitchFamily="49" charset="0"/>
              </a:rPr>
              <a:t>bye</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a:solidFill>
                  <a:srgbClr val="0000FF"/>
                </a:solidFill>
                <a:latin typeface="Consolas" panose="020B0609020204030204" pitchFamily="49" charset="0"/>
                <a:ea typeface="Calibri" panose="020F0502020204030204" pitchFamily="34" charset="0"/>
                <a:cs typeface="Consolas" panose="020B0609020204030204" pitchFamily="49" charset="0"/>
              </a:rPr>
              <a:t>string</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userInput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00FF"/>
                </a:solidFill>
                <a:latin typeface="Consolas" panose="020B0609020204030204" pitchFamily="49" charset="0"/>
                <a:ea typeface="Calibri" panose="020F0502020204030204" pitchFamily="34" charset="0"/>
                <a:cs typeface="Consolas" panose="020B0609020204030204" pitchFamily="49" charset="0"/>
              </a:rPr>
              <a:t>do</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R"(Enter text or "bye" to finish: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getline</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cin</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userInput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000080"/>
                </a:solidFill>
                <a:latin typeface="Consolas" panose="020B0609020204030204" pitchFamily="49" charset="0"/>
                <a:ea typeface="Calibri" panose="020F0502020204030204" pitchFamily="34" charset="0"/>
                <a:cs typeface="Consolas" panose="020B0609020204030204" pitchFamily="49" charset="0"/>
              </a:rPr>
              <a:t>cout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A31515"/>
                </a:solidFill>
                <a:latin typeface="Consolas" panose="020B0609020204030204" pitchFamily="49" charset="0"/>
                <a:ea typeface="Calibri" panose="020F0502020204030204" pitchFamily="34" charset="0"/>
                <a:cs typeface="Consolas" panose="020B0609020204030204" pitchFamily="49" charset="0"/>
              </a:rPr>
              <a:t>"You entered: "</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userInput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a:solidFill>
                  <a:srgbClr val="008080"/>
                </a:solidFill>
                <a:latin typeface="Consolas" panose="020B0609020204030204" pitchFamily="49" charset="0"/>
                <a:ea typeface="Calibri" panose="020F0502020204030204" pitchFamily="34" charset="0"/>
                <a:cs typeface="Consolas" panose="020B0609020204030204" pitchFamily="49" charset="0"/>
              </a:rPr>
              <a:t>&lt;&lt;</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i="1" dirty="0" err="1">
                <a:solidFill>
                  <a:srgbClr val="880000"/>
                </a:solidFill>
                <a:latin typeface="Consolas" panose="020B0609020204030204" pitchFamily="49" charset="0"/>
                <a:ea typeface="Calibri" panose="020F0502020204030204" pitchFamily="34" charset="0"/>
                <a:cs typeface="Consolas" panose="020B0609020204030204" pitchFamily="49" charset="0"/>
              </a:rPr>
              <a:t>endl</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endParaRPr lang="ru-RU" dirty="0">
              <a:latin typeface="Consolas" panose="020B0609020204030204" pitchFamily="49" charset="0"/>
              <a:ea typeface="Calibri" panose="020F0502020204030204" pitchFamily="34" charset="0"/>
              <a:cs typeface="Consolas" panose="020B0609020204030204" pitchFamily="49" charset="0"/>
            </a:endParaRPr>
          </a:p>
          <a:p>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FF"/>
                </a:solidFill>
                <a:latin typeface="Consolas" panose="020B0609020204030204" pitchFamily="49" charset="0"/>
                <a:ea typeface="Calibri" panose="020F0502020204030204" pitchFamily="34" charset="0"/>
                <a:cs typeface="Consolas" panose="020B0609020204030204" pitchFamily="49" charset="0"/>
              </a:rPr>
              <a:t>while</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err="1">
                <a:solidFill>
                  <a:srgbClr val="000080"/>
                </a:solidFill>
                <a:latin typeface="Consolas" panose="020B0609020204030204" pitchFamily="49" charset="0"/>
                <a:ea typeface="Calibri" panose="020F0502020204030204" pitchFamily="34" charset="0"/>
                <a:cs typeface="Consolas" panose="020B0609020204030204" pitchFamily="49" charset="0"/>
              </a:rPr>
              <a:t>userInput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008080"/>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err="1">
                <a:solidFill>
                  <a:srgbClr val="A31515"/>
                </a:solidFill>
                <a:latin typeface="Consolas" panose="020B0609020204030204" pitchFamily="49" charset="0"/>
                <a:ea typeface="Calibri" panose="020F0502020204030204" pitchFamily="34" charset="0"/>
                <a:cs typeface="Consolas" panose="020B0609020204030204" pitchFamily="49" charset="0"/>
              </a:rPr>
              <a:t>bye</a:t>
            </a:r>
            <a:r>
              <a:rPr lang="ru-RU" dirty="0">
                <a:solidFill>
                  <a:srgbClr val="A31515"/>
                </a:solidFill>
                <a:latin typeface="Consolas" panose="020B0609020204030204" pitchFamily="49" charset="0"/>
                <a:ea typeface="Calibri" panose="020F0502020204030204" pitchFamily="34" charset="0"/>
                <a:cs typeface="Consolas" panose="020B0609020204030204" pitchFamily="49" charset="0"/>
              </a:rPr>
              <a:t>"</a:t>
            </a: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a:p>
            <a:pPr>
              <a:spcAft>
                <a:spcPts val="800"/>
              </a:spcAft>
            </a:pPr>
            <a:r>
              <a:rPr lang="ru-RU"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ru-RU" dirty="0">
              <a:latin typeface="Consolas" panose="020B0609020204030204" pitchFamily="49" charset="0"/>
              <a:ea typeface="Calibri" panose="020F0502020204030204" pitchFamily="34" charset="0"/>
              <a:cs typeface="Consolas" panose="020B0609020204030204" pitchFamily="49" charset="0"/>
            </a:endParaRPr>
          </a:p>
        </p:txBody>
      </p:sp>
    </p:spTree>
    <p:extLst>
      <p:ext uri="{BB962C8B-B14F-4D97-AF65-F5344CB8AC3E}">
        <p14:creationId xmlns:p14="http://schemas.microsoft.com/office/powerpoint/2010/main" val="379674562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a:t>Бесконечные циклы </a:t>
            </a:r>
            <a:r>
              <a:rPr lang="en-US" dirty="0"/>
              <a:t>for, while, do-while</a:t>
            </a:r>
            <a:endParaRPr lang="ru-RU" dirty="0"/>
          </a:p>
        </p:txBody>
      </p:sp>
      <p:sp>
        <p:nvSpPr>
          <p:cNvPr id="3" name="Прямоугольник 2"/>
          <p:cNvSpPr/>
          <p:nvPr/>
        </p:nvSpPr>
        <p:spPr>
          <a:xfrm>
            <a:off x="672244" y="1456521"/>
            <a:ext cx="10658400" cy="5401479"/>
          </a:xfrm>
          <a:prstGeom prst="rect">
            <a:avLst/>
          </a:prstGeom>
        </p:spPr>
        <p:txBody>
          <a:bodyPr wrap="square">
            <a:spAutoFit/>
          </a:bodyPr>
          <a:lstStyle/>
          <a:p>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Генератор псевдослучайных чисел с использованием Вихря </a:t>
            </a:r>
            <a:r>
              <a:rPr lang="ru-RU" sz="15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Мерсенна</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Mersenne</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Twister</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mt19937</a:t>
            </a:r>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generator</a:t>
            </a:r>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Адаптер для получения равномерно распределенных чисел в диапазоне [1; 10]</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uniform_int_distribution</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&lt;</a:t>
            </a:r>
            <a:r>
              <a:rPr lang="en-US" sz="15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int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&gt;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dist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(1, 10);</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for</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cout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&lt;&lt;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"Next random number: "</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&lt;&lt;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dist</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500" dirty="0">
                <a:solidFill>
                  <a:srgbClr val="000080"/>
                </a:solidFill>
                <a:latin typeface="Consolas" panose="020B0609020204030204" pitchFamily="49" charset="0"/>
                <a:ea typeface="Calibri" panose="020F0502020204030204" pitchFamily="34" charset="0"/>
                <a:cs typeface="Times New Roman" panose="02020603050405020304" pitchFamily="18" charset="0"/>
              </a:rPr>
              <a:t>generator</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&lt;&lt;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endl</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cout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&lt;&lt;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"Type q or Q to quit the game: "</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a:solidFill>
                  <a:srgbClr val="0000FF"/>
                </a:solidFill>
                <a:latin typeface="Consolas" panose="020B0609020204030204" pitchFamily="49" charset="0"/>
                <a:ea typeface="Calibri" panose="020F0502020204030204" pitchFamily="34" charset="0"/>
                <a:cs typeface="Times New Roman" panose="02020603050405020304" pitchFamily="18" charset="0"/>
              </a:rPr>
              <a:t>string</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userInput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i="1" dirty="0" err="1">
                <a:solidFill>
                  <a:srgbClr val="880000"/>
                </a:solidFill>
                <a:latin typeface="Consolas" panose="020B0609020204030204" pitchFamily="49" charset="0"/>
                <a:ea typeface="Calibri" panose="020F0502020204030204" pitchFamily="34" charset="0"/>
                <a:cs typeface="Times New Roman" panose="02020603050405020304" pitchFamily="18" charset="0"/>
              </a:rPr>
              <a:t>getline</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500" i="1"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cin</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userInput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00FF"/>
                </a:solidFill>
                <a:latin typeface="Consolas" panose="020B0609020204030204" pitchFamily="49" charset="0"/>
                <a:ea typeface="Calibri" panose="020F0502020204030204" pitchFamily="34" charset="0"/>
                <a:cs typeface="Times New Roman" panose="02020603050405020304" pitchFamily="18" charset="0"/>
              </a:rPr>
              <a:t>if</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userInput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"q"</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500" dirty="0" err="1">
                <a:solidFill>
                  <a:srgbClr val="000080"/>
                </a:solidFill>
                <a:latin typeface="Consolas" panose="020B0609020204030204" pitchFamily="49" charset="0"/>
                <a:ea typeface="Calibri" panose="020F0502020204030204" pitchFamily="34" charset="0"/>
                <a:cs typeface="Times New Roman" panose="02020603050405020304" pitchFamily="18" charset="0"/>
              </a:rPr>
              <a:t>userInput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80"/>
                </a:solidFill>
                <a:latin typeface="Consolas" panose="020B0609020204030204" pitchFamily="49" charset="0"/>
                <a:ea typeface="Calibri" panose="020F0502020204030204" pitchFamily="34" charset="0"/>
                <a:cs typeface="Times New Roman" panose="02020603050405020304" pitchFamily="18" charset="0"/>
              </a:rPr>
              <a:t>==</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A31515"/>
                </a:solidFill>
                <a:latin typeface="Consolas" panose="020B0609020204030204" pitchFamily="49" charset="0"/>
                <a:ea typeface="Calibri" panose="020F0502020204030204" pitchFamily="34" charset="0"/>
                <a:cs typeface="Times New Roman" panose="02020603050405020304" pitchFamily="18" charset="0"/>
              </a:rPr>
              <a:t>"Q"</a:t>
            </a:r>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err="1">
                <a:solidFill>
                  <a:srgbClr val="0000FF"/>
                </a:solidFill>
                <a:latin typeface="Consolas" panose="020B0609020204030204" pitchFamily="49" charset="0"/>
                <a:ea typeface="Calibri" panose="020F0502020204030204" pitchFamily="34" charset="0"/>
                <a:cs typeface="Times New Roman" panose="02020603050405020304" pitchFamily="18" charset="0"/>
              </a:rPr>
              <a:t>break</a:t>
            </a:r>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Также можно использовать цикл </a:t>
            </a:r>
            <a:r>
              <a:rPr lang="ru-RU" sz="1500" dirty="0" err="1">
                <a:solidFill>
                  <a:srgbClr val="008000"/>
                </a:solidFill>
                <a:latin typeface="Consolas" panose="020B0609020204030204" pitchFamily="49" charset="0"/>
                <a:ea typeface="Calibri" panose="020F0502020204030204" pitchFamily="34" charset="0"/>
                <a:cs typeface="Times New Roman" panose="02020603050405020304" pitchFamily="18" charset="0"/>
              </a:rPr>
              <a:t>while</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ru-RU"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while (true)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тело цикла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p>
          <a:p>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либо цикл</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do-while: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do {</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a:t>
            </a:r>
            <a:r>
              <a:rPr lang="ru-RU"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тело цикла</a:t>
            </a:r>
            <a:endParaRPr lang="ru-RU" sz="1500" dirty="0">
              <a:latin typeface="Consolas" panose="020B0609020204030204" pitchFamily="49" charset="0"/>
              <a:ea typeface="Calibri" panose="020F0502020204030204" pitchFamily="34" charset="0"/>
              <a:cs typeface="Times New Roman" panose="02020603050405020304" pitchFamily="18" charset="0"/>
            </a:endParaRPr>
          </a:p>
          <a:p>
            <a:r>
              <a:rPr lang="en-US" sz="15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500" dirty="0">
                <a:solidFill>
                  <a:srgbClr val="008000"/>
                </a:solidFill>
                <a:latin typeface="Consolas" panose="020B0609020204030204" pitchFamily="49" charset="0"/>
                <a:ea typeface="Calibri" panose="020F0502020204030204" pitchFamily="34" charset="0"/>
                <a:cs typeface="Times New Roman" panose="02020603050405020304" pitchFamily="18" charset="0"/>
              </a:rPr>
              <a:t>//  } while(true);</a:t>
            </a:r>
            <a:endParaRPr lang="ru-RU" sz="1500" dirty="0">
              <a:latin typeface="Consolas" panose="020B0609020204030204" pitchFamily="49"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03106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12" end="12"/>
                                            </p:txEl>
                                          </p:spTgt>
                                        </p:tgtEl>
                                        <p:attrNameLst>
                                          <p:attrName>style.visibility</p:attrName>
                                        </p:attrNameLst>
                                      </p:cBhvr>
                                      <p:to>
                                        <p:strVal val="visible"/>
                                      </p:to>
                                    </p:set>
                                    <p:animEffect transition="in" filter="fade">
                                      <p:cBhvr>
                                        <p:cTn id="26" dur="500"/>
                                        <p:tgtEl>
                                          <p:spTgt spid="3">
                                            <p:txEl>
                                              <p:pRg st="12" end="1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500"/>
                                        <p:tgtEl>
                                          <p:spTgt spid="3">
                                            <p:txEl>
                                              <p:pRg st="7" end="7"/>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3">
                                            <p:txEl>
                                              <p:pRg st="10" end="10"/>
                                            </p:txEl>
                                          </p:spTgt>
                                        </p:tgtEl>
                                        <p:attrNameLst>
                                          <p:attrName>style.visibility</p:attrName>
                                        </p:attrNameLst>
                                      </p:cBhvr>
                                      <p:to>
                                        <p:strVal val="visible"/>
                                      </p:to>
                                    </p:set>
                                    <p:animEffect transition="in" filter="fade">
                                      <p:cBhvr>
                                        <p:cTn id="50" dur="500"/>
                                        <p:tgtEl>
                                          <p:spTgt spid="3">
                                            <p:txEl>
                                              <p:pRg st="10" end="10"/>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animEffect transition="in" filter="fade">
                                      <p:cBhvr>
                                        <p:cTn id="53" dur="500"/>
                                        <p:tgtEl>
                                          <p:spTgt spid="3">
                                            <p:txEl>
                                              <p:pRg st="11" end="11"/>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3">
                                            <p:txEl>
                                              <p:pRg st="14" end="14"/>
                                            </p:txEl>
                                          </p:spTgt>
                                        </p:tgtEl>
                                        <p:attrNameLst>
                                          <p:attrName>style.visibility</p:attrName>
                                        </p:attrNameLst>
                                      </p:cBhvr>
                                      <p:to>
                                        <p:strVal val="visible"/>
                                      </p:to>
                                    </p:set>
                                    <p:animEffect transition="in" filter="fade">
                                      <p:cBhvr>
                                        <p:cTn id="58" dur="500"/>
                                        <p:tgtEl>
                                          <p:spTgt spid="3">
                                            <p:txEl>
                                              <p:pRg st="14" end="14"/>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3">
                                            <p:txEl>
                                              <p:pRg st="15" end="15"/>
                                            </p:txEl>
                                          </p:spTgt>
                                        </p:tgtEl>
                                        <p:attrNameLst>
                                          <p:attrName>style.visibility</p:attrName>
                                        </p:attrNameLst>
                                      </p:cBhvr>
                                      <p:to>
                                        <p:strVal val="visible"/>
                                      </p:to>
                                    </p:set>
                                    <p:animEffect transition="in" filter="fade">
                                      <p:cBhvr>
                                        <p:cTn id="61" dur="500"/>
                                        <p:tgtEl>
                                          <p:spTgt spid="3">
                                            <p:txEl>
                                              <p:pRg st="15" end="15"/>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3">
                                            <p:txEl>
                                              <p:pRg st="16" end="16"/>
                                            </p:txEl>
                                          </p:spTgt>
                                        </p:tgtEl>
                                        <p:attrNameLst>
                                          <p:attrName>style.visibility</p:attrName>
                                        </p:attrNameLst>
                                      </p:cBhvr>
                                      <p:to>
                                        <p:strVal val="visible"/>
                                      </p:to>
                                    </p:set>
                                    <p:animEffect transition="in" filter="fade">
                                      <p:cBhvr>
                                        <p:cTn id="64" dur="500"/>
                                        <p:tgtEl>
                                          <p:spTgt spid="3">
                                            <p:txEl>
                                              <p:pRg st="16" end="16"/>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3">
                                            <p:txEl>
                                              <p:pRg st="17" end="17"/>
                                            </p:txEl>
                                          </p:spTgt>
                                        </p:tgtEl>
                                        <p:attrNameLst>
                                          <p:attrName>style.visibility</p:attrName>
                                        </p:attrNameLst>
                                      </p:cBhvr>
                                      <p:to>
                                        <p:strVal val="visible"/>
                                      </p:to>
                                    </p:set>
                                    <p:animEffect transition="in" filter="fade">
                                      <p:cBhvr>
                                        <p:cTn id="67" dur="500"/>
                                        <p:tgtEl>
                                          <p:spTgt spid="3">
                                            <p:txEl>
                                              <p:pRg st="17" end="17"/>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9" end="19"/>
                                            </p:txEl>
                                          </p:spTgt>
                                        </p:tgtEl>
                                        <p:attrNameLst>
                                          <p:attrName>style.visibility</p:attrName>
                                        </p:attrNameLst>
                                      </p:cBhvr>
                                      <p:to>
                                        <p:strVal val="visible"/>
                                      </p:to>
                                    </p:set>
                                    <p:animEffect transition="in" filter="fade">
                                      <p:cBhvr>
                                        <p:cTn id="72" dur="500"/>
                                        <p:tgtEl>
                                          <p:spTgt spid="3">
                                            <p:txEl>
                                              <p:pRg st="19" end="19"/>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3">
                                            <p:txEl>
                                              <p:pRg st="20" end="20"/>
                                            </p:txEl>
                                          </p:spTgt>
                                        </p:tgtEl>
                                        <p:attrNameLst>
                                          <p:attrName>style.visibility</p:attrName>
                                        </p:attrNameLst>
                                      </p:cBhvr>
                                      <p:to>
                                        <p:strVal val="visible"/>
                                      </p:to>
                                    </p:set>
                                    <p:animEffect transition="in" filter="fade">
                                      <p:cBhvr>
                                        <p:cTn id="75" dur="500"/>
                                        <p:tgtEl>
                                          <p:spTgt spid="3">
                                            <p:txEl>
                                              <p:pRg st="20" end="20"/>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3">
                                            <p:txEl>
                                              <p:pRg st="21" end="21"/>
                                            </p:txEl>
                                          </p:spTgt>
                                        </p:tgtEl>
                                        <p:attrNameLst>
                                          <p:attrName>style.visibility</p:attrName>
                                        </p:attrNameLst>
                                      </p:cBhvr>
                                      <p:to>
                                        <p:strVal val="visible"/>
                                      </p:to>
                                    </p:set>
                                    <p:animEffect transition="in" filter="fade">
                                      <p:cBhvr>
                                        <p:cTn id="78" dur="500"/>
                                        <p:tgtEl>
                                          <p:spTgt spid="3">
                                            <p:txEl>
                                              <p:pRg st="21" end="21"/>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3">
                                            <p:txEl>
                                              <p:pRg st="22" end="22"/>
                                            </p:txEl>
                                          </p:spTgt>
                                        </p:tgtEl>
                                        <p:attrNameLst>
                                          <p:attrName>style.visibility</p:attrName>
                                        </p:attrNameLst>
                                      </p:cBhvr>
                                      <p:to>
                                        <p:strVal val="visible"/>
                                      </p:to>
                                    </p:set>
                                    <p:animEffect transition="in" filter="fade">
                                      <p:cBhvr>
                                        <p:cTn id="81" dur="500"/>
                                        <p:tgtEl>
                                          <p:spTgt spid="3">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c3a95a37d3a97989ff551949289caca977b538d"/>
</p:tagLst>
</file>

<file path=ppt/tags/tag10.xml><?xml version="1.0" encoding="utf-8"?>
<p:tagLst xmlns:a="http://schemas.openxmlformats.org/drawingml/2006/main" xmlns:r="http://schemas.openxmlformats.org/officeDocument/2006/relationships" xmlns:p="http://schemas.openxmlformats.org/presentationml/2006/main">
  <p:tag name="ARTICULATE_SLIDE_GUID" val="14e39d70-acf2-443e-bc74-543f339393e8"/>
</p:tagLst>
</file>

<file path=ppt/tags/tag11.xml><?xml version="1.0" encoding="utf-8"?>
<p:tagLst xmlns:a="http://schemas.openxmlformats.org/drawingml/2006/main" xmlns:r="http://schemas.openxmlformats.org/officeDocument/2006/relationships" xmlns:p="http://schemas.openxmlformats.org/presentationml/2006/main">
  <p:tag name="ARTICULATE_SLIDE_GUID" val="f792390c-0700-4d67-8db1-a8def57983ea"/>
</p:tagLst>
</file>

<file path=ppt/tags/tag12.xml><?xml version="1.0" encoding="utf-8"?>
<p:tagLst xmlns:a="http://schemas.openxmlformats.org/drawingml/2006/main" xmlns:r="http://schemas.openxmlformats.org/officeDocument/2006/relationships" xmlns:p="http://schemas.openxmlformats.org/presentationml/2006/main">
  <p:tag name="ARTICULATE_SLIDE_GUID" val="2376aa09-42f2-4146-9979-56f11bcc2021"/>
</p:tagLst>
</file>

<file path=ppt/tags/tag13.xml><?xml version="1.0" encoding="utf-8"?>
<p:tagLst xmlns:a="http://schemas.openxmlformats.org/drawingml/2006/main" xmlns:r="http://schemas.openxmlformats.org/officeDocument/2006/relationships" xmlns:p="http://schemas.openxmlformats.org/presentationml/2006/main">
  <p:tag name="ARTICULATE_SLIDE_GUID" val="8dd64c24-d77f-4179-a7e2-959a76fbfc58"/>
</p:tagLst>
</file>

<file path=ppt/tags/tag14.xml><?xml version="1.0" encoding="utf-8"?>
<p:tagLst xmlns:a="http://schemas.openxmlformats.org/drawingml/2006/main" xmlns:r="http://schemas.openxmlformats.org/officeDocument/2006/relationships" xmlns:p="http://schemas.openxmlformats.org/presentationml/2006/main">
  <p:tag name="ARTICULATE_SLIDE_GUID" val="bf111303-a328-420d-94dc-8146e91fb777"/>
</p:tagLst>
</file>

<file path=ppt/tags/tag15.xml><?xml version="1.0" encoding="utf-8"?>
<p:tagLst xmlns:a="http://schemas.openxmlformats.org/drawingml/2006/main" xmlns:r="http://schemas.openxmlformats.org/officeDocument/2006/relationships" xmlns:p="http://schemas.openxmlformats.org/presentationml/2006/main">
  <p:tag name="ARTICULATE_SLIDE_GUID" val="9a5b9c49-51d4-46fc-ad39-68579314f34e"/>
</p:tagLst>
</file>

<file path=ppt/tags/tag16.xml><?xml version="1.0" encoding="utf-8"?>
<p:tagLst xmlns:a="http://schemas.openxmlformats.org/drawingml/2006/main" xmlns:r="http://schemas.openxmlformats.org/officeDocument/2006/relationships" xmlns:p="http://schemas.openxmlformats.org/presentationml/2006/main">
  <p:tag name="ARTICULATE_SLIDE_GUID" val="a5560c53-51da-4200-b7e0-063f21647811"/>
</p:tagLst>
</file>

<file path=ppt/tags/tag17.xml><?xml version="1.0" encoding="utf-8"?>
<p:tagLst xmlns:a="http://schemas.openxmlformats.org/drawingml/2006/main" xmlns:r="http://schemas.openxmlformats.org/officeDocument/2006/relationships" xmlns:p="http://schemas.openxmlformats.org/presentationml/2006/main">
  <p:tag name="ARTICULATE_SLIDE_GUID" val="faabbabe-da9c-4bc7-b9f7-84e26f1d1e2b"/>
</p:tagLst>
</file>

<file path=ppt/tags/tag18.xml><?xml version="1.0" encoding="utf-8"?>
<p:tagLst xmlns:a="http://schemas.openxmlformats.org/drawingml/2006/main" xmlns:r="http://schemas.openxmlformats.org/officeDocument/2006/relationships" xmlns:p="http://schemas.openxmlformats.org/presentationml/2006/main">
  <p:tag name="ARTICULATE_SLIDE_GUID" val="5202fc00-fdc4-4ac8-b1dc-727b60cfc0ef"/>
</p:tagLst>
</file>

<file path=ppt/tags/tag19.xml><?xml version="1.0" encoding="utf-8"?>
<p:tagLst xmlns:a="http://schemas.openxmlformats.org/drawingml/2006/main" xmlns:r="http://schemas.openxmlformats.org/officeDocument/2006/relationships" xmlns:p="http://schemas.openxmlformats.org/presentationml/2006/main">
  <p:tag name="ARTICULATE_SLIDE_GUID" val="e0a9f46c-1a2c-4937-9779-32e6270e7c64"/>
</p:tagLst>
</file>

<file path=ppt/tags/tag2.xml><?xml version="1.0" encoding="utf-8"?>
<p:tagLst xmlns:a="http://schemas.openxmlformats.org/drawingml/2006/main" xmlns:r="http://schemas.openxmlformats.org/officeDocument/2006/relationships" xmlns:p="http://schemas.openxmlformats.org/presentationml/2006/main">
  <p:tag name="ARTICULATE_SLIDE_GUID" val="0a06c30c-1a84-4c3c-88f2-52f8134e2fa4"/>
</p:tagLst>
</file>

<file path=ppt/tags/tag20.xml><?xml version="1.0" encoding="utf-8"?>
<p:tagLst xmlns:a="http://schemas.openxmlformats.org/drawingml/2006/main" xmlns:r="http://schemas.openxmlformats.org/officeDocument/2006/relationships" xmlns:p="http://schemas.openxmlformats.org/presentationml/2006/main">
  <p:tag name="ARTICULATE_SLIDE_GUID" val="163919f9-1628-465b-a9d9-8733a4d1da54"/>
</p:tagLst>
</file>

<file path=ppt/tags/tag21.xml><?xml version="1.0" encoding="utf-8"?>
<p:tagLst xmlns:a="http://schemas.openxmlformats.org/drawingml/2006/main" xmlns:r="http://schemas.openxmlformats.org/officeDocument/2006/relationships" xmlns:p="http://schemas.openxmlformats.org/presentationml/2006/main">
  <p:tag name="ARTICULATE_SLIDE_GUID" val="b3d50974-e8b4-4fd0-aa12-aa05a8c9bc14"/>
</p:tagLst>
</file>

<file path=ppt/tags/tag22.xml><?xml version="1.0" encoding="utf-8"?>
<p:tagLst xmlns:a="http://schemas.openxmlformats.org/drawingml/2006/main" xmlns:r="http://schemas.openxmlformats.org/officeDocument/2006/relationships" xmlns:p="http://schemas.openxmlformats.org/presentationml/2006/main">
  <p:tag name="ARTICULATE_SLIDE_GUID" val="8a2a686c-65cf-4d27-9bec-b5d57179d50f"/>
</p:tagLst>
</file>

<file path=ppt/tags/tag23.xml><?xml version="1.0" encoding="utf-8"?>
<p:tagLst xmlns:a="http://schemas.openxmlformats.org/drawingml/2006/main" xmlns:r="http://schemas.openxmlformats.org/officeDocument/2006/relationships" xmlns:p="http://schemas.openxmlformats.org/presentationml/2006/main">
  <p:tag name="ARTICULATE_SLIDE_GUID" val="e0234f17-c664-4231-8e77-e6090b8c369c"/>
</p:tagLst>
</file>

<file path=ppt/tags/tag24.xml><?xml version="1.0" encoding="utf-8"?>
<p:tagLst xmlns:a="http://schemas.openxmlformats.org/drawingml/2006/main" xmlns:r="http://schemas.openxmlformats.org/officeDocument/2006/relationships" xmlns:p="http://schemas.openxmlformats.org/presentationml/2006/main">
  <p:tag name="ARTICULATE_SLIDE_GUID" val="2c5e48b2-04f1-4b8c-b3ab-1ab341538037"/>
</p:tagLst>
</file>

<file path=ppt/tags/tag25.xml><?xml version="1.0" encoding="utf-8"?>
<p:tagLst xmlns:a="http://schemas.openxmlformats.org/drawingml/2006/main" xmlns:r="http://schemas.openxmlformats.org/officeDocument/2006/relationships" xmlns:p="http://schemas.openxmlformats.org/presentationml/2006/main">
  <p:tag name="ARTICULATE_SLIDE_GUID" val="75498dcb-2f53-492e-9b1c-b216ed118912"/>
</p:tagLst>
</file>

<file path=ppt/tags/tag26.xml><?xml version="1.0" encoding="utf-8"?>
<p:tagLst xmlns:a="http://schemas.openxmlformats.org/drawingml/2006/main" xmlns:r="http://schemas.openxmlformats.org/officeDocument/2006/relationships" xmlns:p="http://schemas.openxmlformats.org/presentationml/2006/main">
  <p:tag name="ARTICULATE_SLIDE_GUID" val="88b81ab7-c33a-4d75-8440-8219e5506a19"/>
</p:tagLst>
</file>

<file path=ppt/tags/tag27.xml><?xml version="1.0" encoding="utf-8"?>
<p:tagLst xmlns:a="http://schemas.openxmlformats.org/drawingml/2006/main" xmlns:r="http://schemas.openxmlformats.org/officeDocument/2006/relationships" xmlns:p="http://schemas.openxmlformats.org/presentationml/2006/main">
  <p:tag name="ARTICULATE_SLIDE_GUID" val="6360dc64-917d-47e5-a9df-c9eb864c9a33"/>
</p:tagLst>
</file>

<file path=ppt/tags/tag28.xml><?xml version="1.0" encoding="utf-8"?>
<p:tagLst xmlns:a="http://schemas.openxmlformats.org/drawingml/2006/main" xmlns:r="http://schemas.openxmlformats.org/officeDocument/2006/relationships" xmlns:p="http://schemas.openxmlformats.org/presentationml/2006/main">
  <p:tag name="ARTICULATE_SLIDE_GUID" val="15387d9a-cbe8-43ab-a887-ba836a76bbcd"/>
</p:tagLst>
</file>

<file path=ppt/tags/tag29.xml><?xml version="1.0" encoding="utf-8"?>
<p:tagLst xmlns:a="http://schemas.openxmlformats.org/drawingml/2006/main" xmlns:r="http://schemas.openxmlformats.org/officeDocument/2006/relationships" xmlns:p="http://schemas.openxmlformats.org/presentationml/2006/main">
  <p:tag name="ARTICULATE_SLIDE_GUID" val="c8b71a03-80df-4941-b333-6eafaf1cd6b1"/>
</p:tagLst>
</file>

<file path=ppt/tags/tag3.xml><?xml version="1.0" encoding="utf-8"?>
<p:tagLst xmlns:a="http://schemas.openxmlformats.org/drawingml/2006/main" xmlns:r="http://schemas.openxmlformats.org/officeDocument/2006/relationships" xmlns:p="http://schemas.openxmlformats.org/presentationml/2006/main">
  <p:tag name="ARTICULATE_SLIDE_GUID" val="1468b760-d21f-4b9a-b4bb-b94542368000"/>
</p:tagLst>
</file>

<file path=ppt/tags/tag30.xml><?xml version="1.0" encoding="utf-8"?>
<p:tagLst xmlns:a="http://schemas.openxmlformats.org/drawingml/2006/main" xmlns:r="http://schemas.openxmlformats.org/officeDocument/2006/relationships" xmlns:p="http://schemas.openxmlformats.org/presentationml/2006/main">
  <p:tag name="ARTICULATE_SLIDE_GUID" val="f8a1e342-ab70-43c0-9792-e41d387c88c8"/>
</p:tagLst>
</file>

<file path=ppt/tags/tag31.xml><?xml version="1.0" encoding="utf-8"?>
<p:tagLst xmlns:a="http://schemas.openxmlformats.org/drawingml/2006/main" xmlns:r="http://schemas.openxmlformats.org/officeDocument/2006/relationships" xmlns:p="http://schemas.openxmlformats.org/presentationml/2006/main">
  <p:tag name="ARTICULATE_SLIDE_GUID" val="499871ab-39d2-4b44-9892-af810a7fe3c3"/>
</p:tagLst>
</file>

<file path=ppt/tags/tag32.xml><?xml version="1.0" encoding="utf-8"?>
<p:tagLst xmlns:a="http://schemas.openxmlformats.org/drawingml/2006/main" xmlns:r="http://schemas.openxmlformats.org/officeDocument/2006/relationships" xmlns:p="http://schemas.openxmlformats.org/presentationml/2006/main">
  <p:tag name="ARTICULATE_SLIDE_GUID" val="23e94e51-27a8-415a-8c3e-50bef722dfb4"/>
</p:tagLst>
</file>

<file path=ppt/tags/tag33.xml><?xml version="1.0" encoding="utf-8"?>
<p:tagLst xmlns:a="http://schemas.openxmlformats.org/drawingml/2006/main" xmlns:r="http://schemas.openxmlformats.org/officeDocument/2006/relationships" xmlns:p="http://schemas.openxmlformats.org/presentationml/2006/main">
  <p:tag name="ARTICULATE_SLIDE_GUID" val="05a64ecc-9111-4351-b55d-b3dd4b0984d7"/>
</p:tagLst>
</file>

<file path=ppt/tags/tag34.xml><?xml version="1.0" encoding="utf-8"?>
<p:tagLst xmlns:a="http://schemas.openxmlformats.org/drawingml/2006/main" xmlns:r="http://schemas.openxmlformats.org/officeDocument/2006/relationships" xmlns:p="http://schemas.openxmlformats.org/presentationml/2006/main">
  <p:tag name="ARTICULATE_SLIDE_GUID" val="c7c6d9cc-71a8-4443-97c4-8238020b7916"/>
</p:tagLst>
</file>

<file path=ppt/tags/tag35.xml><?xml version="1.0" encoding="utf-8"?>
<p:tagLst xmlns:a="http://schemas.openxmlformats.org/drawingml/2006/main" xmlns:r="http://schemas.openxmlformats.org/officeDocument/2006/relationships" xmlns:p="http://schemas.openxmlformats.org/presentationml/2006/main">
  <p:tag name="ARTICULATE_SLIDE_GUID" val="80e6de43-dba4-4dbc-b400-e715b96f98b8"/>
</p:tagLst>
</file>

<file path=ppt/tags/tag4.xml><?xml version="1.0" encoding="utf-8"?>
<p:tagLst xmlns:a="http://schemas.openxmlformats.org/drawingml/2006/main" xmlns:r="http://schemas.openxmlformats.org/officeDocument/2006/relationships" xmlns:p="http://schemas.openxmlformats.org/presentationml/2006/main">
  <p:tag name="ARTICULATE_SLIDE_GUID" val="816a3d9b-9a9b-42fd-8d37-05d3a0dff17c"/>
</p:tagLst>
</file>

<file path=ppt/tags/tag5.xml><?xml version="1.0" encoding="utf-8"?>
<p:tagLst xmlns:a="http://schemas.openxmlformats.org/drawingml/2006/main" xmlns:r="http://schemas.openxmlformats.org/officeDocument/2006/relationships" xmlns:p="http://schemas.openxmlformats.org/presentationml/2006/main">
  <p:tag name="ARTICULATE_SLIDE_GUID" val="03ca51e0-bee1-4945-8143-f70e9fe8c268"/>
</p:tagLst>
</file>

<file path=ppt/tags/tag6.xml><?xml version="1.0" encoding="utf-8"?>
<p:tagLst xmlns:a="http://schemas.openxmlformats.org/drawingml/2006/main" xmlns:r="http://schemas.openxmlformats.org/officeDocument/2006/relationships" xmlns:p="http://schemas.openxmlformats.org/presentationml/2006/main">
  <p:tag name="ARTICULATE_SLIDE_GUID" val="1445f255-20b6-418f-a681-daf75d333e48"/>
</p:tagLst>
</file>

<file path=ppt/tags/tag7.xml><?xml version="1.0" encoding="utf-8"?>
<p:tagLst xmlns:a="http://schemas.openxmlformats.org/drawingml/2006/main" xmlns:r="http://schemas.openxmlformats.org/officeDocument/2006/relationships" xmlns:p="http://schemas.openxmlformats.org/presentationml/2006/main">
  <p:tag name="ARTICULATE_SLIDE_GUID" val="e7f39d22-865e-4622-9424-21203f107467"/>
</p:tagLst>
</file>

<file path=ppt/tags/tag8.xml><?xml version="1.0" encoding="utf-8"?>
<p:tagLst xmlns:a="http://schemas.openxmlformats.org/drawingml/2006/main" xmlns:r="http://schemas.openxmlformats.org/officeDocument/2006/relationships" xmlns:p="http://schemas.openxmlformats.org/presentationml/2006/main">
  <p:tag name="ARTICULATE_SLIDE_GUID" val="86c14351-203c-4bab-a64f-8db965375a92"/>
</p:tagLst>
</file>

<file path=ppt/tags/tag9.xml><?xml version="1.0" encoding="utf-8"?>
<p:tagLst xmlns:a="http://schemas.openxmlformats.org/drawingml/2006/main" xmlns:r="http://schemas.openxmlformats.org/officeDocument/2006/relationships" xmlns:p="http://schemas.openxmlformats.org/presentationml/2006/main">
  <p:tag name="ARTICULATE_SLIDE_GUID" val="a66f4e05-0c29-42fe-9510-8bcc1bb11f3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6515</TotalTime>
  <Words>21836</Words>
  <Application>Microsoft Office PowerPoint</Application>
  <PresentationFormat>Widescreen</PresentationFormat>
  <Paragraphs>2663</Paragraphs>
  <Slides>167</Slides>
  <Notes>87</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167</vt:i4>
      </vt:variant>
    </vt:vector>
  </HeadingPairs>
  <TitlesOfParts>
    <vt:vector size="178" baseType="lpstr">
      <vt:lpstr>-apple-system</vt:lpstr>
      <vt:lpstr>Arial</vt:lpstr>
      <vt:lpstr>Arial Narrow</vt:lpstr>
      <vt:lpstr>Calibri</vt:lpstr>
      <vt:lpstr>Calibri Light</vt:lpstr>
      <vt:lpstr>Cambria Math</vt:lpstr>
      <vt:lpstr>Consolas</vt:lpstr>
      <vt:lpstr>Courier New</vt:lpstr>
      <vt:lpstr>Impact</vt:lpstr>
      <vt:lpstr>Lucida Console</vt:lpstr>
      <vt:lpstr>Office Theme</vt:lpstr>
      <vt:lpstr>Синтаксис языка C++</vt:lpstr>
      <vt:lpstr>Синтаксис языка C++</vt:lpstr>
      <vt:lpstr>Синтаксис языка C++</vt:lpstr>
      <vt:lpstr>Язык С++</vt:lpstr>
      <vt:lpstr>Программа Hello, World!</vt:lpstr>
      <vt:lpstr>Встроенные типы данных</vt:lpstr>
      <vt:lpstr>Типы данных языка C++</vt:lpstr>
      <vt:lpstr>Числовые литералы</vt:lpstr>
      <vt:lpstr>Быстрый тест</vt:lpstr>
      <vt:lpstr>Пример – определение чётности числа</vt:lpstr>
      <vt:lpstr>Символьные константы</vt:lpstr>
      <vt:lpstr>Строковые константы (строковые литералы)</vt:lpstr>
      <vt:lpstr>Строки</vt:lpstr>
      <vt:lpstr>PowerPoint Presentation</vt:lpstr>
      <vt:lpstr>Что выведет программа?</vt:lpstr>
      <vt:lpstr>Представление строкового литерала в памяти</vt:lpstr>
      <vt:lpstr>Подробнее о целых числах</vt:lpstr>
      <vt:lpstr>Знаковые и беззнаковые целые числа</vt:lpstr>
      <vt:lpstr>Прочие целые числа</vt:lpstr>
      <vt:lpstr>Числа с плавающей запятой</vt:lpstr>
      <vt:lpstr>Пример – вычисление площади окружности</vt:lpstr>
      <vt:lpstr>Объявление переменных</vt:lpstr>
      <vt:lpstr>Объявление локальных переменных и констант</vt:lpstr>
      <vt:lpstr>Автоматическое определение типа переменной</vt:lpstr>
      <vt:lpstr>Область видимости переменной</vt:lpstr>
      <vt:lpstr>Объявление глобальных переменных</vt:lpstr>
      <vt:lpstr>Стандартный ввод-вывод</vt:lpstr>
      <vt:lpstr>Ввод-вывод чисел</vt:lpstr>
      <vt:lpstr>Ввод-вывод строк</vt:lpstr>
      <vt:lpstr>Синонимы типов</vt:lpstr>
      <vt:lpstr>Синонимы типа</vt:lpstr>
      <vt:lpstr>PowerPoint Presentation</vt:lpstr>
      <vt:lpstr>PowerPoint Presentation</vt:lpstr>
      <vt:lpstr>Синонимы типов с стиле C</vt:lpstr>
      <vt:lpstr>PowerPoint Presentation</vt:lpstr>
      <vt:lpstr>Перечислимый тип данных</vt:lpstr>
      <vt:lpstr>Перечислимый тип данных</vt:lpstr>
      <vt:lpstr>Пример</vt:lpstr>
      <vt:lpstr>Проблема enum</vt:lpstr>
      <vt:lpstr>Scoped enum (появились в C++11)</vt:lpstr>
      <vt:lpstr>PowerPoint Presentation</vt:lpstr>
      <vt:lpstr>Операторы</vt:lpstr>
      <vt:lpstr>Основные операторы</vt:lpstr>
      <vt:lpstr>Арифметические операторы</vt:lpstr>
      <vt:lpstr>Пример</vt:lpstr>
      <vt:lpstr>Операторы отношения </vt:lpstr>
      <vt:lpstr>Логические операторы</vt:lpstr>
      <vt:lpstr>Нахождение максимума 3-х чисел</vt:lpstr>
      <vt:lpstr>Определяем високосный год</vt:lpstr>
      <vt:lpstr>Операторы инкремента и декремента</vt:lpstr>
      <vt:lpstr>PowerPoint Presentation</vt:lpstr>
      <vt:lpstr>Операторы обработки битов</vt:lpstr>
      <vt:lpstr>PowerPoint Presentation</vt:lpstr>
      <vt:lpstr>Операторы и выражения присваивания</vt:lpstr>
      <vt:lpstr>Наивный аналог std::popcount</vt:lpstr>
      <vt:lpstr>Чтение чисел до первого отрицательного</vt:lpstr>
      <vt:lpstr>Условное выражение</vt:lpstr>
      <vt:lpstr>Приоритет и ассоциативность операций</vt:lpstr>
      <vt:lpstr>Преобразование типов</vt:lpstr>
      <vt:lpstr>Преобразование типов</vt:lpstr>
      <vt:lpstr>Опасность неявного приведения типов</vt:lpstr>
      <vt:lpstr>Явное приведение типов в стиле C</vt:lpstr>
      <vt:lpstr>Недостатки оператора преобразования типов в стиле C</vt:lpstr>
      <vt:lpstr>Пример</vt:lpstr>
      <vt:lpstr>Пример</vt:lpstr>
      <vt:lpstr>Преобразование типов в C++</vt:lpstr>
      <vt:lpstr>Оператор static_cast</vt:lpstr>
      <vt:lpstr>Пример</vt:lpstr>
      <vt:lpstr>Оператор const_cast</vt:lpstr>
      <vt:lpstr>Снятие константности с константного объекта вызывает UB</vt:lpstr>
      <vt:lpstr>Оператор reinterpret_cast</vt:lpstr>
      <vt:lpstr>PowerPoint Presentation</vt:lpstr>
      <vt:lpstr>Оператор dynamic_cast</vt:lpstr>
      <vt:lpstr>Управление выполнением программы</vt:lpstr>
      <vt:lpstr>Инструкции и блоки</vt:lpstr>
      <vt:lpstr>Блоки и область видимости</vt:lpstr>
      <vt:lpstr>Конструкция if-else</vt:lpstr>
      <vt:lpstr>Пример</vt:lpstr>
      <vt:lpstr>В выражении if можно объявлять переменные</vt:lpstr>
      <vt:lpstr>Значение объявленной переменной участвует в проверке условия</vt:lpstr>
      <vt:lpstr>Конструкция else-if</vt:lpstr>
      <vt:lpstr>Пример: выставление оценки в зависимости от баллов</vt:lpstr>
      <vt:lpstr>Пример, бинарный поиск</vt:lpstr>
      <vt:lpstr>Оператор switch</vt:lpstr>
      <vt:lpstr>PowerPoint Presentation</vt:lpstr>
      <vt:lpstr>PowerPoint Presentation</vt:lpstr>
      <vt:lpstr>Циклическое выполнение</vt:lpstr>
      <vt:lpstr>Что такое циклическое выполнение</vt:lpstr>
      <vt:lpstr>Циклическое выполнение в языке Си</vt:lpstr>
      <vt:lpstr>Оператор while</vt:lpstr>
      <vt:lpstr>Пример: нахождение наибольшего общего делителя</vt:lpstr>
      <vt:lpstr>Оператор for</vt:lpstr>
      <vt:lpstr>Простой цикл for</vt:lpstr>
      <vt:lpstr>Range-based for</vt:lpstr>
      <vt:lpstr>Пример: обход элементов массива</vt:lpstr>
      <vt:lpstr>PowerPoint Presentation</vt:lpstr>
      <vt:lpstr>Оператор do-while</vt:lpstr>
      <vt:lpstr>Пример</vt:lpstr>
      <vt:lpstr>Бесконечные циклы for, while, do-while</vt:lpstr>
      <vt:lpstr>Инструкции break и continue</vt:lpstr>
      <vt:lpstr>Пример: поиск простых чисел</vt:lpstr>
      <vt:lpstr>Инструкция goto</vt:lpstr>
      <vt:lpstr>Пример</vt:lpstr>
      <vt:lpstr>Функции</vt:lpstr>
      <vt:lpstr>Функция</vt:lpstr>
      <vt:lpstr>Примеры функций</vt:lpstr>
      <vt:lpstr>Объявление и определение функции</vt:lpstr>
      <vt:lpstr>Тест</vt:lpstr>
      <vt:lpstr>Передача параметров по значению</vt:lpstr>
      <vt:lpstr>Передача аргумента по значению</vt:lpstr>
      <vt:lpstr>PowerPoint Presentation</vt:lpstr>
      <vt:lpstr>Передача аргумента по ссылке</vt:lpstr>
      <vt:lpstr>PowerPoint Presentation</vt:lpstr>
      <vt:lpstr>PowerPoint Presentation</vt:lpstr>
      <vt:lpstr>Что выведет программа, если ввести 4?</vt:lpstr>
      <vt:lpstr>Ограничения параметров по ссылке</vt:lpstr>
      <vt:lpstr>PowerPoint Presentation</vt:lpstr>
      <vt:lpstr>Передача по константной ссылке</vt:lpstr>
      <vt:lpstr>Передача по константной ссылке</vt:lpstr>
      <vt:lpstr>Простые типы передавайте по значению</vt:lpstr>
      <vt:lpstr>По ссылке или по значению?</vt:lpstr>
      <vt:lpstr>По ссылке или по значению?</vt:lpstr>
      <vt:lpstr>По ссылке или по значению?</vt:lpstr>
      <vt:lpstr>По ссылке или по значению?</vt:lpstr>
      <vt:lpstr>По ссылке или по значению?</vt:lpstr>
      <vt:lpstr>Структуры</vt:lpstr>
      <vt:lpstr>Пытаемся описать в программе человека</vt:lpstr>
      <vt:lpstr>Структуры</vt:lpstr>
      <vt:lpstr>PowerPoint Presentation</vt:lpstr>
      <vt:lpstr>PowerPoint Presentation</vt:lpstr>
      <vt:lpstr>PowerPoint Presentation</vt:lpstr>
      <vt:lpstr>PowerPoint Presentation</vt:lpstr>
      <vt:lpstr>PowerPoint Presentation</vt:lpstr>
      <vt:lpstr>PowerPoint Presentation</vt:lpstr>
      <vt:lpstr>Инициализация структур</vt:lpstr>
      <vt:lpstr>PowerPoint Presentation</vt:lpstr>
      <vt:lpstr>PowerPoint Presentation</vt:lpstr>
      <vt:lpstr>PowerPoint Presentation</vt:lpstr>
      <vt:lpstr>Массивы</vt:lpstr>
      <vt:lpstr>Массивы</vt:lpstr>
      <vt:lpstr>PowerPoint Presentation</vt:lpstr>
      <vt:lpstr>Массивы символов</vt:lpstr>
      <vt:lpstr>Определение размера массива</vt:lpstr>
      <vt:lpstr>Многомерные массивы</vt:lpstr>
      <vt:lpstr>Передача массива в функцию</vt:lpstr>
      <vt:lpstr>Ссылки</vt:lpstr>
      <vt:lpstr>Ссылка</vt:lpstr>
      <vt:lpstr>PowerPoint Presentation</vt:lpstr>
      <vt:lpstr>Обмен значений переменных</vt:lpstr>
      <vt:lpstr>Константные ссылки в качестве параметров функций</vt:lpstr>
      <vt:lpstr>Вывод структуры</vt:lpstr>
      <vt:lpstr>Ссылки на временные объекты</vt:lpstr>
      <vt:lpstr>Пример 1</vt:lpstr>
      <vt:lpstr>Пример 2</vt:lpstr>
      <vt:lpstr>Выбора способа передачи параметра в функцию</vt:lpstr>
      <vt:lpstr>Выберите подходящий способ передачи параметра в функцию</vt:lpstr>
      <vt:lpstr>Выберите подходящий способ передачи параметра в функцию</vt:lpstr>
      <vt:lpstr>Выберите подходящий способ передачи параметра в функцию</vt:lpstr>
      <vt:lpstr>Выберите подходящий способ передачи параметра в функцию</vt:lpstr>
      <vt:lpstr>Выберите подходящий способ передачи параметра в функцию</vt:lpstr>
      <vt:lpstr>Пространства имен</vt:lpstr>
      <vt:lpstr>Пространства имен</vt:lpstr>
      <vt:lpstr>PowerPoint Presentation</vt:lpstr>
      <vt:lpstr>using namespace</vt:lpstr>
      <vt:lpstr>Безымянное пространство имён</vt:lpstr>
      <vt:lpstr>Безымянное пространство имён</vt:lpstr>
      <vt:lpstr>Вопросы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Vivid</dc:creator>
  <cp:lastModifiedBy>Алексей Малов</cp:lastModifiedBy>
  <cp:revision>205</cp:revision>
  <dcterms:created xsi:type="dcterms:W3CDTF">2016-02-02T19:36:42Z</dcterms:created>
  <dcterms:modified xsi:type="dcterms:W3CDTF">2025-02-28T20:56:13Z</dcterms:modified>
</cp:coreProperties>
</file>